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9" r:id="rId1"/>
  </p:sldMasterIdLst>
  <p:notesMasterIdLst>
    <p:notesMasterId r:id="rId108"/>
  </p:notesMasterIdLst>
  <p:sldIdLst>
    <p:sldId id="256" r:id="rId2"/>
    <p:sldId id="353" r:id="rId3"/>
    <p:sldId id="354" r:id="rId4"/>
    <p:sldId id="257" r:id="rId5"/>
    <p:sldId id="258" r:id="rId6"/>
    <p:sldId id="259" r:id="rId7"/>
    <p:sldId id="260" r:id="rId8"/>
    <p:sldId id="261" r:id="rId9"/>
    <p:sldId id="262" r:id="rId10"/>
    <p:sldId id="355" r:id="rId11"/>
    <p:sldId id="263" r:id="rId12"/>
    <p:sldId id="264" r:id="rId13"/>
    <p:sldId id="265" r:id="rId14"/>
    <p:sldId id="273" r:id="rId15"/>
    <p:sldId id="274" r:id="rId16"/>
    <p:sldId id="266" r:id="rId17"/>
    <p:sldId id="267" r:id="rId18"/>
    <p:sldId id="268" r:id="rId19"/>
    <p:sldId id="269" r:id="rId20"/>
    <p:sldId id="270" r:id="rId21"/>
    <p:sldId id="271" r:id="rId22"/>
    <p:sldId id="272" r:id="rId23"/>
    <p:sldId id="275" r:id="rId24"/>
    <p:sldId id="276" r:id="rId25"/>
    <p:sldId id="277" r:id="rId26"/>
    <p:sldId id="278" r:id="rId27"/>
    <p:sldId id="279" r:id="rId28"/>
    <p:sldId id="280" r:id="rId29"/>
    <p:sldId id="281" r:id="rId30"/>
    <p:sldId id="282" r:id="rId31"/>
    <p:sldId id="283" r:id="rId32"/>
    <p:sldId id="351" r:id="rId33"/>
    <p:sldId id="284" r:id="rId34"/>
    <p:sldId id="285" r:id="rId35"/>
    <p:sldId id="286" r:id="rId36"/>
    <p:sldId id="287" r:id="rId37"/>
    <p:sldId id="288" r:id="rId38"/>
    <p:sldId id="289" r:id="rId39"/>
    <p:sldId id="290" r:id="rId40"/>
    <p:sldId id="291" r:id="rId41"/>
    <p:sldId id="356" r:id="rId42"/>
    <p:sldId id="292" r:id="rId43"/>
    <p:sldId id="293" r:id="rId44"/>
    <p:sldId id="352" r:id="rId45"/>
    <p:sldId id="294" r:id="rId46"/>
    <p:sldId id="295" r:id="rId47"/>
    <p:sldId id="296" r:id="rId48"/>
    <p:sldId id="297" r:id="rId49"/>
    <p:sldId id="298" r:id="rId50"/>
    <p:sldId id="362" r:id="rId51"/>
    <p:sldId id="299" r:id="rId52"/>
    <p:sldId id="300" r:id="rId53"/>
    <p:sldId id="301" r:id="rId54"/>
    <p:sldId id="302" r:id="rId55"/>
    <p:sldId id="303" r:id="rId56"/>
    <p:sldId id="304" r:id="rId57"/>
    <p:sldId id="305" r:id="rId58"/>
    <p:sldId id="306" r:id="rId59"/>
    <p:sldId id="307" r:id="rId60"/>
    <p:sldId id="308" r:id="rId61"/>
    <p:sldId id="313" r:id="rId62"/>
    <p:sldId id="314" r:id="rId63"/>
    <p:sldId id="315" r:id="rId64"/>
    <p:sldId id="316" r:id="rId65"/>
    <p:sldId id="357" r:id="rId66"/>
    <p:sldId id="317" r:id="rId67"/>
    <p:sldId id="318" r:id="rId68"/>
    <p:sldId id="319" r:id="rId69"/>
    <p:sldId id="358" r:id="rId70"/>
    <p:sldId id="320" r:id="rId71"/>
    <p:sldId id="322" r:id="rId72"/>
    <p:sldId id="323" r:id="rId73"/>
    <p:sldId id="324" r:id="rId74"/>
    <p:sldId id="325" r:id="rId75"/>
    <p:sldId id="326" r:id="rId76"/>
    <p:sldId id="327" r:id="rId77"/>
    <p:sldId id="328" r:id="rId78"/>
    <p:sldId id="329" r:id="rId79"/>
    <p:sldId id="330" r:id="rId80"/>
    <p:sldId id="331" r:id="rId81"/>
    <p:sldId id="332" r:id="rId82"/>
    <p:sldId id="359" r:id="rId83"/>
    <p:sldId id="309" r:id="rId84"/>
    <p:sldId id="310" r:id="rId85"/>
    <p:sldId id="311" r:id="rId86"/>
    <p:sldId id="312" r:id="rId87"/>
    <p:sldId id="333" r:id="rId88"/>
    <p:sldId id="338" r:id="rId89"/>
    <p:sldId id="339" r:id="rId90"/>
    <p:sldId id="340" r:id="rId91"/>
    <p:sldId id="341" r:id="rId92"/>
    <p:sldId id="342" r:id="rId93"/>
    <p:sldId id="334" r:id="rId94"/>
    <p:sldId id="335" r:id="rId95"/>
    <p:sldId id="336" r:id="rId96"/>
    <p:sldId id="348" r:id="rId97"/>
    <p:sldId id="337" r:id="rId98"/>
    <p:sldId id="349" r:id="rId99"/>
    <p:sldId id="350" r:id="rId100"/>
    <p:sldId id="343" r:id="rId101"/>
    <p:sldId id="344" r:id="rId102"/>
    <p:sldId id="345" r:id="rId103"/>
    <p:sldId id="346" r:id="rId104"/>
    <p:sldId id="347" r:id="rId105"/>
    <p:sldId id="360" r:id="rId106"/>
    <p:sldId id="361"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4" d="100"/>
          <a:sy n="74" d="100"/>
        </p:scale>
        <p:origin x="54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318D94-8DE0-4474-A7B0-FF9F513CF15B}" type="datetimeFigureOut">
              <a:rPr lang="en-IN" smtClean="0"/>
              <a:t>17-03-2024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14CBC9-0BAA-412E-8F32-411FBC328060}" type="slidenum">
              <a:rPr lang="en-IN" smtClean="0"/>
              <a:t>‹#›</a:t>
            </a:fld>
            <a:endParaRPr lang="en-IN"/>
          </a:p>
        </p:txBody>
      </p:sp>
    </p:spTree>
    <p:extLst>
      <p:ext uri="{BB962C8B-B14F-4D97-AF65-F5344CB8AC3E}">
        <p14:creationId xmlns:p14="http://schemas.microsoft.com/office/powerpoint/2010/main" val="1789747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F14CBC9-0BAA-412E-8F32-411FBC328060}" type="slidenum">
              <a:rPr lang="en-IN" smtClean="0"/>
              <a:t>14</a:t>
            </a:fld>
            <a:endParaRPr lang="en-IN"/>
          </a:p>
        </p:txBody>
      </p:sp>
    </p:spTree>
    <p:extLst>
      <p:ext uri="{BB962C8B-B14F-4D97-AF65-F5344CB8AC3E}">
        <p14:creationId xmlns:p14="http://schemas.microsoft.com/office/powerpoint/2010/main" val="3763117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AEDB28C-B470-45F9-9D41-46F7CD933EE6}" type="datetime1">
              <a:rPr lang="en-US" smtClean="0"/>
              <a:t>3/17/2024</a:t>
            </a:fld>
            <a:endParaRPr lang="en-US" dirty="0"/>
          </a:p>
        </p:txBody>
      </p:sp>
      <p:sp>
        <p:nvSpPr>
          <p:cNvPr id="5" name="Footer Placeholder 4"/>
          <p:cNvSpPr>
            <a:spLocks noGrp="1"/>
          </p:cNvSpPr>
          <p:nvPr>
            <p:ph type="ftr" sz="quarter" idx="11"/>
          </p:nvPr>
        </p:nvSpPr>
        <p:spPr/>
        <p:txBody>
          <a:bodyPr/>
          <a:lstStyle/>
          <a:p>
            <a:r>
              <a:rPr lang="en-US" smtClean="0"/>
              <a:t>Mrs.B.Ida Seraphim AP/CSE</a:t>
            </a:r>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4056970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C617AD1-AA47-4875-AEF3-6B73808F02D4}" type="datetime1">
              <a:rPr lang="en-US" smtClean="0"/>
              <a:t>3/17/2024</a:t>
            </a:fld>
            <a:endParaRPr lang="en-US" dirty="0"/>
          </a:p>
        </p:txBody>
      </p:sp>
      <p:sp>
        <p:nvSpPr>
          <p:cNvPr id="5" name="Footer Placeholder 4"/>
          <p:cNvSpPr>
            <a:spLocks noGrp="1"/>
          </p:cNvSpPr>
          <p:nvPr>
            <p:ph type="ftr" sz="quarter" idx="11"/>
          </p:nvPr>
        </p:nvSpPr>
        <p:spPr/>
        <p:txBody>
          <a:bodyPr/>
          <a:lstStyle/>
          <a:p>
            <a:r>
              <a:rPr lang="en-US" smtClean="0"/>
              <a:t>Mrs.B.Ida Seraphim AP/CSE</a:t>
            </a:r>
            <a:endParaRPr lang="en-US" dirty="0"/>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772212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DFD3D9-2783-4EF9-AD17-E25CE3F17EA7}" type="datetime1">
              <a:rPr lang="en-US" smtClean="0"/>
              <a:t>3/17/2024</a:t>
            </a:fld>
            <a:endParaRPr lang="en-US" dirty="0"/>
          </a:p>
        </p:txBody>
      </p:sp>
      <p:sp>
        <p:nvSpPr>
          <p:cNvPr id="5" name="Footer Placeholder 4"/>
          <p:cNvSpPr>
            <a:spLocks noGrp="1"/>
          </p:cNvSpPr>
          <p:nvPr>
            <p:ph type="ftr" sz="quarter" idx="11"/>
          </p:nvPr>
        </p:nvSpPr>
        <p:spPr/>
        <p:txBody>
          <a:bodyPr/>
          <a:lstStyle/>
          <a:p>
            <a:r>
              <a:rPr lang="en-US" smtClean="0"/>
              <a:t>Mrs.B.Ida Seraphim AP/CSE</a:t>
            </a:r>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284702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3520944-CC5E-45C8-9EDD-4CE9497C8D21}" type="datetime1">
              <a:rPr lang="en-US" smtClean="0"/>
              <a:t>3/17/2024</a:t>
            </a:fld>
            <a:endParaRPr lang="en-US" dirty="0"/>
          </a:p>
        </p:txBody>
      </p:sp>
      <p:sp>
        <p:nvSpPr>
          <p:cNvPr id="5" name="Footer Placeholder 4"/>
          <p:cNvSpPr>
            <a:spLocks noGrp="1"/>
          </p:cNvSpPr>
          <p:nvPr>
            <p:ph type="ftr" sz="quarter" idx="11"/>
          </p:nvPr>
        </p:nvSpPr>
        <p:spPr/>
        <p:txBody>
          <a:bodyPr/>
          <a:lstStyle/>
          <a:p>
            <a:r>
              <a:rPr lang="en-US" smtClean="0"/>
              <a:t>Mrs.B.Ida Seraphim AP/CSE</a:t>
            </a:r>
            <a:endParaRPr lang="en-US" dirty="0"/>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641213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C940079-036E-49BC-8181-C44057AED274}" type="datetime1">
              <a:rPr lang="en-US" smtClean="0"/>
              <a:t>3/17/2024</a:t>
            </a:fld>
            <a:endParaRPr lang="en-US" dirty="0"/>
          </a:p>
        </p:txBody>
      </p:sp>
      <p:sp>
        <p:nvSpPr>
          <p:cNvPr id="5" name="Footer Placeholder 4"/>
          <p:cNvSpPr>
            <a:spLocks noGrp="1"/>
          </p:cNvSpPr>
          <p:nvPr>
            <p:ph type="ftr" sz="quarter" idx="11"/>
          </p:nvPr>
        </p:nvSpPr>
        <p:spPr/>
        <p:txBody>
          <a:bodyPr/>
          <a:lstStyle/>
          <a:p>
            <a:r>
              <a:rPr lang="en-US" smtClean="0"/>
              <a:t>Mrs.B.Ida Seraphim AP/CSE</a:t>
            </a:r>
            <a:endParaRPr lang="en-US" dirty="0"/>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258106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49B9E01-35CC-437D-AEBC-1B532BBFBBBC}" type="datetime1">
              <a:rPr lang="en-US" smtClean="0"/>
              <a:t>3/17/2024</a:t>
            </a:fld>
            <a:endParaRPr lang="en-US" dirty="0"/>
          </a:p>
        </p:txBody>
      </p:sp>
      <p:sp>
        <p:nvSpPr>
          <p:cNvPr id="6" name="Footer Placeholder 5"/>
          <p:cNvSpPr>
            <a:spLocks noGrp="1"/>
          </p:cNvSpPr>
          <p:nvPr>
            <p:ph type="ftr" sz="quarter" idx="11"/>
          </p:nvPr>
        </p:nvSpPr>
        <p:spPr/>
        <p:txBody>
          <a:bodyPr/>
          <a:lstStyle/>
          <a:p>
            <a:r>
              <a:rPr lang="en-US" smtClean="0"/>
              <a:t>Mrs.B.Ida Seraphim AP/CSE</a:t>
            </a:r>
            <a:endParaRPr lang="en-US" dirty="0"/>
          </a:p>
        </p:txBody>
      </p:sp>
      <p:sp>
        <p:nvSpPr>
          <p:cNvPr id="7" name="Slide Number Placeholder 6"/>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527384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7A051B2-488E-4F97-BF64-855038FFECE6}" type="datetime1">
              <a:rPr lang="en-US" smtClean="0"/>
              <a:t>3/17/2024</a:t>
            </a:fld>
            <a:endParaRPr lang="en-US" dirty="0"/>
          </a:p>
        </p:txBody>
      </p:sp>
      <p:sp>
        <p:nvSpPr>
          <p:cNvPr id="8" name="Footer Placeholder 7"/>
          <p:cNvSpPr>
            <a:spLocks noGrp="1"/>
          </p:cNvSpPr>
          <p:nvPr>
            <p:ph type="ftr" sz="quarter" idx="11"/>
          </p:nvPr>
        </p:nvSpPr>
        <p:spPr/>
        <p:txBody>
          <a:bodyPr/>
          <a:lstStyle/>
          <a:p>
            <a:r>
              <a:rPr lang="en-US" smtClean="0"/>
              <a:t>Mrs.B.Ida Seraphim AP/CSE</a:t>
            </a:r>
            <a:endParaRPr lang="en-US" dirty="0"/>
          </a:p>
        </p:txBody>
      </p:sp>
      <p:sp>
        <p:nvSpPr>
          <p:cNvPr id="9" name="Slide Number Placeholder 8"/>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361825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B97AB5F-E2FF-4FF0-8CF8-6DAC0C424914}" type="datetime1">
              <a:rPr lang="en-US" smtClean="0"/>
              <a:t>3/17/2024</a:t>
            </a:fld>
            <a:endParaRPr lang="en-US" dirty="0"/>
          </a:p>
        </p:txBody>
      </p:sp>
      <p:sp>
        <p:nvSpPr>
          <p:cNvPr id="4" name="Footer Placeholder 3"/>
          <p:cNvSpPr>
            <a:spLocks noGrp="1"/>
          </p:cNvSpPr>
          <p:nvPr>
            <p:ph type="ftr" sz="quarter" idx="11"/>
          </p:nvPr>
        </p:nvSpPr>
        <p:spPr/>
        <p:txBody>
          <a:bodyPr/>
          <a:lstStyle/>
          <a:p>
            <a:r>
              <a:rPr lang="en-US" smtClean="0"/>
              <a:t>Mrs.B.Ida Seraphim AP/CSE</a:t>
            </a:r>
            <a:endParaRPr lang="en-US" dirty="0"/>
          </a:p>
        </p:txBody>
      </p:sp>
      <p:sp>
        <p:nvSpPr>
          <p:cNvPr id="5" name="Slide Number Placeholder 4"/>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347477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6F368B-8B0D-48BB-9CF0-CF274DE162A8}" type="datetime1">
              <a:rPr lang="en-US" smtClean="0"/>
              <a:t>3/17/2024</a:t>
            </a:fld>
            <a:endParaRPr lang="en-US" dirty="0"/>
          </a:p>
        </p:txBody>
      </p:sp>
      <p:sp>
        <p:nvSpPr>
          <p:cNvPr id="3" name="Footer Placeholder 2"/>
          <p:cNvSpPr>
            <a:spLocks noGrp="1"/>
          </p:cNvSpPr>
          <p:nvPr>
            <p:ph type="ftr" sz="quarter" idx="11"/>
          </p:nvPr>
        </p:nvSpPr>
        <p:spPr/>
        <p:txBody>
          <a:bodyPr/>
          <a:lstStyle/>
          <a:p>
            <a:r>
              <a:rPr lang="en-US" smtClean="0"/>
              <a:t>Mrs.B.Ida Seraphim AP/CSE</a:t>
            </a:r>
            <a:endParaRPr lang="en-US" dirty="0"/>
          </a:p>
        </p:txBody>
      </p:sp>
      <p:sp>
        <p:nvSpPr>
          <p:cNvPr id="4" name="Slide Number Placeholder 3"/>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3294042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435B08-27C5-4F2A-857F-957F16F2D5F3}" type="datetime1">
              <a:rPr lang="en-US" smtClean="0"/>
              <a:t>3/17/2024</a:t>
            </a:fld>
            <a:endParaRPr lang="en-US" dirty="0"/>
          </a:p>
        </p:txBody>
      </p:sp>
      <p:sp>
        <p:nvSpPr>
          <p:cNvPr id="6" name="Footer Placeholder 5"/>
          <p:cNvSpPr>
            <a:spLocks noGrp="1"/>
          </p:cNvSpPr>
          <p:nvPr>
            <p:ph type="ftr" sz="quarter" idx="11"/>
          </p:nvPr>
        </p:nvSpPr>
        <p:spPr/>
        <p:txBody>
          <a:bodyPr/>
          <a:lstStyle/>
          <a:p>
            <a:r>
              <a:rPr lang="en-US" smtClean="0"/>
              <a:t>Mrs.B.Ida Seraphim AP/CSE</a:t>
            </a:r>
            <a:endParaRPr lang="en-US" dirty="0"/>
          </a:p>
        </p:txBody>
      </p:sp>
      <p:sp>
        <p:nvSpPr>
          <p:cNvPr id="7" name="Slide Number Placeholder 6"/>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526654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793112-A547-4885-B0CD-59E91690FDF6}" type="datetime1">
              <a:rPr lang="en-US" smtClean="0"/>
              <a:t>3/17/2024</a:t>
            </a:fld>
            <a:endParaRPr lang="en-US" dirty="0"/>
          </a:p>
        </p:txBody>
      </p:sp>
      <p:sp>
        <p:nvSpPr>
          <p:cNvPr id="6" name="Footer Placeholder 5"/>
          <p:cNvSpPr>
            <a:spLocks noGrp="1"/>
          </p:cNvSpPr>
          <p:nvPr>
            <p:ph type="ftr" sz="quarter" idx="11"/>
          </p:nvPr>
        </p:nvSpPr>
        <p:spPr/>
        <p:txBody>
          <a:bodyPr/>
          <a:lstStyle/>
          <a:p>
            <a:r>
              <a:rPr lang="en-US" smtClean="0"/>
              <a:t>Mrs.B.Ida Seraphim AP/CSE</a:t>
            </a:r>
            <a:endParaRPr lang="en-US" dirty="0"/>
          </a:p>
        </p:txBody>
      </p:sp>
      <p:sp>
        <p:nvSpPr>
          <p:cNvPr id="7" name="Slide Number Placeholder 6"/>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861231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17DB55-5B90-48CE-8DE9-6B422085B850}" type="datetime1">
              <a:rPr lang="en-US" smtClean="0"/>
              <a:t>3/17/2024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Mrs.B.Ida Seraphim AP/CSE</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98429807"/>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0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hyperlink" Target="https://www.geeksforgeeks.org/having-vs-where-clause/" TargetMode="External"/><Relationship Id="rId2" Type="http://schemas.openxmlformats.org/officeDocument/2006/relationships/hyperlink" Target="https://www.geeksforgeeks.org/sql-where-clause/" TargetMode="External"/><Relationship Id="rId1" Type="http://schemas.openxmlformats.org/officeDocument/2006/relationships/slideLayout" Target="../slideLayouts/slideLayout2.xml"/><Relationship Id="rId5" Type="http://schemas.openxmlformats.org/officeDocument/2006/relationships/hyperlink" Target="https://www.geeksforgeeks.org/sql-group-by/" TargetMode="External"/><Relationship Id="rId4" Type="http://schemas.openxmlformats.org/officeDocument/2006/relationships/hyperlink" Target="https://www.geeksforgeeks.org/sql-order-by/"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studytonight.com/dbms/alter-query.php" TargetMode="External"/><Relationship Id="rId2" Type="http://schemas.openxmlformats.org/officeDocument/2006/relationships/hyperlink" Target="https://www.studytonight.com/dbms/database-key.php"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0DBF1ABE-8590-450D-BB49-BDDCCF3EEA9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descr="A mesh net in pink and purple hue forming a 3D outline">
            <a:extLst>
              <a:ext uri="{FF2B5EF4-FFF2-40B4-BE49-F238E27FC236}">
                <a16:creationId xmlns="" xmlns:a16="http://schemas.microsoft.com/office/drawing/2014/main" id="{B96A55D9-1B3F-4205-B927-5B6002CEF2E4}"/>
              </a:ext>
            </a:extLst>
          </p:cNvPr>
          <p:cNvPicPr>
            <a:picLocks noChangeAspect="1"/>
          </p:cNvPicPr>
          <p:nvPr/>
        </p:nvPicPr>
        <p:blipFill rotWithShape="1">
          <a:blip r:embed="rId2"/>
          <a:srcRect r="8022" b="-1"/>
          <a:stretch/>
        </p:blipFill>
        <p:spPr>
          <a:xfrm>
            <a:off x="1524" y="10"/>
            <a:ext cx="12188952" cy="6857990"/>
          </a:xfrm>
          <a:prstGeom prst="rect">
            <a:avLst/>
          </a:prstGeom>
        </p:spPr>
      </p:pic>
      <p:sp>
        <p:nvSpPr>
          <p:cNvPr id="11" name="Freeform: Shape 10">
            <a:extLst>
              <a:ext uri="{FF2B5EF4-FFF2-40B4-BE49-F238E27FC236}">
                <a16:creationId xmlns="" xmlns:a16="http://schemas.microsoft.com/office/drawing/2014/main" id="{391F8D69-709A-4575-A393-B4C26481AF3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966083" y="0"/>
            <a:ext cx="9841377"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 xmlns:a16="http://schemas.microsoft.com/office/drawing/2014/main" id="{C87A50C4-1191-461A-9E09-C8057F2AF01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643035" y="0"/>
            <a:ext cx="2265453" cy="6858000"/>
          </a:xfrm>
          <a:custGeom>
            <a:avLst/>
            <a:gdLst>
              <a:gd name="connsiteX0" fmla="*/ 1117108 w 2265453"/>
              <a:gd name="connsiteY0" fmla="*/ 0 h 6858000"/>
              <a:gd name="connsiteX1" fmla="*/ 1099628 w 2265453"/>
              <a:gd name="connsiteY1" fmla="*/ 0 h 6858000"/>
              <a:gd name="connsiteX2" fmla="*/ 1175238 w 2265453"/>
              <a:gd name="connsiteY2" fmla="*/ 82371 h 6858000"/>
              <a:gd name="connsiteX3" fmla="*/ 2240276 w 2265453"/>
              <a:gd name="connsiteY3" fmla="*/ 3734791 h 6858000"/>
              <a:gd name="connsiteX4" fmla="*/ 274951 w 2265453"/>
              <a:gd name="connsiteY4" fmla="*/ 6634678 h 6858000"/>
              <a:gd name="connsiteX5" fmla="*/ 12802 w 2265453"/>
              <a:gd name="connsiteY5" fmla="*/ 6848127 h 6858000"/>
              <a:gd name="connsiteX6" fmla="*/ 0 w 2265453"/>
              <a:gd name="connsiteY6" fmla="*/ 6858000 h 6858000"/>
              <a:gd name="connsiteX7" fmla="*/ 19410 w 2265453"/>
              <a:gd name="connsiteY7" fmla="*/ 6858000 h 6858000"/>
              <a:gd name="connsiteX8" fmla="*/ 31082 w 2265453"/>
              <a:gd name="connsiteY8" fmla="*/ 6848998 h 6858000"/>
              <a:gd name="connsiteX9" fmla="*/ 293230 w 2265453"/>
              <a:gd name="connsiteY9" fmla="*/ 6635549 h 6858000"/>
              <a:gd name="connsiteX10" fmla="*/ 2258555 w 2265453"/>
              <a:gd name="connsiteY10" fmla="*/ 3735662 h 6858000"/>
              <a:gd name="connsiteX11" fmla="*/ 1193518 w 2265453"/>
              <a:gd name="connsiteY11" fmla="*/ 83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5453" h="6858000">
                <a:moveTo>
                  <a:pt x="1117108" y="0"/>
                </a:moveTo>
                <a:lnTo>
                  <a:pt x="1099628" y="0"/>
                </a:lnTo>
                <a:lnTo>
                  <a:pt x="1175238" y="82371"/>
                </a:lnTo>
                <a:cubicBezTo>
                  <a:pt x="1926546" y="957940"/>
                  <a:pt x="2303836" y="2277119"/>
                  <a:pt x="2240276" y="3734791"/>
                </a:cubicBezTo>
                <a:cubicBezTo>
                  <a:pt x="2176522" y="5196911"/>
                  <a:pt x="1237280" y="5841173"/>
                  <a:pt x="274951" y="6634678"/>
                </a:cubicBezTo>
                <a:cubicBezTo>
                  <a:pt x="187328" y="6706930"/>
                  <a:pt x="100126" y="6778421"/>
                  <a:pt x="12802" y="6848127"/>
                </a:cubicBezTo>
                <a:lnTo>
                  <a:pt x="0" y="6858000"/>
                </a:lnTo>
                <a:lnTo>
                  <a:pt x="19410" y="6858000"/>
                </a:lnTo>
                <a:lnTo>
                  <a:pt x="31082" y="6848998"/>
                </a:lnTo>
                <a:cubicBezTo>
                  <a:pt x="118405" y="6779292"/>
                  <a:pt x="205608" y="6707801"/>
                  <a:pt x="293230" y="6635549"/>
                </a:cubicBezTo>
                <a:cubicBezTo>
                  <a:pt x="1255560" y="5842045"/>
                  <a:pt x="2194802" y="5197782"/>
                  <a:pt x="2258555" y="3735662"/>
                </a:cubicBezTo>
                <a:cubicBezTo>
                  <a:pt x="2322115" y="2277991"/>
                  <a:pt x="1944825" y="958811"/>
                  <a:pt x="1193518" y="83243"/>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 xmlns:a16="http://schemas.microsoft.com/office/drawing/2014/main" id="{BC87DA9F-8DB2-4D48-8716-A928FBB8A5D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81103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 xmlns:a16="http://schemas.microsoft.com/office/drawing/2014/main" id="{195EA065-AC5D-431D-927E-87FF0588486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69619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 xmlns:a16="http://schemas.microsoft.com/office/drawing/2014/main" id="{46934B3C-D73F-4CD0-95B1-0244D662D1C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523292"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 xmlns:a16="http://schemas.microsoft.com/office/drawing/2014/main" id="{2C8A3529-42EC-4298-81EF-434F69D03CAA}"/>
              </a:ext>
            </a:extLst>
          </p:cNvPr>
          <p:cNvSpPr>
            <a:spLocks noGrp="1"/>
          </p:cNvSpPr>
          <p:nvPr>
            <p:ph type="ctrTitle"/>
          </p:nvPr>
        </p:nvSpPr>
        <p:spPr>
          <a:xfrm>
            <a:off x="2190750" y="2364436"/>
            <a:ext cx="7810500" cy="1166344"/>
          </a:xfrm>
        </p:spPr>
        <p:txBody>
          <a:bodyPr anchor="b">
            <a:normAutofit/>
          </a:bodyPr>
          <a:lstStyle/>
          <a:p>
            <a:pPr algn="ctr"/>
            <a:r>
              <a:rPr lang="en-IN" sz="6000" dirty="0">
                <a:latin typeface="Times New Roman" panose="02020603050405020304" pitchFamily="18" charset="0"/>
                <a:cs typeface="Times New Roman" panose="02020603050405020304" pitchFamily="18" charset="0"/>
              </a:rPr>
              <a:t>Constraints</a:t>
            </a:r>
          </a:p>
        </p:txBody>
      </p:sp>
      <p:sp>
        <p:nvSpPr>
          <p:cNvPr id="3" name="Subtitle 2">
            <a:extLst>
              <a:ext uri="{FF2B5EF4-FFF2-40B4-BE49-F238E27FC236}">
                <a16:creationId xmlns="" xmlns:a16="http://schemas.microsoft.com/office/drawing/2014/main" id="{F2449956-D2F6-46F4-8970-106742820BD0}"/>
              </a:ext>
            </a:extLst>
          </p:cNvPr>
          <p:cNvSpPr>
            <a:spLocks noGrp="1"/>
          </p:cNvSpPr>
          <p:nvPr>
            <p:ph type="subTitle" idx="1"/>
          </p:nvPr>
        </p:nvSpPr>
        <p:spPr>
          <a:xfrm>
            <a:off x="2619375" y="3530780"/>
            <a:ext cx="6953250" cy="862394"/>
          </a:xfrm>
        </p:spPr>
        <p:txBody>
          <a:bodyPr anchor="t">
            <a:normAutofit/>
          </a:bodyPr>
          <a:lstStyle/>
          <a:p>
            <a:pPr algn="ctr"/>
            <a:r>
              <a:rPr lang="en-IN" dirty="0">
                <a:latin typeface="Times New Roman" panose="02020603050405020304" pitchFamily="18" charset="0"/>
                <a:cs typeface="Times New Roman" panose="02020603050405020304" pitchFamily="18" charset="0"/>
              </a:rPr>
              <a:t>Unit -3</a:t>
            </a:r>
          </a:p>
        </p:txBody>
      </p:sp>
      <p:sp>
        <p:nvSpPr>
          <p:cNvPr id="5" name="Rectangle 4"/>
          <p:cNvSpPr/>
          <p:nvPr/>
        </p:nvSpPr>
        <p:spPr>
          <a:xfrm>
            <a:off x="3048000" y="1790090"/>
            <a:ext cx="6096000" cy="3277820"/>
          </a:xfrm>
          <a:prstGeom prst="rect">
            <a:avLst/>
          </a:prstGeom>
        </p:spPr>
        <p:txBody>
          <a:bodyPr>
            <a:spAutoFit/>
          </a:bodyPr>
          <a:lstStyle/>
          <a:p>
            <a:pPr algn="just">
              <a:lnSpc>
                <a:spcPct val="115000"/>
              </a:lnSpc>
              <a:spcAft>
                <a:spcPts val="0"/>
              </a:spcAft>
            </a:pPr>
            <a:r>
              <a:rPr lang="en-US" dirty="0">
                <a:latin typeface="Times New Roman" panose="02020603050405020304" pitchFamily="18" charset="0"/>
                <a:ea typeface="Calibri" panose="020F0502020204030204" pitchFamily="34" charset="0"/>
                <a:cs typeface="Times New Roman" panose="02020603050405020304" pitchFamily="18" charset="0"/>
              </a:rPr>
              <a:t>There are certain conditions for updating a VIEW. One of the following is not true about View update.</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0"/>
              </a:spcAft>
              <a:buFont typeface="+mj-lt"/>
              <a:buAutoNum type="alphaLcPeriod"/>
            </a:pPr>
            <a:r>
              <a:rPr lang="en-US" dirty="0">
                <a:latin typeface="Times New Roman" panose="02020603050405020304" pitchFamily="18" charset="0"/>
                <a:ea typeface="Calibri" panose="020F0502020204030204" pitchFamily="34" charset="0"/>
                <a:cs typeface="Times New Roman" panose="02020603050405020304" pitchFamily="18" charset="0"/>
              </a:rPr>
              <a:t>The SELECT statement which is used to create the view should not include GROUP BY clause or ORDER BY clause.</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0"/>
              </a:spcAft>
              <a:buFont typeface="+mj-lt"/>
              <a:buAutoNum type="alphaLcPeriod"/>
            </a:pPr>
            <a:r>
              <a:rPr lang="en-US" dirty="0">
                <a:latin typeface="Times New Roman" panose="02020603050405020304" pitchFamily="18" charset="0"/>
                <a:ea typeface="Calibri" panose="020F0502020204030204" pitchFamily="34" charset="0"/>
                <a:cs typeface="Times New Roman" panose="02020603050405020304" pitchFamily="18" charset="0"/>
              </a:rPr>
              <a:t>The SELECT statement should not have the DISTINCT keyword.</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0"/>
              </a:spcAft>
              <a:buFont typeface="+mj-lt"/>
              <a:buAutoNum type="alphaLcPeriod"/>
            </a:pPr>
            <a:r>
              <a:rPr lang="en-US" dirty="0">
                <a:latin typeface="Times New Roman" panose="02020603050405020304" pitchFamily="18" charset="0"/>
                <a:ea typeface="Calibri" panose="020F0502020204030204" pitchFamily="34" charset="0"/>
                <a:cs typeface="Times New Roman" panose="02020603050405020304" pitchFamily="18" charset="0"/>
              </a:rPr>
              <a:t>The View should have NULL values.</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0"/>
              </a:spcAft>
              <a:buFont typeface="+mj-lt"/>
              <a:buAutoNum type="alphaLcPeriod"/>
            </a:pPr>
            <a:r>
              <a:rPr lang="en-US" dirty="0">
                <a:latin typeface="Times New Roman" panose="02020603050405020304" pitchFamily="18" charset="0"/>
                <a:ea typeface="Calibri" panose="020F0502020204030204" pitchFamily="34" charset="0"/>
                <a:cs typeface="Times New Roman" panose="02020603050405020304" pitchFamily="18" charset="0"/>
              </a:rPr>
              <a:t>The view should not be created using nested queries or complex queries.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800864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a:extLst>
              <a:ext uri="{FF2B5EF4-FFF2-40B4-BE49-F238E27FC236}">
                <a16:creationId xmlns="" xmlns:a16="http://schemas.microsoft.com/office/drawing/2014/main" id="{AD1C3CD9-5D31-4D7D-8A43-AF63218ADAE1}"/>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14921" t="19446" r="15409" b="17455"/>
          <a:stretch/>
        </p:blipFill>
        <p:spPr>
          <a:xfrm>
            <a:off x="1380416" y="1960553"/>
            <a:ext cx="9431168" cy="4081482"/>
          </a:xfrm>
          <a:prstGeom prst="rect">
            <a:avLst/>
          </a:prstGeom>
        </p:spPr>
      </p:pic>
    </p:spTree>
    <p:extLst>
      <p:ext uri="{BB962C8B-B14F-4D97-AF65-F5344CB8AC3E}">
        <p14:creationId xmlns:p14="http://schemas.microsoft.com/office/powerpoint/2010/main" val="244771024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75510FA-59CB-47EB-AE59-5816769BCE0A}"/>
              </a:ext>
            </a:extLst>
          </p:cNvPr>
          <p:cNvSpPr>
            <a:spLocks noGrp="1"/>
          </p:cNvSpPr>
          <p:nvPr>
            <p:ph type="title"/>
          </p:nvPr>
        </p:nvSpPr>
        <p:spPr>
          <a:xfrm>
            <a:off x="746620" y="442220"/>
            <a:ext cx="10779853" cy="883241"/>
          </a:xfrm>
        </p:spPr>
        <p:txBody>
          <a:bodyPr>
            <a:normAutofit fontScale="90000"/>
          </a:bodyPr>
          <a:lstStyle/>
          <a:p>
            <a:pPr algn="ctr"/>
            <a:r>
              <a:rPr lang="en-IN" sz="3600" b="0" i="0" dirty="0">
                <a:solidFill>
                  <a:srgbClr val="333333"/>
                </a:solidFill>
                <a:effectLst/>
                <a:latin typeface="Times New Roman" panose="02020603050405020304" pitchFamily="18" charset="0"/>
                <a:cs typeface="Times New Roman" panose="02020603050405020304" pitchFamily="18" charset="0"/>
              </a:rPr>
              <a:t>Syntax for creating Functions</a:t>
            </a:r>
            <a:r>
              <a:rPr lang="en-IN" b="0" i="0" dirty="0">
                <a:solidFill>
                  <a:srgbClr val="333333"/>
                </a:solidFill>
                <a:effectLst/>
                <a:latin typeface="helvetica neue"/>
              </a:rPr>
              <a:t/>
            </a:r>
            <a:br>
              <a:rPr lang="en-IN" b="0" i="0" dirty="0">
                <a:solidFill>
                  <a:srgbClr val="333333"/>
                </a:solidFill>
                <a:effectLst/>
                <a:latin typeface="helvetica neue"/>
              </a:rPr>
            </a:br>
            <a:endParaRPr lang="en-IN" dirty="0"/>
          </a:p>
        </p:txBody>
      </p:sp>
      <p:pic>
        <p:nvPicPr>
          <p:cNvPr id="5" name="Picture 4">
            <a:extLst>
              <a:ext uri="{FF2B5EF4-FFF2-40B4-BE49-F238E27FC236}">
                <a16:creationId xmlns="" xmlns:a16="http://schemas.microsoft.com/office/drawing/2014/main" id="{F77E127A-513E-41AE-A7F9-14480B5BC409}"/>
              </a:ext>
            </a:extLst>
          </p:cNvPr>
          <p:cNvPicPr/>
          <p:nvPr/>
        </p:nvPicPr>
        <p:blipFill rotWithShape="1">
          <a:blip r:embed="rId2">
            <a:extLst>
              <a:ext uri="{28A0092B-C50C-407E-A947-70E740481C1C}">
                <a14:useLocalDpi xmlns:a14="http://schemas.microsoft.com/office/drawing/2010/main" val="0"/>
              </a:ext>
            </a:extLst>
          </a:blip>
          <a:srcRect l="12579" t="42803" r="38242" b="6637"/>
          <a:stretch/>
        </p:blipFill>
        <p:spPr>
          <a:xfrm>
            <a:off x="1031847" y="2363792"/>
            <a:ext cx="3330429" cy="2768367"/>
          </a:xfrm>
          <a:prstGeom prst="rect">
            <a:avLst/>
          </a:prstGeom>
        </p:spPr>
      </p:pic>
      <p:sp>
        <p:nvSpPr>
          <p:cNvPr id="6" name="Rectangle 1">
            <a:extLst>
              <a:ext uri="{FF2B5EF4-FFF2-40B4-BE49-F238E27FC236}">
                <a16:creationId xmlns="" xmlns:a16="http://schemas.microsoft.com/office/drawing/2014/main" id="{3268ECD9-ADA2-43CE-B309-37687C02EEE5}"/>
              </a:ext>
            </a:extLst>
          </p:cNvPr>
          <p:cNvSpPr>
            <a:spLocks noChangeArrowheads="1"/>
          </p:cNvSpPr>
          <p:nvPr/>
        </p:nvSpPr>
        <p:spPr bwMode="auto">
          <a:xfrm>
            <a:off x="0" y="-309049"/>
            <a:ext cx="184731" cy="618098"/>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 xmlns:a16="http://schemas.microsoft.com/office/drawing/2014/main" id="{A8453AE7-2685-4A68-B269-A7461541ACBA}"/>
              </a:ext>
            </a:extLst>
          </p:cNvPr>
          <p:cNvSpPr txBox="1"/>
          <p:nvPr/>
        </p:nvSpPr>
        <p:spPr>
          <a:xfrm>
            <a:off x="4825767" y="2483141"/>
            <a:ext cx="6094602" cy="2308324"/>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function_name</a:t>
            </a:r>
            <a:r>
              <a:rPr kumimoji="0" lang="en-US" altLang="en-US" sz="16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is for defining function's name and </a:t>
            </a:r>
            <a:r>
              <a:rPr kumimoji="0" lang="en-US" altLang="en-US" sz="1600" b="1"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variable_name</a:t>
            </a:r>
            <a:r>
              <a:rPr kumimoji="0" lang="en-US" altLang="en-US" sz="16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is the variable name for variable used in the function.</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C7254E"/>
                </a:solidFill>
                <a:effectLst/>
                <a:latin typeface="Times New Roman" panose="02020603050405020304" pitchFamily="18" charset="0"/>
                <a:cs typeface="Times New Roman" panose="02020603050405020304" pitchFamily="18" charset="0"/>
              </a:rPr>
              <a:t>CREATE or REPLACE FUNCTION</a:t>
            </a:r>
            <a:r>
              <a:rPr kumimoji="0" lang="en-US" altLang="en-US" sz="16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is a keyword used for specifying the name of the function to be created.</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IN</a:t>
            </a:r>
            <a:r>
              <a:rPr kumimoji="0" lang="en-US" altLang="en-US" sz="16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mode refers to </a:t>
            </a:r>
            <a:r>
              <a:rPr kumimoji="0" lang="en-US" altLang="en-US" sz="16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READ ONLY mode</a:t>
            </a:r>
            <a:r>
              <a:rPr kumimoji="0" lang="en-US" altLang="en-US" sz="16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which is used for a variable by which it will accept the value from the user. It is the default parameter mode.</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C7254E"/>
                </a:solidFill>
                <a:effectLst/>
                <a:latin typeface="Times New Roman" panose="02020603050405020304" pitchFamily="18" charset="0"/>
                <a:cs typeface="Times New Roman" panose="02020603050405020304" pitchFamily="18" charset="0"/>
              </a:rPr>
              <a:t>RETURN</a:t>
            </a:r>
            <a:r>
              <a:rPr kumimoji="0" lang="en-US" altLang="en-US" sz="16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is a keyword followed by a datatype specifying the datatype of a value that the function will return.</a:t>
            </a:r>
          </a:p>
        </p:txBody>
      </p:sp>
    </p:spTree>
    <p:extLst>
      <p:ext uri="{BB962C8B-B14F-4D97-AF65-F5344CB8AC3E}">
        <p14:creationId xmlns:p14="http://schemas.microsoft.com/office/powerpoint/2010/main" val="403028688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A095ADDA-E774-4466-8A2B-78BD318B1B36}"/>
              </a:ext>
            </a:extLst>
          </p:cNvPr>
          <p:cNvPicPr/>
          <p:nvPr/>
        </p:nvPicPr>
        <p:blipFill rotWithShape="1">
          <a:blip r:embed="rId2">
            <a:extLst>
              <a:ext uri="{28A0092B-C50C-407E-A947-70E740481C1C}">
                <a14:useLocalDpi xmlns:a14="http://schemas.microsoft.com/office/drawing/2010/main" val="0"/>
              </a:ext>
            </a:extLst>
          </a:blip>
          <a:srcRect l="10237" t="6617" b="1738"/>
          <a:stretch/>
        </p:blipFill>
        <p:spPr>
          <a:xfrm>
            <a:off x="2121574" y="369115"/>
            <a:ext cx="8448553" cy="5801375"/>
          </a:xfrm>
          <a:prstGeom prst="rect">
            <a:avLst/>
          </a:prstGeom>
        </p:spPr>
      </p:pic>
    </p:spTree>
    <p:extLst>
      <p:ext uri="{BB962C8B-B14F-4D97-AF65-F5344CB8AC3E}">
        <p14:creationId xmlns:p14="http://schemas.microsoft.com/office/powerpoint/2010/main" val="319614721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45B680C-4866-40FB-A58C-84E60E631A93}"/>
              </a:ext>
            </a:extLst>
          </p:cNvPr>
          <p:cNvSpPr>
            <a:spLocks noGrp="1"/>
          </p:cNvSpPr>
          <p:nvPr>
            <p:ph type="title"/>
          </p:nvPr>
        </p:nvSpPr>
        <p:spPr>
          <a:xfrm>
            <a:off x="1920240" y="230310"/>
            <a:ext cx="8770571" cy="589626"/>
          </a:xfrm>
        </p:spPr>
        <p:txBody>
          <a:bodyPr>
            <a:normAutofit fontScale="90000"/>
          </a:bodyPr>
          <a:lstStyle/>
          <a:p>
            <a:pPr algn="ctr"/>
            <a:r>
              <a:rPr lang="en-IN" b="0" dirty="0">
                <a:latin typeface="Times New Roman" panose="02020603050405020304" pitchFamily="18" charset="0"/>
                <a:cs typeface="Times New Roman" panose="02020603050405020304" pitchFamily="18" charset="0"/>
              </a:rPr>
              <a:t>Functions Example</a:t>
            </a:r>
          </a:p>
        </p:txBody>
      </p:sp>
      <p:pic>
        <p:nvPicPr>
          <p:cNvPr id="5" name="Picture 4">
            <a:extLst>
              <a:ext uri="{FF2B5EF4-FFF2-40B4-BE49-F238E27FC236}">
                <a16:creationId xmlns="" xmlns:a16="http://schemas.microsoft.com/office/drawing/2014/main" id="{F0E400E1-F8CA-48E6-BD66-0CE7D598C79C}"/>
              </a:ext>
            </a:extLst>
          </p:cNvPr>
          <p:cNvPicPr/>
          <p:nvPr/>
        </p:nvPicPr>
        <p:blipFill>
          <a:blip r:embed="rId2">
            <a:extLst>
              <a:ext uri="{28A0092B-C50C-407E-A947-70E740481C1C}">
                <a14:useLocalDpi xmlns:a14="http://schemas.microsoft.com/office/drawing/2010/main" val="0"/>
              </a:ext>
            </a:extLst>
          </a:blip>
          <a:stretch>
            <a:fillRect/>
          </a:stretch>
        </p:blipFill>
        <p:spPr>
          <a:xfrm>
            <a:off x="1261145" y="1269732"/>
            <a:ext cx="3649651" cy="2429426"/>
          </a:xfrm>
          <a:prstGeom prst="rect">
            <a:avLst/>
          </a:prstGeom>
        </p:spPr>
      </p:pic>
      <p:pic>
        <p:nvPicPr>
          <p:cNvPr id="6" name="Picture 5">
            <a:extLst>
              <a:ext uri="{FF2B5EF4-FFF2-40B4-BE49-F238E27FC236}">
                <a16:creationId xmlns="" xmlns:a16="http://schemas.microsoft.com/office/drawing/2014/main" id="{39EBC5C4-A09F-43FD-968E-A2DDD4D021B0}"/>
              </a:ext>
            </a:extLst>
          </p:cNvPr>
          <p:cNvPicPr/>
          <p:nvPr/>
        </p:nvPicPr>
        <p:blipFill rotWithShape="1">
          <a:blip r:embed="rId3">
            <a:extLst>
              <a:ext uri="{28A0092B-C50C-407E-A947-70E740481C1C}">
                <a14:useLocalDpi xmlns:a14="http://schemas.microsoft.com/office/drawing/2010/main" val="0"/>
              </a:ext>
            </a:extLst>
          </a:blip>
          <a:srcRect t="44383" r="29314" b="24955"/>
          <a:stretch/>
        </p:blipFill>
        <p:spPr>
          <a:xfrm>
            <a:off x="6549005" y="1269732"/>
            <a:ext cx="4381850" cy="1971675"/>
          </a:xfrm>
          <a:prstGeom prst="rect">
            <a:avLst/>
          </a:prstGeom>
        </p:spPr>
      </p:pic>
      <p:sp>
        <p:nvSpPr>
          <p:cNvPr id="7" name="TextBox 6">
            <a:extLst>
              <a:ext uri="{FF2B5EF4-FFF2-40B4-BE49-F238E27FC236}">
                <a16:creationId xmlns="" xmlns:a16="http://schemas.microsoft.com/office/drawing/2014/main" id="{5ECCD56A-AA43-4A01-8A5D-01CEB76BACC7}"/>
              </a:ext>
            </a:extLst>
          </p:cNvPr>
          <p:cNvSpPr txBox="1"/>
          <p:nvPr/>
        </p:nvSpPr>
        <p:spPr>
          <a:xfrm>
            <a:off x="1761688" y="931178"/>
            <a:ext cx="1617751" cy="338554"/>
          </a:xfrm>
          <a:prstGeom prst="rect">
            <a:avLst/>
          </a:prstGeom>
          <a:noFill/>
        </p:spPr>
        <p:txBody>
          <a:bodyPr wrap="none" rtlCol="0">
            <a:spAutoFit/>
          </a:bodyPr>
          <a:lstStyle/>
          <a:p>
            <a:r>
              <a:rPr lang="en-IN" sz="1600" b="1" dirty="0">
                <a:latin typeface="Times New Roman" panose="02020603050405020304" pitchFamily="18" charset="0"/>
                <a:cs typeface="Times New Roman" panose="02020603050405020304" pitchFamily="18" charset="0"/>
              </a:rPr>
              <a:t>Customers table</a:t>
            </a:r>
          </a:p>
        </p:txBody>
      </p:sp>
      <p:sp>
        <p:nvSpPr>
          <p:cNvPr id="9" name="TextBox 8">
            <a:extLst>
              <a:ext uri="{FF2B5EF4-FFF2-40B4-BE49-F238E27FC236}">
                <a16:creationId xmlns="" xmlns:a16="http://schemas.microsoft.com/office/drawing/2014/main" id="{7FE7F0C0-61AD-4B19-BB3C-31852AFD1D49}"/>
              </a:ext>
            </a:extLst>
          </p:cNvPr>
          <p:cNvSpPr txBox="1"/>
          <p:nvPr/>
        </p:nvSpPr>
        <p:spPr>
          <a:xfrm>
            <a:off x="6448138" y="931178"/>
            <a:ext cx="971741" cy="338554"/>
          </a:xfrm>
          <a:prstGeom prst="rect">
            <a:avLst/>
          </a:prstGeom>
          <a:noFill/>
        </p:spPr>
        <p:txBody>
          <a:bodyPr wrap="none" rtlCol="0">
            <a:spAutoFit/>
          </a:bodyPr>
          <a:lstStyle/>
          <a:p>
            <a:r>
              <a:rPr lang="en-IN" sz="1600" b="1" dirty="0">
                <a:latin typeface="Times New Roman" panose="02020603050405020304" pitchFamily="18" charset="0"/>
                <a:cs typeface="Times New Roman" panose="02020603050405020304" pitchFamily="18" charset="0"/>
              </a:rPr>
              <a:t>Function</a:t>
            </a:r>
          </a:p>
        </p:txBody>
      </p:sp>
      <p:pic>
        <p:nvPicPr>
          <p:cNvPr id="11" name="Picture 10">
            <a:extLst>
              <a:ext uri="{FF2B5EF4-FFF2-40B4-BE49-F238E27FC236}">
                <a16:creationId xmlns="" xmlns:a16="http://schemas.microsoft.com/office/drawing/2014/main" id="{4ACCFAF1-013C-4DB5-B5E1-2A5414452404}"/>
              </a:ext>
            </a:extLst>
          </p:cNvPr>
          <p:cNvPicPr/>
          <p:nvPr/>
        </p:nvPicPr>
        <p:blipFill rotWithShape="1">
          <a:blip r:embed="rId3">
            <a:extLst>
              <a:ext uri="{28A0092B-C50C-407E-A947-70E740481C1C}">
                <a14:useLocalDpi xmlns:a14="http://schemas.microsoft.com/office/drawing/2010/main" val="0"/>
              </a:ext>
            </a:extLst>
          </a:blip>
          <a:srcRect t="75331" r="26902" b="8092"/>
          <a:stretch/>
        </p:blipFill>
        <p:spPr>
          <a:xfrm>
            <a:off x="6549004" y="3816991"/>
            <a:ext cx="4381849" cy="1417740"/>
          </a:xfrm>
          <a:prstGeom prst="rect">
            <a:avLst/>
          </a:prstGeom>
        </p:spPr>
      </p:pic>
      <p:sp>
        <p:nvSpPr>
          <p:cNvPr id="12" name="TextBox 11">
            <a:extLst>
              <a:ext uri="{FF2B5EF4-FFF2-40B4-BE49-F238E27FC236}">
                <a16:creationId xmlns="" xmlns:a16="http://schemas.microsoft.com/office/drawing/2014/main" id="{84CA4D03-82A1-487D-9C39-D1795849F7AF}"/>
              </a:ext>
            </a:extLst>
          </p:cNvPr>
          <p:cNvSpPr txBox="1"/>
          <p:nvPr/>
        </p:nvSpPr>
        <p:spPr>
          <a:xfrm>
            <a:off x="6549004" y="3485028"/>
            <a:ext cx="1816523" cy="338554"/>
          </a:xfrm>
          <a:prstGeom prst="rect">
            <a:avLst/>
          </a:prstGeom>
          <a:noFill/>
        </p:spPr>
        <p:txBody>
          <a:bodyPr wrap="none" rtlCol="0">
            <a:spAutoFit/>
          </a:bodyPr>
          <a:lstStyle/>
          <a:p>
            <a:r>
              <a:rPr lang="en-IN" sz="1600" b="1" dirty="0">
                <a:latin typeface="Times New Roman" panose="02020603050405020304" pitchFamily="18" charset="0"/>
                <a:cs typeface="Times New Roman" panose="02020603050405020304" pitchFamily="18" charset="0"/>
              </a:rPr>
              <a:t>Calling a Function</a:t>
            </a:r>
          </a:p>
        </p:txBody>
      </p:sp>
      <p:pic>
        <p:nvPicPr>
          <p:cNvPr id="13" name="Picture 12">
            <a:extLst>
              <a:ext uri="{FF2B5EF4-FFF2-40B4-BE49-F238E27FC236}">
                <a16:creationId xmlns="" xmlns:a16="http://schemas.microsoft.com/office/drawing/2014/main" id="{3D7FDB21-36B5-4DF0-B4ED-148585A4DF85}"/>
              </a:ext>
            </a:extLst>
          </p:cNvPr>
          <p:cNvPicPr/>
          <p:nvPr/>
        </p:nvPicPr>
        <p:blipFill rotWithShape="1">
          <a:blip r:embed="rId4">
            <a:extLst>
              <a:ext uri="{28A0092B-C50C-407E-A947-70E740481C1C}">
                <a14:useLocalDpi xmlns:a14="http://schemas.microsoft.com/office/drawing/2010/main" val="0"/>
              </a:ext>
            </a:extLst>
          </a:blip>
          <a:srcRect t="67905" r="42963" b="14755"/>
          <a:stretch/>
        </p:blipFill>
        <p:spPr>
          <a:xfrm>
            <a:off x="1118133" y="4525861"/>
            <a:ext cx="3792663" cy="457200"/>
          </a:xfrm>
          <a:prstGeom prst="rect">
            <a:avLst/>
          </a:prstGeom>
        </p:spPr>
      </p:pic>
      <p:sp>
        <p:nvSpPr>
          <p:cNvPr id="14" name="TextBox 13">
            <a:extLst>
              <a:ext uri="{FF2B5EF4-FFF2-40B4-BE49-F238E27FC236}">
                <a16:creationId xmlns="" xmlns:a16="http://schemas.microsoft.com/office/drawing/2014/main" id="{99A0C6F1-376E-4CB6-A3DA-912209B7C19B}"/>
              </a:ext>
            </a:extLst>
          </p:cNvPr>
          <p:cNvSpPr txBox="1"/>
          <p:nvPr/>
        </p:nvSpPr>
        <p:spPr>
          <a:xfrm>
            <a:off x="1111364" y="4068110"/>
            <a:ext cx="824265" cy="338554"/>
          </a:xfrm>
          <a:prstGeom prst="rect">
            <a:avLst/>
          </a:prstGeom>
          <a:noFill/>
        </p:spPr>
        <p:txBody>
          <a:bodyPr wrap="none" rtlCol="0">
            <a:spAutoFit/>
          </a:bodyPr>
          <a:lstStyle/>
          <a:p>
            <a:r>
              <a:rPr lang="en-IN" sz="1600" b="1" dirty="0">
                <a:latin typeface="Times New Roman" panose="02020603050405020304" pitchFamily="18" charset="0"/>
                <a:cs typeface="Times New Roman" panose="02020603050405020304" pitchFamily="18" charset="0"/>
              </a:rPr>
              <a:t>Output</a:t>
            </a:r>
          </a:p>
        </p:txBody>
      </p:sp>
    </p:spTree>
    <p:extLst>
      <p:ext uri="{BB962C8B-B14F-4D97-AF65-F5344CB8AC3E}">
        <p14:creationId xmlns:p14="http://schemas.microsoft.com/office/powerpoint/2010/main" val="60020847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F22E75E-5F11-4031-8BE9-F6FD3D7EEA93}"/>
              </a:ext>
            </a:extLst>
          </p:cNvPr>
          <p:cNvSpPr>
            <a:spLocks noGrp="1"/>
          </p:cNvSpPr>
          <p:nvPr>
            <p:ph type="title"/>
          </p:nvPr>
        </p:nvSpPr>
        <p:spPr>
          <a:xfrm>
            <a:off x="1920240" y="165383"/>
            <a:ext cx="8770571" cy="547681"/>
          </a:xfrm>
        </p:spPr>
        <p:txBody>
          <a:bodyPr>
            <a:normAutofit fontScale="90000"/>
          </a:bodyPr>
          <a:lstStyle/>
          <a:p>
            <a:pPr algn="ctr"/>
            <a:r>
              <a:rPr lang="en-IN" b="0" dirty="0">
                <a:latin typeface="Times New Roman" panose="02020603050405020304" pitchFamily="18" charset="0"/>
                <a:cs typeface="Times New Roman" panose="02020603050405020304" pitchFamily="18" charset="0"/>
              </a:rPr>
              <a:t>Maximum of two numbers using functions</a:t>
            </a:r>
          </a:p>
        </p:txBody>
      </p:sp>
      <p:pic>
        <p:nvPicPr>
          <p:cNvPr id="5" name="Picture 4">
            <a:extLst>
              <a:ext uri="{FF2B5EF4-FFF2-40B4-BE49-F238E27FC236}">
                <a16:creationId xmlns="" xmlns:a16="http://schemas.microsoft.com/office/drawing/2014/main" id="{AECF4807-F6A7-4D8D-B7B2-4AE3DBA78BDC}"/>
              </a:ext>
            </a:extLst>
          </p:cNvPr>
          <p:cNvPicPr/>
          <p:nvPr/>
        </p:nvPicPr>
        <p:blipFill>
          <a:blip r:embed="rId2">
            <a:extLst>
              <a:ext uri="{28A0092B-C50C-407E-A947-70E740481C1C}">
                <a14:useLocalDpi xmlns:a14="http://schemas.microsoft.com/office/drawing/2010/main" val="0"/>
              </a:ext>
            </a:extLst>
          </a:blip>
          <a:stretch>
            <a:fillRect/>
          </a:stretch>
        </p:blipFill>
        <p:spPr>
          <a:xfrm>
            <a:off x="2056081" y="713064"/>
            <a:ext cx="8498887" cy="5414648"/>
          </a:xfrm>
          <a:prstGeom prst="rect">
            <a:avLst/>
          </a:prstGeom>
        </p:spPr>
      </p:pic>
    </p:spTree>
    <p:extLst>
      <p:ext uri="{BB962C8B-B14F-4D97-AF65-F5344CB8AC3E}">
        <p14:creationId xmlns:p14="http://schemas.microsoft.com/office/powerpoint/2010/main" val="248285942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95ACDB9-D565-4527-8EF9-E3F178C2F0BF}"/>
              </a:ext>
            </a:extLst>
          </p:cNvPr>
          <p:cNvSpPr>
            <a:spLocks noGrp="1"/>
          </p:cNvSpPr>
          <p:nvPr>
            <p:ph type="title"/>
          </p:nvPr>
        </p:nvSpPr>
        <p:spPr>
          <a:xfrm>
            <a:off x="1920240" y="442221"/>
            <a:ext cx="8770571" cy="908408"/>
          </a:xfrm>
        </p:spPr>
        <p:txBody>
          <a:bodyPr>
            <a:normAutofit fontScale="90000"/>
          </a:bodyPr>
          <a:lstStyle/>
          <a:p>
            <a:pPr algn="ctr"/>
            <a:r>
              <a:rPr lang="en-IN" sz="3600" b="0" i="0" dirty="0">
                <a:effectLst/>
                <a:latin typeface="Times New Roman" panose="02020603050405020304" pitchFamily="18" charset="0"/>
                <a:cs typeface="Times New Roman" panose="02020603050405020304" pitchFamily="18" charset="0"/>
              </a:rPr>
              <a:t>PL/SQL Recursive Functions</a:t>
            </a:r>
            <a:r>
              <a:rPr lang="en-IN" b="0" i="0" dirty="0">
                <a:effectLst/>
                <a:latin typeface="Arial" panose="020B0604020202020204" pitchFamily="34" charset="0"/>
              </a:rPr>
              <a:t/>
            </a:r>
            <a:br>
              <a:rPr lang="en-IN" b="0" i="0" dirty="0">
                <a:effectLst/>
                <a:latin typeface="Arial" panose="020B0604020202020204" pitchFamily="34" charset="0"/>
              </a:rPr>
            </a:br>
            <a:endParaRPr lang="en-IN" dirty="0"/>
          </a:p>
        </p:txBody>
      </p:sp>
      <p:pic>
        <p:nvPicPr>
          <p:cNvPr id="5" name="Picture 4">
            <a:extLst>
              <a:ext uri="{FF2B5EF4-FFF2-40B4-BE49-F238E27FC236}">
                <a16:creationId xmlns="" xmlns:a16="http://schemas.microsoft.com/office/drawing/2014/main" id="{49E68294-CC67-4BDA-B5C1-A6B6A1840C5B}"/>
              </a:ext>
            </a:extLst>
          </p:cNvPr>
          <p:cNvPicPr/>
          <p:nvPr/>
        </p:nvPicPr>
        <p:blipFill rotWithShape="1">
          <a:blip r:embed="rId2">
            <a:extLst>
              <a:ext uri="{28A0092B-C50C-407E-A947-70E740481C1C}">
                <a14:useLocalDpi xmlns:a14="http://schemas.microsoft.com/office/drawing/2010/main" val="0"/>
              </a:ext>
            </a:extLst>
          </a:blip>
          <a:srcRect r="37638" b="50000"/>
          <a:stretch/>
        </p:blipFill>
        <p:spPr>
          <a:xfrm>
            <a:off x="763881" y="1135508"/>
            <a:ext cx="5332119" cy="5201074"/>
          </a:xfrm>
          <a:prstGeom prst="rect">
            <a:avLst/>
          </a:prstGeom>
        </p:spPr>
      </p:pic>
      <p:sp>
        <p:nvSpPr>
          <p:cNvPr id="6" name="TextBox 5">
            <a:extLst>
              <a:ext uri="{FF2B5EF4-FFF2-40B4-BE49-F238E27FC236}">
                <a16:creationId xmlns="" xmlns:a16="http://schemas.microsoft.com/office/drawing/2014/main" id="{2872A541-28CB-4C24-A433-9BED6973F8BC}"/>
              </a:ext>
            </a:extLst>
          </p:cNvPr>
          <p:cNvSpPr txBox="1"/>
          <p:nvPr/>
        </p:nvSpPr>
        <p:spPr>
          <a:xfrm>
            <a:off x="1057013" y="796954"/>
            <a:ext cx="2234394" cy="338554"/>
          </a:xfrm>
          <a:prstGeom prst="rect">
            <a:avLst/>
          </a:prstGeom>
          <a:noFill/>
        </p:spPr>
        <p:txBody>
          <a:bodyPr wrap="none" rtlCol="0">
            <a:spAutoFit/>
          </a:bodyPr>
          <a:lstStyle/>
          <a:p>
            <a:r>
              <a:rPr lang="en-IN" sz="1600" b="1" dirty="0">
                <a:latin typeface="Times New Roman" panose="02020603050405020304" pitchFamily="18" charset="0"/>
                <a:cs typeface="Times New Roman" panose="02020603050405020304" pitchFamily="18" charset="0"/>
              </a:rPr>
              <a:t>Using Predefined Input</a:t>
            </a:r>
          </a:p>
        </p:txBody>
      </p:sp>
      <p:pic>
        <p:nvPicPr>
          <p:cNvPr id="7" name="Picture 6">
            <a:extLst>
              <a:ext uri="{FF2B5EF4-FFF2-40B4-BE49-F238E27FC236}">
                <a16:creationId xmlns="" xmlns:a16="http://schemas.microsoft.com/office/drawing/2014/main" id="{73502364-34FC-4FCF-9984-B8BA1039A4BA}"/>
              </a:ext>
            </a:extLst>
          </p:cNvPr>
          <p:cNvPicPr/>
          <p:nvPr/>
        </p:nvPicPr>
        <p:blipFill rotWithShape="1">
          <a:blip r:embed="rId2">
            <a:extLst>
              <a:ext uri="{28A0092B-C50C-407E-A947-70E740481C1C}">
                <a14:useLocalDpi xmlns:a14="http://schemas.microsoft.com/office/drawing/2010/main" val="0"/>
              </a:ext>
            </a:extLst>
          </a:blip>
          <a:srcRect t="50000" r="42926"/>
          <a:stretch/>
        </p:blipFill>
        <p:spPr>
          <a:xfrm>
            <a:off x="6174780" y="1135507"/>
            <a:ext cx="5667375" cy="5201073"/>
          </a:xfrm>
          <a:prstGeom prst="rect">
            <a:avLst/>
          </a:prstGeom>
        </p:spPr>
      </p:pic>
      <p:sp>
        <p:nvSpPr>
          <p:cNvPr id="8" name="TextBox 7">
            <a:extLst>
              <a:ext uri="{FF2B5EF4-FFF2-40B4-BE49-F238E27FC236}">
                <a16:creationId xmlns="" xmlns:a16="http://schemas.microsoft.com/office/drawing/2014/main" id="{BF134E86-90FD-46DC-9673-41D13FDD3FE7}"/>
              </a:ext>
            </a:extLst>
          </p:cNvPr>
          <p:cNvSpPr txBox="1"/>
          <p:nvPr/>
        </p:nvSpPr>
        <p:spPr>
          <a:xfrm>
            <a:off x="6204401" y="796632"/>
            <a:ext cx="2365840" cy="338554"/>
          </a:xfrm>
          <a:prstGeom prst="rect">
            <a:avLst/>
          </a:prstGeom>
          <a:noFill/>
        </p:spPr>
        <p:txBody>
          <a:bodyPr wrap="none" rtlCol="0">
            <a:spAutoFit/>
          </a:bodyPr>
          <a:lstStyle/>
          <a:p>
            <a:r>
              <a:rPr lang="en-IN" sz="1600" b="1" dirty="0">
                <a:latin typeface="Times New Roman" panose="02020603050405020304" pitchFamily="18" charset="0"/>
                <a:cs typeface="Times New Roman" panose="02020603050405020304" pitchFamily="18" charset="0"/>
              </a:rPr>
              <a:t>Using User defined input</a:t>
            </a:r>
          </a:p>
        </p:txBody>
      </p:sp>
    </p:spTree>
    <p:extLst>
      <p:ext uri="{BB962C8B-B14F-4D97-AF65-F5344CB8AC3E}">
        <p14:creationId xmlns:p14="http://schemas.microsoft.com/office/powerpoint/2010/main" val="284291466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ER Diagram for Airline Reservation System with Relationship"/>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11692" y="1825625"/>
            <a:ext cx="41686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09425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descr="https://html.scribdassets.com/gxeqapmww10uvv8/images/1-64da4f3eae.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343023" y="1825625"/>
            <a:ext cx="1505953"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6746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A56B10A-A8A1-4BD7-BE69-48383C3BB76B}"/>
              </a:ext>
            </a:extLst>
          </p:cNvPr>
          <p:cNvSpPr>
            <a:spLocks noGrp="1"/>
          </p:cNvSpPr>
          <p:nvPr>
            <p:ph idx="1"/>
          </p:nvPr>
        </p:nvSpPr>
        <p:spPr>
          <a:xfrm>
            <a:off x="872455" y="394284"/>
            <a:ext cx="10746297" cy="5788402"/>
          </a:xfrm>
        </p:spPr>
        <p:txBody>
          <a:bodyPr>
            <a:normAutofit fontScale="92500" lnSpcReduction="20000"/>
          </a:bodyPr>
          <a:lstStyle/>
          <a:p>
            <a:pPr marL="285750" indent="-285750" algn="just">
              <a:buFont typeface="Arial" panose="020B0604020202020204" pitchFamily="34" charset="0"/>
              <a:buChar char="•"/>
            </a:pPr>
            <a:r>
              <a:rPr lang="en-US" b="0" i="0" dirty="0">
                <a:solidFill>
                  <a:srgbClr val="333333"/>
                </a:solidFill>
                <a:effectLst/>
                <a:latin typeface="Times New Roman" panose="02020603050405020304" pitchFamily="18" charset="0"/>
                <a:cs typeface="Times New Roman" panose="02020603050405020304" pitchFamily="18" charset="0"/>
              </a:rPr>
              <a:t>In </a:t>
            </a:r>
            <a:r>
              <a:rPr lang="en-US" b="1" i="0" dirty="0" err="1">
                <a:solidFill>
                  <a:srgbClr val="333333"/>
                </a:solidFill>
                <a:effectLst/>
                <a:latin typeface="Times New Roman" panose="02020603050405020304" pitchFamily="18" charset="0"/>
                <a:cs typeface="Times New Roman" panose="02020603050405020304" pitchFamily="18" charset="0"/>
              </a:rPr>
              <a:t>Customer_Detail</a:t>
            </a:r>
            <a:r>
              <a:rPr lang="en-US" b="0" i="0" dirty="0">
                <a:solidFill>
                  <a:srgbClr val="333333"/>
                </a:solidFill>
                <a:effectLst/>
                <a:latin typeface="Times New Roman" panose="02020603050405020304" pitchFamily="18" charset="0"/>
                <a:cs typeface="Times New Roman" panose="02020603050405020304" pitchFamily="18" charset="0"/>
              </a:rPr>
              <a:t> table, </a:t>
            </a:r>
            <a:r>
              <a:rPr lang="en-US" b="1" i="0" dirty="0" err="1">
                <a:solidFill>
                  <a:srgbClr val="333333"/>
                </a:solidFill>
                <a:effectLst/>
                <a:latin typeface="Times New Roman" panose="02020603050405020304" pitchFamily="18" charset="0"/>
                <a:cs typeface="Times New Roman" panose="02020603050405020304" pitchFamily="18" charset="0"/>
              </a:rPr>
              <a:t>c_id</a:t>
            </a:r>
            <a:r>
              <a:rPr lang="en-US" b="0" i="0" dirty="0">
                <a:solidFill>
                  <a:srgbClr val="333333"/>
                </a:solidFill>
                <a:effectLst/>
                <a:latin typeface="Times New Roman" panose="02020603050405020304" pitchFamily="18" charset="0"/>
                <a:cs typeface="Times New Roman" panose="02020603050405020304" pitchFamily="18" charset="0"/>
              </a:rPr>
              <a:t> is the primary key which is set as foreign key in </a:t>
            </a:r>
            <a:r>
              <a:rPr lang="en-US" b="1" i="0" dirty="0" err="1">
                <a:solidFill>
                  <a:srgbClr val="333333"/>
                </a:solidFill>
                <a:effectLst/>
                <a:latin typeface="Times New Roman" panose="02020603050405020304" pitchFamily="18" charset="0"/>
                <a:cs typeface="Times New Roman" panose="02020603050405020304" pitchFamily="18" charset="0"/>
              </a:rPr>
              <a:t>Order_Detail</a:t>
            </a:r>
            <a:r>
              <a:rPr lang="en-US" b="0" i="0" dirty="0">
                <a:solidFill>
                  <a:srgbClr val="333333"/>
                </a:solidFill>
                <a:effectLst/>
                <a:latin typeface="Times New Roman" panose="02020603050405020304" pitchFamily="18" charset="0"/>
                <a:cs typeface="Times New Roman" panose="02020603050405020304" pitchFamily="18" charset="0"/>
              </a:rPr>
              <a:t> table. </a:t>
            </a:r>
          </a:p>
          <a:p>
            <a:pPr marL="285750" indent="-285750" algn="just">
              <a:buFont typeface="Arial" panose="020B0604020202020204" pitchFamily="34" charset="0"/>
              <a:buChar char="•"/>
            </a:pPr>
            <a:r>
              <a:rPr lang="en-US" b="0" i="0" dirty="0">
                <a:solidFill>
                  <a:srgbClr val="333333"/>
                </a:solidFill>
                <a:effectLst/>
                <a:latin typeface="Times New Roman" panose="02020603050405020304" pitchFamily="18" charset="0"/>
                <a:cs typeface="Times New Roman" panose="02020603050405020304" pitchFamily="18" charset="0"/>
              </a:rPr>
              <a:t>The value that is entered in </a:t>
            </a:r>
            <a:r>
              <a:rPr lang="en-US" b="1" i="0" dirty="0" err="1">
                <a:solidFill>
                  <a:srgbClr val="333333"/>
                </a:solidFill>
                <a:effectLst/>
                <a:latin typeface="Times New Roman" panose="02020603050405020304" pitchFamily="18" charset="0"/>
                <a:cs typeface="Times New Roman" panose="02020603050405020304" pitchFamily="18" charset="0"/>
              </a:rPr>
              <a:t>c_id</a:t>
            </a:r>
            <a:r>
              <a:rPr lang="en-US" b="0" i="0" dirty="0">
                <a:solidFill>
                  <a:srgbClr val="333333"/>
                </a:solidFill>
                <a:effectLst/>
                <a:latin typeface="Times New Roman" panose="02020603050405020304" pitchFamily="18" charset="0"/>
                <a:cs typeface="Times New Roman" panose="02020603050405020304" pitchFamily="18" charset="0"/>
              </a:rPr>
              <a:t> which is set as foreign key in </a:t>
            </a:r>
            <a:r>
              <a:rPr lang="en-US" b="1" i="0" dirty="0" err="1">
                <a:solidFill>
                  <a:srgbClr val="333333"/>
                </a:solidFill>
                <a:effectLst/>
                <a:latin typeface="Times New Roman" panose="02020603050405020304" pitchFamily="18" charset="0"/>
                <a:cs typeface="Times New Roman" panose="02020603050405020304" pitchFamily="18" charset="0"/>
              </a:rPr>
              <a:t>Order_Detail</a:t>
            </a:r>
            <a:r>
              <a:rPr lang="en-US" b="0" i="0" dirty="0">
                <a:solidFill>
                  <a:srgbClr val="333333"/>
                </a:solidFill>
                <a:effectLst/>
                <a:latin typeface="Times New Roman" panose="02020603050405020304" pitchFamily="18" charset="0"/>
                <a:cs typeface="Times New Roman" panose="02020603050405020304" pitchFamily="18" charset="0"/>
              </a:rPr>
              <a:t> table must be present in </a:t>
            </a:r>
            <a:r>
              <a:rPr lang="en-US" b="1" i="0" dirty="0" err="1">
                <a:solidFill>
                  <a:srgbClr val="333333"/>
                </a:solidFill>
                <a:effectLst/>
                <a:latin typeface="Times New Roman" panose="02020603050405020304" pitchFamily="18" charset="0"/>
                <a:cs typeface="Times New Roman" panose="02020603050405020304" pitchFamily="18" charset="0"/>
              </a:rPr>
              <a:t>Customer_Detail</a:t>
            </a:r>
            <a:r>
              <a:rPr lang="en-US" b="0" i="0" dirty="0">
                <a:solidFill>
                  <a:srgbClr val="333333"/>
                </a:solidFill>
                <a:effectLst/>
                <a:latin typeface="Times New Roman" panose="02020603050405020304" pitchFamily="18" charset="0"/>
                <a:cs typeface="Times New Roman" panose="02020603050405020304" pitchFamily="18" charset="0"/>
              </a:rPr>
              <a:t> table where it is set as primary key. </a:t>
            </a:r>
          </a:p>
          <a:p>
            <a:pPr marL="285750" indent="-285750" algn="just">
              <a:buFont typeface="Arial" panose="020B0604020202020204" pitchFamily="34" charset="0"/>
              <a:buChar char="•"/>
            </a:pPr>
            <a:r>
              <a:rPr lang="en-US" b="0" i="0" dirty="0">
                <a:solidFill>
                  <a:srgbClr val="333333"/>
                </a:solidFill>
                <a:effectLst/>
                <a:latin typeface="Times New Roman" panose="02020603050405020304" pitchFamily="18" charset="0"/>
                <a:cs typeface="Times New Roman" panose="02020603050405020304" pitchFamily="18" charset="0"/>
              </a:rPr>
              <a:t>This prevents invalid data to be inserted into </a:t>
            </a:r>
            <a:r>
              <a:rPr lang="en-US" b="1" i="0" dirty="0" err="1">
                <a:solidFill>
                  <a:srgbClr val="333333"/>
                </a:solidFill>
                <a:effectLst/>
                <a:latin typeface="Times New Roman" panose="02020603050405020304" pitchFamily="18" charset="0"/>
                <a:cs typeface="Times New Roman" panose="02020603050405020304" pitchFamily="18" charset="0"/>
              </a:rPr>
              <a:t>c_id</a:t>
            </a:r>
            <a:r>
              <a:rPr lang="en-US" b="0" i="0" dirty="0">
                <a:solidFill>
                  <a:srgbClr val="333333"/>
                </a:solidFill>
                <a:effectLst/>
                <a:latin typeface="Times New Roman" panose="02020603050405020304" pitchFamily="18" charset="0"/>
                <a:cs typeface="Times New Roman" panose="02020603050405020304" pitchFamily="18" charset="0"/>
              </a:rPr>
              <a:t> column of </a:t>
            </a:r>
            <a:r>
              <a:rPr lang="en-US" b="1" i="0" dirty="0" err="1">
                <a:solidFill>
                  <a:srgbClr val="333333"/>
                </a:solidFill>
                <a:effectLst/>
                <a:latin typeface="Times New Roman" panose="02020603050405020304" pitchFamily="18" charset="0"/>
                <a:cs typeface="Times New Roman" panose="02020603050405020304" pitchFamily="18" charset="0"/>
              </a:rPr>
              <a:t>Order_Detail</a:t>
            </a:r>
            <a:r>
              <a:rPr lang="en-US" b="0" i="0" dirty="0">
                <a:solidFill>
                  <a:srgbClr val="333333"/>
                </a:solidFill>
                <a:effectLst/>
                <a:latin typeface="Times New Roman" panose="02020603050405020304" pitchFamily="18" charset="0"/>
                <a:cs typeface="Times New Roman" panose="02020603050405020304" pitchFamily="18" charset="0"/>
              </a:rPr>
              <a:t> table.</a:t>
            </a:r>
          </a:p>
          <a:p>
            <a:pPr marL="285750" indent="-285750" algn="just">
              <a:buFont typeface="Arial" panose="020B0604020202020204" pitchFamily="34" charset="0"/>
              <a:buChar char="•"/>
            </a:pPr>
            <a:endParaRPr lang="en-US" b="0" i="0" dirty="0">
              <a:solidFill>
                <a:srgbClr val="333333"/>
              </a:solidFill>
              <a:effectLst/>
              <a:latin typeface="Times New Roman" panose="02020603050405020304" pitchFamily="18" charset="0"/>
              <a:cs typeface="Times New Roman" panose="02020603050405020304" pitchFamily="18" charset="0"/>
            </a:endParaRPr>
          </a:p>
          <a:p>
            <a:pPr algn="just"/>
            <a:r>
              <a:rPr lang="en-US" b="1" dirty="0">
                <a:solidFill>
                  <a:schemeClr val="accent2">
                    <a:lumMod val="75000"/>
                  </a:schemeClr>
                </a:solidFill>
                <a:latin typeface="Times New Roman" panose="02020603050405020304" pitchFamily="18" charset="0"/>
                <a:cs typeface="Times New Roman" panose="02020603050405020304" pitchFamily="18" charset="0"/>
              </a:rPr>
              <a:t>FOREIGN KEY constraint at Table Level</a:t>
            </a:r>
          </a:p>
          <a:p>
            <a:pPr algn="ctr"/>
            <a:r>
              <a:rPr lang="en-US" altLang="en-US" dirty="0">
                <a:solidFill>
                  <a:srgbClr val="0070C0"/>
                </a:solidFill>
                <a:latin typeface="Times New Roman" panose="02020603050405020304" pitchFamily="18" charset="0"/>
                <a:cs typeface="Times New Roman" panose="02020603050405020304" pitchFamily="18" charset="0"/>
              </a:rPr>
              <a:t>CREATE table </a:t>
            </a:r>
            <a:r>
              <a:rPr lang="en-US" altLang="en-US" dirty="0" err="1">
                <a:solidFill>
                  <a:srgbClr val="0070C0"/>
                </a:solidFill>
                <a:latin typeface="Times New Roman" panose="02020603050405020304" pitchFamily="18" charset="0"/>
                <a:cs typeface="Times New Roman" panose="02020603050405020304" pitchFamily="18" charset="0"/>
              </a:rPr>
              <a:t>Order_Detail</a:t>
            </a:r>
            <a:r>
              <a:rPr lang="en-US" altLang="en-US" dirty="0">
                <a:solidFill>
                  <a:srgbClr val="0070C0"/>
                </a:solidFill>
                <a:latin typeface="Times New Roman" panose="02020603050405020304" pitchFamily="18" charset="0"/>
                <a:cs typeface="Times New Roman" panose="02020603050405020304" pitchFamily="18" charset="0"/>
              </a:rPr>
              <a:t>( </a:t>
            </a:r>
            <a:r>
              <a:rPr lang="en-US" altLang="en-US" dirty="0" err="1">
                <a:solidFill>
                  <a:srgbClr val="0070C0"/>
                </a:solidFill>
                <a:latin typeface="Times New Roman" panose="02020603050405020304" pitchFamily="18" charset="0"/>
                <a:cs typeface="Times New Roman" panose="02020603050405020304" pitchFamily="18" charset="0"/>
              </a:rPr>
              <a:t>order_id</a:t>
            </a:r>
            <a:r>
              <a:rPr lang="en-US" altLang="en-US" dirty="0">
                <a:solidFill>
                  <a:srgbClr val="0070C0"/>
                </a:solidFill>
                <a:latin typeface="Times New Roman" panose="02020603050405020304" pitchFamily="18" charset="0"/>
                <a:cs typeface="Times New Roman" panose="02020603050405020304" pitchFamily="18" charset="0"/>
              </a:rPr>
              <a:t> int PRIMARY KEY, </a:t>
            </a:r>
            <a:r>
              <a:rPr lang="en-US" altLang="en-US" dirty="0" err="1">
                <a:solidFill>
                  <a:srgbClr val="0070C0"/>
                </a:solidFill>
                <a:latin typeface="Times New Roman" panose="02020603050405020304" pitchFamily="18" charset="0"/>
                <a:cs typeface="Times New Roman" panose="02020603050405020304" pitchFamily="18" charset="0"/>
              </a:rPr>
              <a:t>order_name</a:t>
            </a:r>
            <a:r>
              <a:rPr lang="en-US" altLang="en-US" dirty="0">
                <a:solidFill>
                  <a:srgbClr val="0070C0"/>
                </a:solidFill>
                <a:latin typeface="Times New Roman" panose="02020603050405020304" pitchFamily="18" charset="0"/>
                <a:cs typeface="Times New Roman" panose="02020603050405020304" pitchFamily="18" charset="0"/>
              </a:rPr>
              <a:t> varchar(60) NOT NULL, </a:t>
            </a:r>
            <a:r>
              <a:rPr lang="en-US" altLang="en-US" dirty="0" err="1">
                <a:solidFill>
                  <a:srgbClr val="0070C0"/>
                </a:solidFill>
                <a:latin typeface="Times New Roman" panose="02020603050405020304" pitchFamily="18" charset="0"/>
                <a:cs typeface="Times New Roman" panose="02020603050405020304" pitchFamily="18" charset="0"/>
              </a:rPr>
              <a:t>c_id</a:t>
            </a:r>
            <a:r>
              <a:rPr lang="en-US" altLang="en-US" dirty="0">
                <a:solidFill>
                  <a:srgbClr val="0070C0"/>
                </a:solidFill>
                <a:latin typeface="Times New Roman" panose="02020603050405020304" pitchFamily="18" charset="0"/>
                <a:cs typeface="Times New Roman" panose="02020603050405020304" pitchFamily="18" charset="0"/>
              </a:rPr>
              <a:t> int FOREIGN KEY REFERENCES </a:t>
            </a:r>
            <a:r>
              <a:rPr lang="en-US" altLang="en-US" dirty="0" err="1">
                <a:solidFill>
                  <a:srgbClr val="0070C0"/>
                </a:solidFill>
                <a:latin typeface="Times New Roman" panose="02020603050405020304" pitchFamily="18" charset="0"/>
                <a:cs typeface="Times New Roman" panose="02020603050405020304" pitchFamily="18" charset="0"/>
              </a:rPr>
              <a:t>Customer_Detail</a:t>
            </a:r>
            <a:r>
              <a:rPr lang="en-US" altLang="en-US" dirty="0">
                <a:solidFill>
                  <a:srgbClr val="0070C0"/>
                </a:solidFill>
                <a:latin typeface="Times New Roman" panose="02020603050405020304" pitchFamily="18" charset="0"/>
                <a:cs typeface="Times New Roman" panose="02020603050405020304" pitchFamily="18" charset="0"/>
              </a:rPr>
              <a:t>(</a:t>
            </a:r>
            <a:r>
              <a:rPr lang="en-US" altLang="en-US" dirty="0" err="1">
                <a:solidFill>
                  <a:srgbClr val="0070C0"/>
                </a:solidFill>
                <a:latin typeface="Times New Roman" panose="02020603050405020304" pitchFamily="18" charset="0"/>
                <a:cs typeface="Times New Roman" panose="02020603050405020304" pitchFamily="18" charset="0"/>
              </a:rPr>
              <a:t>c_id</a:t>
            </a:r>
            <a:r>
              <a:rPr lang="en-US" altLang="en-US" dirty="0">
                <a:solidFill>
                  <a:srgbClr val="0070C0"/>
                </a:solidFill>
                <a:latin typeface="Times New Roman" panose="02020603050405020304" pitchFamily="18" charset="0"/>
                <a:cs typeface="Times New Roman" panose="02020603050405020304" pitchFamily="18" charset="0"/>
              </a:rPr>
              <a:t>) ); </a:t>
            </a:r>
          </a:p>
          <a:p>
            <a:endParaRPr lang="en-US" b="1" dirty="0">
              <a:solidFill>
                <a:schemeClr val="accent2">
                  <a:lumMod val="75000"/>
                </a:schemeClr>
              </a:solidFill>
              <a:latin typeface="Times New Roman" panose="02020603050405020304" pitchFamily="18" charset="0"/>
              <a:cs typeface="Times New Roman" panose="02020603050405020304" pitchFamily="18" charset="0"/>
            </a:endParaRPr>
          </a:p>
          <a:p>
            <a:r>
              <a:rPr lang="en-US" b="1" dirty="0">
                <a:solidFill>
                  <a:schemeClr val="accent2">
                    <a:lumMod val="75000"/>
                  </a:schemeClr>
                </a:solidFill>
                <a:latin typeface="Times New Roman" panose="02020603050405020304" pitchFamily="18" charset="0"/>
                <a:cs typeface="Times New Roman" panose="02020603050405020304" pitchFamily="18" charset="0"/>
              </a:rPr>
              <a:t>FOREIGN KEY constraint at Column Level</a:t>
            </a:r>
          </a:p>
          <a:p>
            <a:pPr algn="ctr"/>
            <a:r>
              <a:rPr lang="en-US" altLang="en-US" dirty="0">
                <a:solidFill>
                  <a:srgbClr val="0070C0"/>
                </a:solidFill>
                <a:latin typeface="Times New Roman" panose="02020603050405020304" pitchFamily="18" charset="0"/>
                <a:cs typeface="Times New Roman" panose="02020603050405020304" pitchFamily="18" charset="0"/>
              </a:rPr>
              <a:t>ALTER table </a:t>
            </a:r>
            <a:r>
              <a:rPr lang="en-US" altLang="en-US" dirty="0" err="1">
                <a:solidFill>
                  <a:srgbClr val="0070C0"/>
                </a:solidFill>
                <a:latin typeface="Times New Roman" panose="02020603050405020304" pitchFamily="18" charset="0"/>
                <a:cs typeface="Times New Roman" panose="02020603050405020304" pitchFamily="18" charset="0"/>
              </a:rPr>
              <a:t>Order_Detail</a:t>
            </a:r>
            <a:r>
              <a:rPr lang="en-US" altLang="en-US" dirty="0">
                <a:solidFill>
                  <a:srgbClr val="0070C0"/>
                </a:solidFill>
                <a:latin typeface="Times New Roman" panose="02020603050405020304" pitchFamily="18" charset="0"/>
                <a:cs typeface="Times New Roman" panose="02020603050405020304" pitchFamily="18" charset="0"/>
              </a:rPr>
              <a:t> ADD FOREIGN KEY (</a:t>
            </a:r>
            <a:r>
              <a:rPr lang="en-US" altLang="en-US" dirty="0" err="1">
                <a:solidFill>
                  <a:srgbClr val="0070C0"/>
                </a:solidFill>
                <a:latin typeface="Times New Roman" panose="02020603050405020304" pitchFamily="18" charset="0"/>
                <a:cs typeface="Times New Roman" panose="02020603050405020304" pitchFamily="18" charset="0"/>
              </a:rPr>
              <a:t>c_id</a:t>
            </a:r>
            <a:r>
              <a:rPr lang="en-US" altLang="en-US" dirty="0">
                <a:solidFill>
                  <a:srgbClr val="0070C0"/>
                </a:solidFill>
                <a:latin typeface="Times New Roman" panose="02020603050405020304" pitchFamily="18" charset="0"/>
                <a:cs typeface="Times New Roman" panose="02020603050405020304" pitchFamily="18" charset="0"/>
              </a:rPr>
              <a:t>) REFERENCES </a:t>
            </a:r>
            <a:r>
              <a:rPr lang="en-US" altLang="en-US" dirty="0" err="1">
                <a:solidFill>
                  <a:srgbClr val="0070C0"/>
                </a:solidFill>
                <a:latin typeface="Times New Roman" panose="02020603050405020304" pitchFamily="18" charset="0"/>
                <a:cs typeface="Times New Roman" panose="02020603050405020304" pitchFamily="18" charset="0"/>
              </a:rPr>
              <a:t>Customer_Detail</a:t>
            </a:r>
            <a:r>
              <a:rPr lang="en-US" altLang="en-US" dirty="0">
                <a:solidFill>
                  <a:srgbClr val="0070C0"/>
                </a:solidFill>
                <a:latin typeface="Times New Roman" panose="02020603050405020304" pitchFamily="18" charset="0"/>
                <a:cs typeface="Times New Roman" panose="02020603050405020304" pitchFamily="18" charset="0"/>
              </a:rPr>
              <a:t>(</a:t>
            </a:r>
            <a:r>
              <a:rPr lang="en-US" altLang="en-US" dirty="0" err="1">
                <a:solidFill>
                  <a:srgbClr val="0070C0"/>
                </a:solidFill>
                <a:latin typeface="Times New Roman" panose="02020603050405020304" pitchFamily="18" charset="0"/>
                <a:cs typeface="Times New Roman" panose="02020603050405020304" pitchFamily="18" charset="0"/>
              </a:rPr>
              <a:t>c_id</a:t>
            </a:r>
            <a:r>
              <a:rPr lang="en-US" altLang="en-US" dirty="0">
                <a:solidFill>
                  <a:srgbClr val="0070C0"/>
                </a:solidFill>
                <a:latin typeface="Times New Roman" panose="02020603050405020304" pitchFamily="18" charset="0"/>
                <a:cs typeface="Times New Roman" panose="02020603050405020304" pitchFamily="18" charset="0"/>
              </a:rPr>
              <a:t>); </a:t>
            </a:r>
          </a:p>
          <a:p>
            <a:endParaRPr lang="en-US" altLang="en-US" dirty="0">
              <a:solidFill>
                <a:srgbClr val="0070C0"/>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45543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 xmlns:a16="http://schemas.microsoft.com/office/drawing/2014/main" id="{A04B7361-D7E1-4C3B-835D-63E7C4F359C8}"/>
              </a:ext>
            </a:extLst>
          </p:cNvPr>
          <p:cNvSpPr>
            <a:spLocks noGrp="1" noChangeArrowheads="1"/>
          </p:cNvSpPr>
          <p:nvPr>
            <p:ph type="title"/>
          </p:nvPr>
        </p:nvSpPr>
        <p:spPr bwMode="auto">
          <a:xfrm>
            <a:off x="2432807" y="190876"/>
            <a:ext cx="7533314" cy="1025841"/>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58700" rIns="91440" bIns="952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CHECK Constraint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Content Placeholder 2">
            <a:extLst>
              <a:ext uri="{FF2B5EF4-FFF2-40B4-BE49-F238E27FC236}">
                <a16:creationId xmlns="" xmlns:a16="http://schemas.microsoft.com/office/drawing/2014/main" id="{A728D9A5-F397-4011-893C-29BF2093682B}"/>
              </a:ext>
            </a:extLst>
          </p:cNvPr>
          <p:cNvSpPr>
            <a:spLocks noGrp="1"/>
          </p:cNvSpPr>
          <p:nvPr>
            <p:ph idx="1"/>
          </p:nvPr>
        </p:nvSpPr>
        <p:spPr>
          <a:xfrm>
            <a:off x="855677" y="1021386"/>
            <a:ext cx="10763075" cy="4990657"/>
          </a:xfrm>
        </p:spPr>
        <p:txBody>
          <a:bodyPr/>
          <a:lstStyle/>
          <a:p>
            <a:pPr marL="285750" indent="-285750" algn="just">
              <a:buFont typeface="Arial" panose="020B0604020202020204" pitchFamily="34" charset="0"/>
              <a:buChar char="•"/>
            </a:pPr>
            <a:r>
              <a:rPr lang="en-US" b="1" i="0" dirty="0">
                <a:solidFill>
                  <a:srgbClr val="333333"/>
                </a:solidFill>
                <a:effectLst/>
                <a:latin typeface="Times New Roman" panose="02020603050405020304" pitchFamily="18" charset="0"/>
                <a:cs typeface="Times New Roman" panose="02020603050405020304" pitchFamily="18" charset="0"/>
              </a:rPr>
              <a:t>CHECK</a:t>
            </a:r>
            <a:r>
              <a:rPr lang="en-US" b="0" i="0" dirty="0">
                <a:solidFill>
                  <a:srgbClr val="333333"/>
                </a:solidFill>
                <a:effectLst/>
                <a:latin typeface="Times New Roman" panose="02020603050405020304" pitchFamily="18" charset="0"/>
                <a:cs typeface="Times New Roman" panose="02020603050405020304" pitchFamily="18" charset="0"/>
              </a:rPr>
              <a:t> constraint is used to restrict the value of a column between a range. </a:t>
            </a:r>
          </a:p>
          <a:p>
            <a:pPr marL="285750" indent="-285750" algn="just">
              <a:buFont typeface="Arial" panose="020B0604020202020204" pitchFamily="34" charset="0"/>
              <a:buChar char="•"/>
            </a:pPr>
            <a:r>
              <a:rPr lang="en-US" b="0" i="0" dirty="0">
                <a:solidFill>
                  <a:srgbClr val="333333"/>
                </a:solidFill>
                <a:effectLst/>
                <a:latin typeface="Times New Roman" panose="02020603050405020304" pitchFamily="18" charset="0"/>
                <a:cs typeface="Times New Roman" panose="02020603050405020304" pitchFamily="18" charset="0"/>
              </a:rPr>
              <a:t>It performs check on the values, before storing them into the database. </a:t>
            </a:r>
          </a:p>
          <a:p>
            <a:pPr marL="285750" indent="-285750" algn="just">
              <a:buFont typeface="Arial" panose="020B0604020202020204" pitchFamily="34" charset="0"/>
              <a:buChar char="•"/>
            </a:pPr>
            <a:r>
              <a:rPr lang="en-US" b="0" i="0" dirty="0">
                <a:solidFill>
                  <a:srgbClr val="333333"/>
                </a:solidFill>
                <a:effectLst/>
                <a:latin typeface="Times New Roman" panose="02020603050405020304" pitchFamily="18" charset="0"/>
                <a:cs typeface="Times New Roman" panose="02020603050405020304" pitchFamily="18" charset="0"/>
              </a:rPr>
              <a:t>It’s like condition checking before saving data into a column.</a:t>
            </a:r>
          </a:p>
          <a:p>
            <a:pPr algn="just"/>
            <a:endParaRPr kumimoji="0" lang="en-US" altLang="en-US" sz="1800" b="1" i="0" u="none" strike="noStrike" cap="none" normalizeH="0" baseline="0" dirty="0">
              <a:ln>
                <a:noFill/>
              </a:ln>
              <a:solidFill>
                <a:schemeClr val="accent2">
                  <a:lumMod val="75000"/>
                </a:schemeClr>
              </a:solidFill>
              <a:effectLst/>
              <a:latin typeface="helvetica neue"/>
            </a:endParaRPr>
          </a:p>
          <a:p>
            <a:pPr algn="just"/>
            <a:r>
              <a:rPr lang="en-US" altLang="en-US" b="1" dirty="0">
                <a:solidFill>
                  <a:schemeClr val="accent2">
                    <a:lumMod val="75000"/>
                  </a:schemeClr>
                </a:solidFill>
                <a:latin typeface="Times New Roman" panose="02020603050405020304" pitchFamily="18" charset="0"/>
                <a:cs typeface="Times New Roman" panose="02020603050405020304" pitchFamily="18" charset="0"/>
              </a:rPr>
              <a:t>Using CHECK constraint at Table Level</a:t>
            </a:r>
          </a:p>
          <a:p>
            <a:pPr algn="ctr"/>
            <a:r>
              <a:rPr lang="en-US" altLang="en-US" dirty="0">
                <a:solidFill>
                  <a:schemeClr val="accent6">
                    <a:lumMod val="75000"/>
                  </a:schemeClr>
                </a:solidFill>
                <a:latin typeface="Times New Roman" panose="02020603050405020304" pitchFamily="18" charset="0"/>
                <a:cs typeface="Times New Roman" panose="02020603050405020304" pitchFamily="18" charset="0"/>
              </a:rPr>
              <a:t>CREATE table Student( </a:t>
            </a:r>
            <a:r>
              <a:rPr lang="en-US" altLang="en-US" dirty="0" err="1">
                <a:solidFill>
                  <a:schemeClr val="accent6">
                    <a:lumMod val="75000"/>
                  </a:schemeClr>
                </a:solidFill>
                <a:latin typeface="Times New Roman" panose="02020603050405020304" pitchFamily="18" charset="0"/>
                <a:cs typeface="Times New Roman" panose="02020603050405020304" pitchFamily="18" charset="0"/>
              </a:rPr>
              <a:t>s_id</a:t>
            </a:r>
            <a:r>
              <a:rPr lang="en-US" altLang="en-US" dirty="0">
                <a:solidFill>
                  <a:schemeClr val="accent6">
                    <a:lumMod val="75000"/>
                  </a:schemeClr>
                </a:solidFill>
                <a:latin typeface="Times New Roman" panose="02020603050405020304" pitchFamily="18" charset="0"/>
                <a:cs typeface="Times New Roman" panose="02020603050405020304" pitchFamily="18" charset="0"/>
              </a:rPr>
              <a:t> int NOT NULL CHECK(</a:t>
            </a:r>
            <a:r>
              <a:rPr lang="en-US" altLang="en-US" dirty="0" err="1">
                <a:solidFill>
                  <a:schemeClr val="accent6">
                    <a:lumMod val="75000"/>
                  </a:schemeClr>
                </a:solidFill>
                <a:latin typeface="Times New Roman" panose="02020603050405020304" pitchFamily="18" charset="0"/>
                <a:cs typeface="Times New Roman" panose="02020603050405020304" pitchFamily="18" charset="0"/>
              </a:rPr>
              <a:t>s_id</a:t>
            </a:r>
            <a:r>
              <a:rPr lang="en-US" altLang="en-US" dirty="0">
                <a:solidFill>
                  <a:schemeClr val="accent6">
                    <a:lumMod val="75000"/>
                  </a:schemeClr>
                </a:solidFill>
                <a:latin typeface="Times New Roman" panose="02020603050405020304" pitchFamily="18" charset="0"/>
                <a:cs typeface="Times New Roman" panose="02020603050405020304" pitchFamily="18" charset="0"/>
              </a:rPr>
              <a:t> &gt; 0), Name varchar(60) NOT NULL, Age int ); </a:t>
            </a:r>
          </a:p>
          <a:p>
            <a:pPr algn="just"/>
            <a:r>
              <a:rPr kumimoji="0" lang="en-US" altLang="en-US" b="1" i="0" u="none" strike="noStrike" cap="none" normalizeH="0" baseline="0" dirty="0">
                <a:ln>
                  <a:noFill/>
                </a:ln>
                <a:solidFill>
                  <a:schemeClr val="accent2">
                    <a:lumMod val="75000"/>
                  </a:schemeClr>
                </a:solidFill>
                <a:effectLst/>
                <a:latin typeface="Times New Roman" panose="02020603050405020304" pitchFamily="18" charset="0"/>
                <a:cs typeface="Times New Roman" panose="02020603050405020304" pitchFamily="18" charset="0"/>
              </a:rPr>
              <a:t>Using CHECK constraint at Column Level</a:t>
            </a:r>
          </a:p>
          <a:p>
            <a:pPr algn="ctr"/>
            <a:r>
              <a:rPr kumimoji="0" lang="en-US" altLang="en-US" b="0" i="0" u="none" strike="noStrike" cap="none" normalizeH="0" baseline="0" dirty="0">
                <a:ln>
                  <a:noFill/>
                </a:ln>
                <a:solidFill>
                  <a:schemeClr val="accent6">
                    <a:lumMod val="75000"/>
                  </a:schemeClr>
                </a:solidFill>
                <a:effectLst/>
                <a:latin typeface="Times New Roman" panose="02020603050405020304" pitchFamily="18" charset="0"/>
                <a:cs typeface="Times New Roman" panose="02020603050405020304" pitchFamily="18" charset="0"/>
              </a:rPr>
              <a:t>ALTER table Student ADD CHECK(</a:t>
            </a:r>
            <a:r>
              <a:rPr kumimoji="0" lang="en-US" altLang="en-US" b="0" i="0" u="none" strike="noStrike" cap="none" normalizeH="0" baseline="0" dirty="0" err="1">
                <a:ln>
                  <a:noFill/>
                </a:ln>
                <a:solidFill>
                  <a:schemeClr val="accent6">
                    <a:lumMod val="75000"/>
                  </a:schemeClr>
                </a:solidFill>
                <a:effectLst/>
                <a:latin typeface="Times New Roman" panose="02020603050405020304" pitchFamily="18" charset="0"/>
                <a:cs typeface="Times New Roman" panose="02020603050405020304" pitchFamily="18" charset="0"/>
              </a:rPr>
              <a:t>s_id</a:t>
            </a:r>
            <a:r>
              <a:rPr kumimoji="0" lang="en-US" altLang="en-US" b="0" i="0" u="none" strike="noStrike" cap="none" normalizeH="0" baseline="0" dirty="0">
                <a:ln>
                  <a:noFill/>
                </a:ln>
                <a:solidFill>
                  <a:schemeClr val="accent6">
                    <a:lumMod val="75000"/>
                  </a:schemeClr>
                </a:solidFill>
                <a:effectLst/>
                <a:latin typeface="Times New Roman" panose="02020603050405020304" pitchFamily="18" charset="0"/>
                <a:cs typeface="Times New Roman" panose="02020603050405020304" pitchFamily="18" charset="0"/>
              </a:rPr>
              <a:t> &gt; 0); </a:t>
            </a:r>
          </a:p>
          <a:p>
            <a:pPr marL="285750" indent="-285750" algn="just">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30782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E6211A8-62FA-4B71-974A-6605A5825653}"/>
              </a:ext>
            </a:extLst>
          </p:cNvPr>
          <p:cNvSpPr>
            <a:spLocks noGrp="1"/>
          </p:cNvSpPr>
          <p:nvPr>
            <p:ph type="title"/>
          </p:nvPr>
        </p:nvSpPr>
        <p:spPr>
          <a:xfrm>
            <a:off x="1920239" y="153592"/>
            <a:ext cx="8770571" cy="623182"/>
          </a:xfrm>
        </p:spPr>
        <p:txBody>
          <a:bodyPr>
            <a:normAutofit fontScale="90000"/>
          </a:bodyPr>
          <a:lstStyle/>
          <a:p>
            <a:pPr algn="ctr"/>
            <a:r>
              <a:rPr lang="en-IN" b="0" i="0" dirty="0">
                <a:solidFill>
                  <a:srgbClr val="40424E"/>
                </a:solidFill>
                <a:effectLst/>
                <a:latin typeface="Times New Roman" panose="02020603050405020304" pitchFamily="18" charset="0"/>
                <a:cs typeface="Times New Roman" panose="02020603050405020304" pitchFamily="18" charset="0"/>
              </a:rPr>
              <a:t>DEFAULT</a:t>
            </a:r>
            <a:endParaRPr lang="en-IN" b="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ADF33BC6-F15D-4353-9CF4-DEEF858B0506}"/>
              </a:ext>
            </a:extLst>
          </p:cNvPr>
          <p:cNvSpPr>
            <a:spLocks noGrp="1"/>
          </p:cNvSpPr>
          <p:nvPr>
            <p:ph idx="1"/>
          </p:nvPr>
        </p:nvSpPr>
        <p:spPr>
          <a:xfrm>
            <a:off x="931178" y="776774"/>
            <a:ext cx="10939244" cy="5187006"/>
          </a:xfrm>
        </p:spPr>
        <p:txBody>
          <a:bodyPr/>
          <a:lstStyle/>
          <a:p>
            <a:pPr marL="285750" indent="-285750" algn="just">
              <a:buFont typeface="Arial" panose="020B0604020202020204" pitchFamily="34" charset="0"/>
              <a:buChar char="•"/>
            </a:pPr>
            <a:r>
              <a:rPr lang="en-US" b="0" i="0" dirty="0">
                <a:solidFill>
                  <a:srgbClr val="40424E"/>
                </a:solidFill>
                <a:effectLst/>
                <a:latin typeface="Times New Roman" panose="02020603050405020304" pitchFamily="18" charset="0"/>
                <a:cs typeface="Times New Roman" panose="02020603050405020304" pitchFamily="18" charset="0"/>
              </a:rPr>
              <a:t>This constraint is used to provide a default value for the fields. </a:t>
            </a:r>
          </a:p>
          <a:p>
            <a:pPr marL="285750" indent="-285750" algn="just">
              <a:buFont typeface="Arial" panose="020B0604020202020204" pitchFamily="34" charset="0"/>
              <a:buChar char="•"/>
            </a:pPr>
            <a:r>
              <a:rPr lang="en-US" b="0" i="0" dirty="0">
                <a:solidFill>
                  <a:srgbClr val="40424E"/>
                </a:solidFill>
                <a:effectLst/>
                <a:latin typeface="Times New Roman" panose="02020603050405020304" pitchFamily="18" charset="0"/>
                <a:cs typeface="Times New Roman" panose="02020603050405020304" pitchFamily="18" charset="0"/>
              </a:rPr>
              <a:t>That is, if at the time of entering new records in the table if the user does not specify any value for these fields then the default value will be assigned to them.</a:t>
            </a:r>
          </a:p>
          <a:p>
            <a:pPr algn="just"/>
            <a:endParaRPr lang="en-IN" b="1" dirty="0">
              <a:solidFill>
                <a:schemeClr val="accent4">
                  <a:lumMod val="75000"/>
                </a:schemeClr>
              </a:solidFill>
              <a:latin typeface="Times New Roman" panose="02020603050405020304" pitchFamily="18" charset="0"/>
              <a:cs typeface="Times New Roman" panose="02020603050405020304" pitchFamily="18" charset="0"/>
            </a:endParaRPr>
          </a:p>
          <a:p>
            <a:pPr algn="just"/>
            <a:r>
              <a:rPr lang="en-IN" b="1" dirty="0">
                <a:solidFill>
                  <a:schemeClr val="accent4">
                    <a:lumMod val="75000"/>
                  </a:schemeClr>
                </a:solidFill>
                <a:latin typeface="Times New Roman" panose="02020603050405020304" pitchFamily="18" charset="0"/>
                <a:cs typeface="Times New Roman" panose="02020603050405020304" pitchFamily="18" charset="0"/>
              </a:rPr>
              <a:t>E.g.</a:t>
            </a:r>
          </a:p>
          <a:p>
            <a:pPr algn="ctr"/>
            <a:r>
              <a:rPr lang="en-US" altLang="en-US" dirty="0">
                <a:solidFill>
                  <a:schemeClr val="accent3">
                    <a:lumMod val="75000"/>
                  </a:schemeClr>
                </a:solidFill>
                <a:latin typeface="Times New Roman" panose="02020603050405020304" pitchFamily="18" charset="0"/>
                <a:cs typeface="Times New Roman" panose="02020603050405020304" pitchFamily="18" charset="0"/>
              </a:rPr>
              <a:t>CREATE TABLE Student ( ID int(6) NOT NULL, NAME varchar(10) NOT NULL, AGE int DEFAULT 18 ); </a:t>
            </a:r>
          </a:p>
          <a:p>
            <a:pPr marL="285750" indent="-285750" algn="just">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86319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E2198B8-59A4-4A3E-8B8F-2BA638992B42}"/>
              </a:ext>
            </a:extLst>
          </p:cNvPr>
          <p:cNvSpPr>
            <a:spLocks noGrp="1"/>
          </p:cNvSpPr>
          <p:nvPr>
            <p:ph type="title"/>
          </p:nvPr>
        </p:nvSpPr>
        <p:spPr>
          <a:xfrm>
            <a:off x="1448863" y="166239"/>
            <a:ext cx="8770571" cy="623182"/>
          </a:xfrm>
        </p:spPr>
        <p:txBody>
          <a:bodyPr>
            <a:noAutofit/>
          </a:bodyPr>
          <a:lstStyle/>
          <a:p>
            <a:pPr algn="ctr"/>
            <a:r>
              <a:rPr lang="en-IN" b="0" dirty="0">
                <a:latin typeface="Times New Roman" panose="02020603050405020304" pitchFamily="18" charset="0"/>
                <a:cs typeface="Times New Roman" panose="02020603050405020304" pitchFamily="18" charset="0"/>
              </a:rPr>
              <a:t>Primary Key Vs Foreign Key</a:t>
            </a:r>
          </a:p>
        </p:txBody>
      </p:sp>
      <p:pic>
        <p:nvPicPr>
          <p:cNvPr id="1028" name="Picture 4" descr="Difference between Primary Key and Foreign Key | Difference Between">
            <a:extLst>
              <a:ext uri="{FF2B5EF4-FFF2-40B4-BE49-F238E27FC236}">
                <a16:creationId xmlns="" xmlns:a16="http://schemas.microsoft.com/office/drawing/2014/main" id="{DD50D85C-1EBE-48EB-A192-478C06F47D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125"/>
          <a:stretch/>
        </p:blipFill>
        <p:spPr bwMode="auto">
          <a:xfrm>
            <a:off x="1799415" y="1048248"/>
            <a:ext cx="8069465" cy="5809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20651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32F6C80-E7CA-4137-A55B-786A0E139B2C}"/>
              </a:ext>
            </a:extLst>
          </p:cNvPr>
          <p:cNvSpPr>
            <a:spLocks noGrp="1"/>
          </p:cNvSpPr>
          <p:nvPr>
            <p:ph type="title"/>
          </p:nvPr>
        </p:nvSpPr>
        <p:spPr>
          <a:xfrm>
            <a:off x="1920240" y="442220"/>
            <a:ext cx="8770571" cy="648349"/>
          </a:xfrm>
        </p:spPr>
        <p:txBody>
          <a:bodyPr>
            <a:noAutofit/>
          </a:bodyPr>
          <a:lstStyle/>
          <a:p>
            <a:pPr algn="ctr"/>
            <a:r>
              <a:rPr lang="en-IN" b="0" dirty="0">
                <a:latin typeface="Times New Roman" panose="02020603050405020304" pitchFamily="18" charset="0"/>
                <a:cs typeface="Times New Roman" panose="02020603050405020304" pitchFamily="18" charset="0"/>
              </a:rPr>
              <a:t>Primary Key Vs Unique Key</a:t>
            </a:r>
          </a:p>
        </p:txBody>
      </p:sp>
      <p:pic>
        <p:nvPicPr>
          <p:cNvPr id="2050" name="Picture 2" descr="Difference between Primary Key and Unique Key – DOTNET ROCKS">
            <a:extLst>
              <a:ext uri="{FF2B5EF4-FFF2-40B4-BE49-F238E27FC236}">
                <a16:creationId xmlns="" xmlns:a16="http://schemas.microsoft.com/office/drawing/2014/main" id="{C09B7952-9052-49E6-801B-5C435C3D1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3711" y="2512676"/>
            <a:ext cx="6284578" cy="3468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36544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95903B-429F-48FD-8B5D-651E9D1D8FFD}"/>
              </a:ext>
            </a:extLst>
          </p:cNvPr>
          <p:cNvSpPr>
            <a:spLocks noGrp="1"/>
          </p:cNvSpPr>
          <p:nvPr>
            <p:ph type="title"/>
          </p:nvPr>
        </p:nvSpPr>
        <p:spPr>
          <a:xfrm>
            <a:off x="1920240" y="321372"/>
            <a:ext cx="8770571" cy="572848"/>
          </a:xfrm>
        </p:spPr>
        <p:txBody>
          <a:bodyPr>
            <a:normAutofit fontScale="90000"/>
          </a:bodyPr>
          <a:lstStyle/>
          <a:p>
            <a:pPr algn="ctr"/>
            <a:r>
              <a:rPr lang="en-IN" b="1" i="0" dirty="0">
                <a:solidFill>
                  <a:srgbClr val="273239"/>
                </a:solidFill>
                <a:effectLst/>
                <a:latin typeface="sofia-pro"/>
              </a:rPr>
              <a:t>Aggregate functions in SQL</a:t>
            </a:r>
            <a:endParaRPr lang="en-IN" b="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069956B8-309B-4F00-914A-2214DF18E871}"/>
              </a:ext>
            </a:extLst>
          </p:cNvPr>
          <p:cNvSpPr>
            <a:spLocks noGrp="1"/>
          </p:cNvSpPr>
          <p:nvPr>
            <p:ph idx="1"/>
          </p:nvPr>
        </p:nvSpPr>
        <p:spPr>
          <a:xfrm>
            <a:off x="729842" y="894220"/>
            <a:ext cx="11031523" cy="5069560"/>
          </a:xfrm>
        </p:spPr>
        <p:txBody>
          <a:bodyPr/>
          <a:lstStyle/>
          <a:p>
            <a:pPr marL="285750" indent="-285750" algn="just">
              <a:buFont typeface="Arial" panose="020B0604020202020204" pitchFamily="34" charset="0"/>
              <a:buChar char="•"/>
            </a:pPr>
            <a:r>
              <a:rPr lang="en-US" b="0" i="0" dirty="0">
                <a:solidFill>
                  <a:srgbClr val="40424E"/>
                </a:solidFill>
                <a:effectLst/>
                <a:latin typeface="Times New Roman" panose="02020603050405020304" pitchFamily="18" charset="0"/>
                <a:cs typeface="Times New Roman" panose="02020603050405020304" pitchFamily="18" charset="0"/>
              </a:rPr>
              <a:t>In database management an aggregate function is a function where the values of multiple rows are grouped together as input on certain criteria to form a single value of more significant meaning.</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40424E"/>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40424E"/>
                </a:solidFill>
                <a:latin typeface="Times New Roman" panose="02020603050405020304" pitchFamily="18" charset="0"/>
                <a:cs typeface="Times New Roman" panose="02020603050405020304" pitchFamily="18" charset="0"/>
              </a:rPr>
              <a:t>Various Aggregate Functions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dirty="0">
                <a:solidFill>
                  <a:srgbClr val="40424E"/>
                </a:solidFill>
                <a:latin typeface="Times New Roman" panose="02020603050405020304" pitchFamily="18" charset="0"/>
                <a:cs typeface="Times New Roman" panose="02020603050405020304" pitchFamily="18" charset="0"/>
              </a:rPr>
              <a:t>Count()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dirty="0">
                <a:solidFill>
                  <a:srgbClr val="40424E"/>
                </a:solidFill>
                <a:latin typeface="Times New Roman" panose="02020603050405020304" pitchFamily="18" charset="0"/>
                <a:cs typeface="Times New Roman" panose="02020603050405020304" pitchFamily="18" charset="0"/>
              </a:rPr>
              <a:t>Sum()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dirty="0">
                <a:solidFill>
                  <a:srgbClr val="40424E"/>
                </a:solidFill>
                <a:latin typeface="Times New Roman" panose="02020603050405020304" pitchFamily="18" charset="0"/>
                <a:cs typeface="Times New Roman" panose="02020603050405020304" pitchFamily="18" charset="0"/>
              </a:rPr>
              <a:t>Avg()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dirty="0">
                <a:solidFill>
                  <a:srgbClr val="40424E"/>
                </a:solidFill>
                <a:latin typeface="Times New Roman" panose="02020603050405020304" pitchFamily="18" charset="0"/>
                <a:cs typeface="Times New Roman" panose="02020603050405020304" pitchFamily="18" charset="0"/>
              </a:rPr>
              <a:t>Min()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dirty="0">
                <a:solidFill>
                  <a:srgbClr val="40424E"/>
                </a:solidFill>
                <a:latin typeface="Times New Roman" panose="02020603050405020304" pitchFamily="18" charset="0"/>
                <a:cs typeface="Times New Roman" panose="02020603050405020304" pitchFamily="18" charset="0"/>
              </a:rPr>
              <a:t>Max()</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dirty="0">
              <a:solidFill>
                <a:srgbClr val="40424E"/>
              </a:solidFill>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IN" dirty="0">
              <a:solidFill>
                <a:srgbClr val="40424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19645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596552A4-C76F-4F23-A45C-65F1FF3AB2EA}"/>
              </a:ext>
            </a:extLst>
          </p:cNvPr>
          <p:cNvSpPr>
            <a:spLocks noGrp="1"/>
          </p:cNvSpPr>
          <p:nvPr>
            <p:ph idx="1"/>
          </p:nvPr>
        </p:nvSpPr>
        <p:spPr>
          <a:xfrm>
            <a:off x="746621" y="578840"/>
            <a:ext cx="11006356" cy="5477219"/>
          </a:xfrm>
        </p:spPr>
        <p:txBody>
          <a:bodyPr>
            <a:normAutofit fontScale="92500"/>
          </a:bodyPr>
          <a:lstStyle/>
          <a:p>
            <a:pPr algn="ctr"/>
            <a:r>
              <a:rPr lang="en-IN" b="1" i="0" dirty="0">
                <a:solidFill>
                  <a:schemeClr val="accent3">
                    <a:lumMod val="75000"/>
                  </a:schemeClr>
                </a:solidFill>
                <a:effectLst/>
                <a:latin typeface="Times New Roman" panose="02020603050405020304" pitchFamily="18" charset="0"/>
                <a:cs typeface="Times New Roman" panose="02020603050405020304" pitchFamily="18" charset="0"/>
              </a:rPr>
              <a:t>Count()</a:t>
            </a:r>
          </a:p>
          <a:p>
            <a:pPr algn="just"/>
            <a:endParaRPr lang="en-US" b="1" i="1" dirty="0">
              <a:solidFill>
                <a:srgbClr val="40424E"/>
              </a:solidFill>
              <a:effectLst/>
              <a:latin typeface="Times New Roman" panose="02020603050405020304" pitchFamily="18" charset="0"/>
              <a:cs typeface="Times New Roman" panose="02020603050405020304" pitchFamily="18" charset="0"/>
            </a:endParaRPr>
          </a:p>
          <a:p>
            <a:pPr algn="just"/>
            <a:r>
              <a:rPr lang="en-US" b="1" i="1" dirty="0">
                <a:solidFill>
                  <a:srgbClr val="40424E"/>
                </a:solidFill>
                <a:effectLst/>
                <a:latin typeface="Times New Roman" panose="02020603050405020304" pitchFamily="18" charset="0"/>
                <a:cs typeface="Times New Roman" panose="02020603050405020304" pitchFamily="18" charset="0"/>
              </a:rPr>
              <a:t>Count(*):</a:t>
            </a:r>
            <a:r>
              <a:rPr lang="en-US" b="0" i="0" dirty="0">
                <a:solidFill>
                  <a:srgbClr val="40424E"/>
                </a:solidFill>
                <a:effectLst/>
                <a:latin typeface="Times New Roman" panose="02020603050405020304" pitchFamily="18" charset="0"/>
                <a:cs typeface="Times New Roman" panose="02020603050405020304" pitchFamily="18" charset="0"/>
              </a:rPr>
              <a:t> Returns total number of records .</a:t>
            </a:r>
            <a:r>
              <a:rPr lang="en-US" b="0" i="0" dirty="0" err="1">
                <a:solidFill>
                  <a:srgbClr val="40424E"/>
                </a:solidFill>
                <a:effectLst/>
                <a:latin typeface="Times New Roman" panose="02020603050405020304" pitchFamily="18" charset="0"/>
                <a:cs typeface="Times New Roman" panose="02020603050405020304" pitchFamily="18" charset="0"/>
              </a:rPr>
              <a:t>i.e</a:t>
            </a:r>
            <a:r>
              <a:rPr lang="en-US" b="0" i="0" dirty="0">
                <a:solidFill>
                  <a:srgbClr val="40424E"/>
                </a:solidFill>
                <a:effectLst/>
                <a:latin typeface="Times New Roman" panose="02020603050405020304" pitchFamily="18" charset="0"/>
                <a:cs typeface="Times New Roman" panose="02020603050405020304" pitchFamily="18" charset="0"/>
              </a:rPr>
              <a:t> 6.</a:t>
            </a:r>
          </a:p>
          <a:p>
            <a:pPr algn="just"/>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b="1" i="1" dirty="0">
                <a:solidFill>
                  <a:srgbClr val="40424E"/>
                </a:solidFill>
                <a:effectLst/>
                <a:latin typeface="Times New Roman" panose="02020603050405020304" pitchFamily="18" charset="0"/>
                <a:cs typeface="Times New Roman" panose="02020603050405020304" pitchFamily="18" charset="0"/>
              </a:rPr>
              <a:t>Count(salary):</a:t>
            </a:r>
            <a:r>
              <a:rPr lang="en-US" b="0" i="0" dirty="0">
                <a:solidFill>
                  <a:srgbClr val="40424E"/>
                </a:solidFill>
                <a:effectLst/>
                <a:latin typeface="Times New Roman" panose="02020603050405020304" pitchFamily="18" charset="0"/>
                <a:cs typeface="Times New Roman" panose="02020603050405020304" pitchFamily="18" charset="0"/>
              </a:rPr>
              <a:t> Return number of Non Null values over the column salary. </a:t>
            </a:r>
            <a:r>
              <a:rPr lang="en-US" b="0" i="0" dirty="0" err="1">
                <a:solidFill>
                  <a:srgbClr val="40424E"/>
                </a:solidFill>
                <a:effectLst/>
                <a:latin typeface="Times New Roman" panose="02020603050405020304" pitchFamily="18" charset="0"/>
                <a:cs typeface="Times New Roman" panose="02020603050405020304" pitchFamily="18" charset="0"/>
              </a:rPr>
              <a:t>i.e</a:t>
            </a:r>
            <a:r>
              <a:rPr lang="en-US" b="0" i="0" dirty="0">
                <a:solidFill>
                  <a:srgbClr val="40424E"/>
                </a:solidFill>
                <a:effectLst/>
                <a:latin typeface="Times New Roman" panose="02020603050405020304" pitchFamily="18" charset="0"/>
                <a:cs typeface="Times New Roman" panose="02020603050405020304" pitchFamily="18" charset="0"/>
              </a:rPr>
              <a:t> 5.</a:t>
            </a:r>
          </a:p>
          <a:p>
            <a:pPr algn="just"/>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pPr algn="just"/>
            <a:endParaRPr lang="en-US" b="1" i="1" dirty="0">
              <a:solidFill>
                <a:srgbClr val="40424E"/>
              </a:solidFill>
              <a:effectLst/>
              <a:latin typeface="Times New Roman" panose="02020603050405020304" pitchFamily="18" charset="0"/>
              <a:cs typeface="Times New Roman" panose="02020603050405020304" pitchFamily="18" charset="0"/>
            </a:endParaRPr>
          </a:p>
          <a:p>
            <a:pPr algn="just"/>
            <a:endParaRPr lang="en-US" b="1" i="1" dirty="0">
              <a:solidFill>
                <a:srgbClr val="40424E"/>
              </a:solidFill>
              <a:latin typeface="Times New Roman" panose="02020603050405020304" pitchFamily="18" charset="0"/>
              <a:cs typeface="Times New Roman" panose="02020603050405020304" pitchFamily="18" charset="0"/>
            </a:endParaRPr>
          </a:p>
          <a:p>
            <a:pPr algn="just"/>
            <a:endParaRPr lang="en-US" b="1" i="1" dirty="0">
              <a:solidFill>
                <a:srgbClr val="40424E"/>
              </a:solidFill>
              <a:effectLst/>
              <a:latin typeface="Times New Roman" panose="02020603050405020304" pitchFamily="18" charset="0"/>
              <a:cs typeface="Times New Roman" panose="02020603050405020304" pitchFamily="18" charset="0"/>
            </a:endParaRPr>
          </a:p>
          <a:p>
            <a:pPr algn="just"/>
            <a:r>
              <a:rPr lang="en-US" b="1" i="1" dirty="0">
                <a:solidFill>
                  <a:srgbClr val="40424E"/>
                </a:solidFill>
                <a:effectLst/>
                <a:latin typeface="Times New Roman" panose="02020603050405020304" pitchFamily="18" charset="0"/>
                <a:cs typeface="Times New Roman" panose="02020603050405020304" pitchFamily="18" charset="0"/>
              </a:rPr>
              <a:t>Count(Distinct Salary): </a:t>
            </a:r>
            <a:r>
              <a:rPr lang="en-US" b="0" i="0" dirty="0">
                <a:solidFill>
                  <a:srgbClr val="40424E"/>
                </a:solidFill>
                <a:effectLst/>
                <a:latin typeface="Times New Roman" panose="02020603050405020304" pitchFamily="18" charset="0"/>
                <a:cs typeface="Times New Roman" panose="02020603050405020304" pitchFamily="18" charset="0"/>
              </a:rPr>
              <a:t> Return number of distinct Non Null values over the column salary .</a:t>
            </a:r>
            <a:r>
              <a:rPr lang="en-US" b="0" i="0" dirty="0" err="1">
                <a:solidFill>
                  <a:srgbClr val="40424E"/>
                </a:solidFill>
                <a:effectLst/>
                <a:latin typeface="Times New Roman" panose="02020603050405020304" pitchFamily="18" charset="0"/>
                <a:cs typeface="Times New Roman" panose="02020603050405020304" pitchFamily="18" charset="0"/>
              </a:rPr>
              <a:t>i.e</a:t>
            </a:r>
            <a:r>
              <a:rPr lang="en-US" b="0" i="0" dirty="0">
                <a:solidFill>
                  <a:srgbClr val="40424E"/>
                </a:solidFill>
                <a:effectLst/>
                <a:latin typeface="Times New Roman" panose="02020603050405020304" pitchFamily="18" charset="0"/>
                <a:cs typeface="Times New Roman" panose="02020603050405020304" pitchFamily="18" charset="0"/>
              </a:rPr>
              <a:t> 4</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 xmlns:a16="http://schemas.microsoft.com/office/drawing/2014/main" id="{F3758AED-EBA2-463C-829B-766E8F0CA210}"/>
              </a:ext>
            </a:extLst>
          </p:cNvPr>
          <p:cNvPicPr>
            <a:picLocks noChangeAspect="1"/>
          </p:cNvPicPr>
          <p:nvPr/>
        </p:nvPicPr>
        <p:blipFill rotWithShape="1">
          <a:blip r:embed="rId2">
            <a:extLst>
              <a:ext uri="{28A0092B-C50C-407E-A947-70E740481C1C}">
                <a14:useLocalDpi xmlns:a14="http://schemas.microsoft.com/office/drawing/2010/main" val="0"/>
              </a:ext>
            </a:extLst>
          </a:blip>
          <a:srcRect l="27052" t="31903" r="16775" b="746"/>
          <a:stretch/>
        </p:blipFill>
        <p:spPr>
          <a:xfrm>
            <a:off x="4093828" y="3103927"/>
            <a:ext cx="2757733" cy="2034461"/>
          </a:xfrm>
          <a:prstGeom prst="rect">
            <a:avLst/>
          </a:prstGeom>
        </p:spPr>
      </p:pic>
    </p:spTree>
    <p:extLst>
      <p:ext uri="{BB962C8B-B14F-4D97-AF65-F5344CB8AC3E}">
        <p14:creationId xmlns:p14="http://schemas.microsoft.com/office/powerpoint/2010/main" val="29708416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5A947DF1-79CF-4582-841C-617FBA5485A2}"/>
              </a:ext>
            </a:extLst>
          </p:cNvPr>
          <p:cNvSpPr>
            <a:spLocks noGrp="1"/>
          </p:cNvSpPr>
          <p:nvPr>
            <p:ph idx="1"/>
          </p:nvPr>
        </p:nvSpPr>
        <p:spPr>
          <a:xfrm>
            <a:off x="755010" y="511727"/>
            <a:ext cx="11115412" cy="6082019"/>
          </a:xfrm>
        </p:spPr>
        <p:txBody>
          <a:bodyPr>
            <a:normAutofit/>
          </a:bodyPr>
          <a:lstStyle/>
          <a:p>
            <a:pPr marL="0" indent="0" algn="just">
              <a:buNone/>
            </a:pPr>
            <a:r>
              <a:rPr lang="en-IN" b="1" i="0" dirty="0">
                <a:solidFill>
                  <a:schemeClr val="accent3">
                    <a:lumMod val="75000"/>
                  </a:schemeClr>
                </a:solidFill>
                <a:effectLst/>
                <a:latin typeface="Times New Roman" panose="02020603050405020304" pitchFamily="18" charset="0"/>
                <a:cs typeface="Times New Roman" panose="02020603050405020304" pitchFamily="18" charset="0"/>
              </a:rPr>
              <a:t>Sum()</a:t>
            </a:r>
          </a:p>
          <a:p>
            <a:pPr algn="just"/>
            <a:r>
              <a:rPr lang="en-US" b="1" i="1" dirty="0">
                <a:solidFill>
                  <a:srgbClr val="40424E"/>
                </a:solidFill>
                <a:effectLst/>
                <a:latin typeface="Times New Roman" panose="02020603050405020304" pitchFamily="18" charset="0"/>
                <a:cs typeface="Times New Roman" panose="02020603050405020304" pitchFamily="18" charset="0"/>
              </a:rPr>
              <a:t>sum(salary): </a:t>
            </a:r>
            <a:r>
              <a:rPr lang="en-US" b="0" i="0" dirty="0">
                <a:solidFill>
                  <a:srgbClr val="40424E"/>
                </a:solidFill>
                <a:effectLst/>
                <a:latin typeface="Times New Roman" panose="02020603050405020304" pitchFamily="18" charset="0"/>
                <a:cs typeface="Times New Roman" panose="02020603050405020304" pitchFamily="18" charset="0"/>
              </a:rPr>
              <a:t> Sum all Non Null values of Column salary i.e., 310</a:t>
            </a:r>
          </a:p>
          <a:p>
            <a:pPr algn="just"/>
            <a:r>
              <a:rPr lang="en-US" b="1" i="1" dirty="0">
                <a:solidFill>
                  <a:srgbClr val="40424E"/>
                </a:solidFill>
                <a:effectLst/>
                <a:latin typeface="Times New Roman" panose="02020603050405020304" pitchFamily="18" charset="0"/>
                <a:cs typeface="Times New Roman" panose="02020603050405020304" pitchFamily="18" charset="0"/>
              </a:rPr>
              <a:t>sum(Distinct salary):</a:t>
            </a:r>
            <a:r>
              <a:rPr lang="en-US" b="0" i="0" dirty="0">
                <a:solidFill>
                  <a:srgbClr val="40424E"/>
                </a:solidFill>
                <a:effectLst/>
                <a:latin typeface="Times New Roman" panose="02020603050405020304" pitchFamily="18" charset="0"/>
                <a:cs typeface="Times New Roman" panose="02020603050405020304" pitchFamily="18" charset="0"/>
              </a:rPr>
              <a:t> Sum of all distinct Non-Null values i.e., 250.</a:t>
            </a:r>
          </a:p>
          <a:p>
            <a:pPr algn="just"/>
            <a:endParaRPr lang="en-IN" b="1" i="0" dirty="0">
              <a:solidFill>
                <a:schemeClr val="accent3">
                  <a:lumMod val="75000"/>
                </a:schemeClr>
              </a:solidFill>
              <a:effectLst/>
              <a:latin typeface="Times New Roman" panose="02020603050405020304" pitchFamily="18" charset="0"/>
              <a:cs typeface="Times New Roman" panose="02020603050405020304" pitchFamily="18" charset="0"/>
            </a:endParaRPr>
          </a:p>
          <a:p>
            <a:pPr marL="0" indent="0" algn="just">
              <a:buNone/>
            </a:pPr>
            <a:r>
              <a:rPr lang="en-IN" b="1" i="0" dirty="0" err="1">
                <a:solidFill>
                  <a:schemeClr val="accent3">
                    <a:lumMod val="75000"/>
                  </a:schemeClr>
                </a:solidFill>
                <a:effectLst/>
                <a:latin typeface="Times New Roman" panose="02020603050405020304" pitchFamily="18" charset="0"/>
                <a:cs typeface="Times New Roman" panose="02020603050405020304" pitchFamily="18" charset="0"/>
              </a:rPr>
              <a:t>Avg</a:t>
            </a:r>
            <a:r>
              <a:rPr lang="en-IN" b="1" i="0" dirty="0">
                <a:solidFill>
                  <a:schemeClr val="accent3">
                    <a:lumMod val="75000"/>
                  </a:schemeClr>
                </a:solidFill>
                <a:effectLst/>
                <a:latin typeface="Times New Roman" panose="02020603050405020304" pitchFamily="18" charset="0"/>
                <a:cs typeface="Times New Roman" panose="02020603050405020304" pitchFamily="18" charset="0"/>
              </a:rPr>
              <a:t>()</a:t>
            </a:r>
          </a:p>
          <a:p>
            <a:pPr algn="just"/>
            <a:r>
              <a:rPr lang="en-US" b="1" i="1" dirty="0">
                <a:solidFill>
                  <a:srgbClr val="40424E"/>
                </a:solidFill>
                <a:effectLst/>
                <a:latin typeface="Times New Roman" panose="02020603050405020304" pitchFamily="18" charset="0"/>
                <a:cs typeface="Times New Roman" panose="02020603050405020304" pitchFamily="18" charset="0"/>
              </a:rPr>
              <a:t>Avg(salary)</a:t>
            </a:r>
            <a:r>
              <a:rPr lang="en-US" b="0" i="0" dirty="0">
                <a:solidFill>
                  <a:srgbClr val="40424E"/>
                </a:solidFill>
                <a:effectLst/>
                <a:latin typeface="Times New Roman" panose="02020603050405020304" pitchFamily="18" charset="0"/>
                <a:cs typeface="Times New Roman" panose="02020603050405020304" pitchFamily="18" charset="0"/>
              </a:rPr>
              <a:t> = Sum(salary) / count(salary) = 310/5</a:t>
            </a:r>
          </a:p>
          <a:p>
            <a:pPr algn="just"/>
            <a:r>
              <a:rPr lang="en-US" b="1" i="1" dirty="0">
                <a:solidFill>
                  <a:srgbClr val="40424E"/>
                </a:solidFill>
                <a:effectLst/>
                <a:latin typeface="Times New Roman" panose="02020603050405020304" pitchFamily="18" charset="0"/>
                <a:cs typeface="Times New Roman" panose="02020603050405020304" pitchFamily="18" charset="0"/>
              </a:rPr>
              <a:t>Avg(Distinct salary)</a:t>
            </a:r>
            <a:r>
              <a:rPr lang="en-US" b="0" i="0" dirty="0">
                <a:solidFill>
                  <a:srgbClr val="40424E"/>
                </a:solidFill>
                <a:effectLst/>
                <a:latin typeface="Times New Roman" panose="02020603050405020304" pitchFamily="18" charset="0"/>
                <a:cs typeface="Times New Roman" panose="02020603050405020304" pitchFamily="18" charset="0"/>
              </a:rPr>
              <a:t> = sum(Distinct salary) / Count(Distinct Salary) = 250/4</a:t>
            </a:r>
            <a:endParaRPr lang="en-IN" b="1" dirty="0">
              <a:solidFill>
                <a:srgbClr val="40424E"/>
              </a:solidFill>
              <a:latin typeface="Times New Roman" panose="02020603050405020304" pitchFamily="18" charset="0"/>
              <a:cs typeface="Times New Roman" panose="02020603050405020304" pitchFamily="18" charset="0"/>
            </a:endParaRPr>
          </a:p>
          <a:p>
            <a:pPr algn="just"/>
            <a:endParaRPr lang="en-IN" b="1" i="0" dirty="0">
              <a:solidFill>
                <a:srgbClr val="40424E"/>
              </a:solidFill>
              <a:effectLst/>
              <a:latin typeface="Times New Roman" panose="02020603050405020304" pitchFamily="18" charset="0"/>
              <a:cs typeface="Times New Roman" panose="02020603050405020304" pitchFamily="18" charset="0"/>
            </a:endParaRPr>
          </a:p>
          <a:p>
            <a:pPr marL="0" indent="0" algn="just">
              <a:buNone/>
            </a:pPr>
            <a:r>
              <a:rPr lang="en-IN" b="1" i="0" dirty="0">
                <a:solidFill>
                  <a:schemeClr val="accent3">
                    <a:lumMod val="75000"/>
                  </a:schemeClr>
                </a:solidFill>
                <a:effectLst/>
                <a:latin typeface="Times New Roman" panose="02020603050405020304" pitchFamily="18" charset="0"/>
                <a:cs typeface="Times New Roman" panose="02020603050405020304" pitchFamily="18" charset="0"/>
              </a:rPr>
              <a:t>Min(), Max()</a:t>
            </a:r>
          </a:p>
          <a:p>
            <a:pPr algn="just"/>
            <a:r>
              <a:rPr lang="en-US" b="1" i="1" dirty="0">
                <a:solidFill>
                  <a:srgbClr val="40424E"/>
                </a:solidFill>
                <a:effectLst/>
                <a:latin typeface="Times New Roman" panose="02020603050405020304" pitchFamily="18" charset="0"/>
                <a:cs typeface="Times New Roman" panose="02020603050405020304" pitchFamily="18" charset="0"/>
              </a:rPr>
              <a:t>Min(salary):</a:t>
            </a:r>
            <a:r>
              <a:rPr lang="en-US" b="0" i="1" dirty="0">
                <a:solidFill>
                  <a:srgbClr val="40424E"/>
                </a:solidFill>
                <a:effectLst/>
                <a:latin typeface="Times New Roman" panose="02020603050405020304" pitchFamily="18" charset="0"/>
                <a:cs typeface="Times New Roman" panose="02020603050405020304" pitchFamily="18" charset="0"/>
              </a:rPr>
              <a:t> </a:t>
            </a:r>
            <a:r>
              <a:rPr lang="en-US" b="0" i="0" dirty="0">
                <a:solidFill>
                  <a:srgbClr val="40424E"/>
                </a:solidFill>
                <a:effectLst/>
                <a:latin typeface="Times New Roman" panose="02020603050405020304" pitchFamily="18" charset="0"/>
                <a:cs typeface="Times New Roman" panose="02020603050405020304" pitchFamily="18" charset="0"/>
              </a:rPr>
              <a:t>Minimum value in the salary column except NULL i.e., 40.</a:t>
            </a:r>
          </a:p>
          <a:p>
            <a:pPr algn="just"/>
            <a:r>
              <a:rPr lang="en-US" b="1" i="1" dirty="0">
                <a:solidFill>
                  <a:srgbClr val="40424E"/>
                </a:solidFill>
                <a:effectLst/>
                <a:latin typeface="Times New Roman" panose="02020603050405020304" pitchFamily="18" charset="0"/>
                <a:cs typeface="Times New Roman" panose="02020603050405020304" pitchFamily="18" charset="0"/>
              </a:rPr>
              <a:t>Max(salary):</a:t>
            </a:r>
            <a:r>
              <a:rPr lang="en-US" b="0" i="1" dirty="0">
                <a:solidFill>
                  <a:srgbClr val="40424E"/>
                </a:solidFill>
                <a:effectLst/>
                <a:latin typeface="Times New Roman" panose="02020603050405020304" pitchFamily="18" charset="0"/>
                <a:cs typeface="Times New Roman" panose="02020603050405020304" pitchFamily="18" charset="0"/>
              </a:rPr>
              <a:t> </a:t>
            </a:r>
            <a:r>
              <a:rPr lang="en-US" b="0" i="0" dirty="0">
                <a:solidFill>
                  <a:srgbClr val="40424E"/>
                </a:solidFill>
                <a:effectLst/>
                <a:latin typeface="Times New Roman" panose="02020603050405020304" pitchFamily="18" charset="0"/>
                <a:cs typeface="Times New Roman" panose="02020603050405020304" pitchFamily="18" charset="0"/>
              </a:rPr>
              <a:t>Maximum value in the salary i.e., 80.</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 xmlns:a16="http://schemas.microsoft.com/office/drawing/2014/main" id="{A89126B3-ECEF-43FC-8809-C35BD1FA8CFC}"/>
              </a:ext>
            </a:extLst>
          </p:cNvPr>
          <p:cNvPicPr>
            <a:picLocks noChangeAspect="1"/>
          </p:cNvPicPr>
          <p:nvPr/>
        </p:nvPicPr>
        <p:blipFill rotWithShape="1">
          <a:blip r:embed="rId2">
            <a:extLst>
              <a:ext uri="{28A0092B-C50C-407E-A947-70E740481C1C}">
                <a14:useLocalDpi xmlns:a14="http://schemas.microsoft.com/office/drawing/2010/main" val="0"/>
              </a:ext>
            </a:extLst>
          </a:blip>
          <a:srcRect l="27052" t="31903" r="16775" b="746"/>
          <a:stretch/>
        </p:blipFill>
        <p:spPr>
          <a:xfrm>
            <a:off x="8456103" y="960537"/>
            <a:ext cx="3078760" cy="2271292"/>
          </a:xfrm>
          <a:prstGeom prst="rect">
            <a:avLst/>
          </a:prstGeom>
        </p:spPr>
      </p:pic>
    </p:spTree>
    <p:extLst>
      <p:ext uri="{BB962C8B-B14F-4D97-AF65-F5344CB8AC3E}">
        <p14:creationId xmlns:p14="http://schemas.microsoft.com/office/powerpoint/2010/main" val="22248379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B2E3AF-EFC0-4C06-9737-51CBCCDA6420}"/>
              </a:ext>
            </a:extLst>
          </p:cNvPr>
          <p:cNvSpPr>
            <a:spLocks noGrp="1"/>
          </p:cNvSpPr>
          <p:nvPr>
            <p:ph type="title"/>
          </p:nvPr>
        </p:nvSpPr>
        <p:spPr>
          <a:xfrm>
            <a:off x="1107347" y="198939"/>
            <a:ext cx="9759633" cy="631571"/>
          </a:xfrm>
        </p:spPr>
        <p:txBody>
          <a:bodyPr>
            <a:noAutofit/>
          </a:bodyPr>
          <a:lstStyle/>
          <a:p>
            <a:pPr algn="ctr"/>
            <a:r>
              <a:rPr lang="en-IN" b="0" i="0" dirty="0">
                <a:solidFill>
                  <a:srgbClr val="273239"/>
                </a:solidFill>
                <a:effectLst/>
                <a:latin typeface="Times New Roman" panose="02020603050405020304" pitchFamily="18" charset="0"/>
                <a:cs typeface="Times New Roman" panose="02020603050405020304" pitchFamily="18" charset="0"/>
              </a:rPr>
              <a:t>Built in Functions - Numeric Functions in SQL</a:t>
            </a:r>
            <a:endParaRPr lang="en-IN" b="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E7BEBCA7-76C4-495B-A670-71B34F790C07}"/>
              </a:ext>
            </a:extLst>
          </p:cNvPr>
          <p:cNvSpPr>
            <a:spLocks noGrp="1"/>
          </p:cNvSpPr>
          <p:nvPr>
            <p:ph idx="1"/>
          </p:nvPr>
        </p:nvSpPr>
        <p:spPr>
          <a:xfrm>
            <a:off x="889233" y="830510"/>
            <a:ext cx="11056690" cy="5912442"/>
          </a:xfrm>
        </p:spPr>
        <p:txBody>
          <a:bodyPr>
            <a:normAutofit/>
          </a:bodyPr>
          <a:lstStyle/>
          <a:p>
            <a:pPr marL="285750" indent="-285750" algn="just">
              <a:buFont typeface="Arial" panose="020B0604020202020204" pitchFamily="34" charset="0"/>
              <a:buChar char="•"/>
            </a:pPr>
            <a:r>
              <a:rPr lang="en-US" sz="1600" b="1" i="0" dirty="0">
                <a:solidFill>
                  <a:schemeClr val="accent2">
                    <a:lumMod val="50000"/>
                  </a:schemeClr>
                </a:solidFill>
                <a:effectLst/>
                <a:latin typeface="Times New Roman" panose="02020603050405020304" pitchFamily="18" charset="0"/>
                <a:cs typeface="Times New Roman" panose="02020603050405020304" pitchFamily="18" charset="0"/>
              </a:rPr>
              <a:t>ABS():</a:t>
            </a:r>
            <a:r>
              <a:rPr lang="en-US" sz="1600" b="0" i="0" dirty="0">
                <a:solidFill>
                  <a:schemeClr val="accent2">
                    <a:lumMod val="50000"/>
                  </a:schemeClr>
                </a:solidFill>
                <a:effectLst/>
                <a:latin typeface="Times New Roman" panose="02020603050405020304" pitchFamily="18" charset="0"/>
                <a:cs typeface="Times New Roman" panose="02020603050405020304" pitchFamily="18" charset="0"/>
              </a:rPr>
              <a:t> </a:t>
            </a:r>
            <a:r>
              <a:rPr lang="en-US" sz="1600" b="0" i="0" dirty="0">
                <a:solidFill>
                  <a:srgbClr val="40424E"/>
                </a:solidFill>
                <a:effectLst/>
                <a:latin typeface="Times New Roman" panose="02020603050405020304" pitchFamily="18" charset="0"/>
                <a:cs typeface="Times New Roman" panose="02020603050405020304" pitchFamily="18" charset="0"/>
              </a:rPr>
              <a:t>It returns the absolute value of a number.</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Syntax:</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SELECT ABS(-243.5);</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Output: </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243.5</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600" b="1" i="0" u="none" strike="noStrike" cap="none" normalizeH="0" baseline="0" dirty="0">
              <a:ln>
                <a:noFill/>
              </a:ln>
              <a:solidFill>
                <a:schemeClr val="accent2">
                  <a:lumMod val="50000"/>
                </a:schemeClr>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accent2">
                    <a:lumMod val="50000"/>
                  </a:schemeClr>
                </a:solidFill>
                <a:effectLst/>
                <a:latin typeface="Times New Roman" panose="02020603050405020304" pitchFamily="18" charset="0"/>
                <a:cs typeface="Times New Roman" panose="02020603050405020304" pitchFamily="18" charset="0"/>
              </a:rPr>
              <a:t>ACOS():</a:t>
            </a:r>
            <a:r>
              <a:rPr kumimoji="0" lang="en-US" altLang="en-US" sz="1600" b="0" i="0" u="none" strike="noStrike" cap="none" normalizeH="0" baseline="0" dirty="0">
                <a:ln>
                  <a:noFill/>
                </a:ln>
                <a:solidFill>
                  <a:schemeClr val="accent2">
                    <a:lumMod val="50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It returns the cosine of a number.</a:t>
            </a: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600" dirty="0">
                <a:solidFill>
                  <a:srgbClr val="40424E"/>
                </a:solidFill>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Syntax: </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SELECT ACOS(0.25);</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Output: </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1.318116071652818</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accent2">
                    <a:lumMod val="50000"/>
                  </a:schemeClr>
                </a:solidFill>
                <a:effectLst/>
                <a:latin typeface="Times New Roman" panose="02020603050405020304" pitchFamily="18" charset="0"/>
                <a:cs typeface="Times New Roman" panose="02020603050405020304" pitchFamily="18" charset="0"/>
              </a:rPr>
              <a:t>ASIN():</a:t>
            </a:r>
            <a:r>
              <a:rPr kumimoji="0" lang="en-US" altLang="en-US" sz="1600" b="0" i="0" u="none" strike="noStrike" cap="none" normalizeH="0" baseline="0" dirty="0">
                <a:ln>
                  <a:noFill/>
                </a:ln>
                <a:solidFill>
                  <a:schemeClr val="accent2">
                    <a:lumMod val="50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It returns the arc sine of a number.</a:t>
            </a:r>
          </a:p>
          <a:p>
            <a:pPr marL="0" marR="0" lvl="0" indent="0" algn="just" defTabSz="914400" rtl="0" eaLnBrk="0" fontAlgn="base" latinLnBrk="0" hangingPunct="0">
              <a:lnSpc>
                <a:spcPct val="100000"/>
              </a:lnSpc>
              <a:spcBef>
                <a:spcPct val="0"/>
              </a:spcBef>
              <a:spcAft>
                <a:spcPct val="0"/>
              </a:spcAft>
              <a:buClrTx/>
              <a:buSzTx/>
              <a:tabLst/>
            </a:pPr>
            <a:r>
              <a:rPr lang="en-US" altLang="en-US" sz="1600" dirty="0">
                <a:solidFill>
                  <a:srgbClr val="40424E"/>
                </a:solidFill>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Syntax:</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SELECT ASIN(0.25);</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Output: </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0.25268025514207865</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accent2">
                    <a:lumMod val="50000"/>
                  </a:schemeClr>
                </a:solidFill>
                <a:effectLst/>
                <a:latin typeface="Times New Roman" panose="02020603050405020304" pitchFamily="18" charset="0"/>
                <a:cs typeface="Times New Roman" panose="02020603050405020304" pitchFamily="18" charset="0"/>
              </a:rPr>
              <a:t>ATAN():</a:t>
            </a:r>
            <a:r>
              <a:rPr kumimoji="0" lang="en-US" altLang="en-US" sz="1600" b="0" i="0" u="none" strike="noStrike" cap="none" normalizeH="0" baseline="0" dirty="0">
                <a:ln>
                  <a:noFill/>
                </a:ln>
                <a:solidFill>
                  <a:schemeClr val="accent2">
                    <a:lumMod val="50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It returns the arc tangent of a number.</a:t>
            </a:r>
          </a:p>
          <a:p>
            <a:pPr marL="0" marR="0" lvl="0" indent="0" algn="just" defTabSz="914400" rtl="0" eaLnBrk="0" fontAlgn="base" latinLnBrk="0" hangingPunct="0">
              <a:lnSpc>
                <a:spcPct val="100000"/>
              </a:lnSpc>
              <a:spcBef>
                <a:spcPct val="0"/>
              </a:spcBef>
              <a:spcAft>
                <a:spcPct val="0"/>
              </a:spcAft>
              <a:buClrTx/>
              <a:buSzTx/>
              <a:tabLst/>
            </a:pPr>
            <a:r>
              <a:rPr lang="en-US" altLang="en-US" sz="1600" dirty="0">
                <a:solidFill>
                  <a:srgbClr val="40424E"/>
                </a:solidFill>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Syntax:</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SELECT ATAN(2.5);</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Output: </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1.1902899496825317</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accent2">
                    <a:lumMod val="50000"/>
                  </a:schemeClr>
                </a:solidFill>
                <a:effectLst/>
                <a:latin typeface="Times New Roman" panose="02020603050405020304" pitchFamily="18" charset="0"/>
                <a:cs typeface="Times New Roman" panose="02020603050405020304" pitchFamily="18" charset="0"/>
              </a:rPr>
              <a:t>CEIL():</a:t>
            </a:r>
            <a:r>
              <a:rPr kumimoji="0" lang="en-US" altLang="en-US" sz="1600" b="0" i="0" u="none" strike="noStrike" cap="none" normalizeH="0" baseline="0" dirty="0">
                <a:ln>
                  <a:noFill/>
                </a:ln>
                <a:solidFill>
                  <a:schemeClr val="accent2">
                    <a:lumMod val="50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It returns the smallest integer value that is greater than or equal to a number.</a:t>
            </a:r>
          </a:p>
          <a:p>
            <a:pPr marL="0" marR="0" lvl="0" indent="0" algn="l" defTabSz="914400" rtl="0" eaLnBrk="0" fontAlgn="base" latinLnBrk="0" hangingPunct="0">
              <a:lnSpc>
                <a:spcPct val="100000"/>
              </a:lnSpc>
              <a:spcBef>
                <a:spcPct val="0"/>
              </a:spcBef>
              <a:spcAft>
                <a:spcPct val="0"/>
              </a:spcAft>
              <a:buClrTx/>
              <a:buSzTx/>
              <a:tabLst/>
            </a:pPr>
            <a:r>
              <a:rPr lang="en-US" altLang="en-US" sz="1600" dirty="0">
                <a:solidFill>
                  <a:srgbClr val="40424E"/>
                </a:solidFill>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Syntax:</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SELECT CEIL(25.75);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Output: </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26</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accent2">
                    <a:lumMod val="50000"/>
                  </a:schemeClr>
                </a:solidFill>
                <a:effectLst/>
                <a:latin typeface="Times New Roman" panose="02020603050405020304" pitchFamily="18" charset="0"/>
                <a:cs typeface="Times New Roman" panose="02020603050405020304" pitchFamily="18" charset="0"/>
              </a:rPr>
              <a:t>CEILING():</a:t>
            </a:r>
            <a:r>
              <a:rPr kumimoji="0" lang="en-US" altLang="en-US" sz="1600" b="0" i="0" u="none" strike="noStrike" cap="none" normalizeH="0" baseline="0" dirty="0">
                <a:ln>
                  <a:noFill/>
                </a:ln>
                <a:solidFill>
                  <a:schemeClr val="accent2">
                    <a:lumMod val="50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It returns the smallest integer value that is greater than or equal to a number.</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40424E"/>
                </a:solidFill>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Syntax: </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SELECT CEILING(25.75);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Output: </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26</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accent2">
                    <a:lumMod val="50000"/>
                  </a:schemeClr>
                </a:solidFill>
                <a:effectLst/>
                <a:latin typeface="Times New Roman" panose="02020603050405020304" pitchFamily="18" charset="0"/>
                <a:cs typeface="Times New Roman" panose="02020603050405020304" pitchFamily="18" charset="0"/>
              </a:rPr>
              <a:t>COS():</a:t>
            </a:r>
            <a:r>
              <a:rPr kumimoji="0" lang="en-US" altLang="en-US" sz="1600" b="0" i="0" u="none" strike="noStrike" cap="none" normalizeH="0" baseline="0" dirty="0">
                <a:ln>
                  <a:noFill/>
                </a:ln>
                <a:solidFill>
                  <a:schemeClr val="accent2">
                    <a:lumMod val="50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It returns the cosine of a number.</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40424E"/>
                </a:solidFill>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Syntax: </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SELECT COS(30);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Output: </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0.15425144988758405</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11452775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A3C5B0BF-94A2-4144-B877-063F3020D201}"/>
              </a:ext>
            </a:extLst>
          </p:cNvPr>
          <p:cNvPicPr/>
          <p:nvPr/>
        </p:nvPicPr>
        <p:blipFill rotWithShape="1">
          <a:blip r:embed="rId2">
            <a:extLst>
              <a:ext uri="{28A0092B-C50C-407E-A947-70E740481C1C}">
                <a14:useLocalDpi xmlns:a14="http://schemas.microsoft.com/office/drawing/2010/main" val="0"/>
              </a:ext>
            </a:extLst>
          </a:blip>
          <a:srcRect l="17702" t="12710" r="14530" b="5798"/>
          <a:stretch/>
        </p:blipFill>
        <p:spPr>
          <a:xfrm>
            <a:off x="282429" y="285306"/>
            <a:ext cx="11627141" cy="6333688"/>
          </a:xfrm>
          <a:prstGeom prst="rect">
            <a:avLst/>
          </a:prstGeom>
        </p:spPr>
      </p:pic>
      <p:sp>
        <p:nvSpPr>
          <p:cNvPr id="2" name="Footer Placeholder 1">
            <a:extLst>
              <a:ext uri="{FF2B5EF4-FFF2-40B4-BE49-F238E27FC236}">
                <a16:creationId xmlns:a16="http://schemas.microsoft.com/office/drawing/2014/main" xmlns="" id="{28F34456-BCCF-43BC-8EA6-DBB64C1304B0}"/>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14396181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08CCD5-2FEF-4C10-BB67-219C05E20FE6}"/>
              </a:ext>
            </a:extLst>
          </p:cNvPr>
          <p:cNvSpPr>
            <a:spLocks noGrp="1"/>
          </p:cNvSpPr>
          <p:nvPr>
            <p:ph type="title"/>
          </p:nvPr>
        </p:nvSpPr>
        <p:spPr>
          <a:xfrm>
            <a:off x="1182627" y="120036"/>
            <a:ext cx="9826745" cy="774184"/>
          </a:xfrm>
        </p:spPr>
        <p:txBody>
          <a:bodyPr>
            <a:normAutofit fontScale="90000"/>
          </a:bodyPr>
          <a:lstStyle/>
          <a:p>
            <a:r>
              <a:rPr lang="en-IN" b="0" i="0" dirty="0">
                <a:solidFill>
                  <a:srgbClr val="273239"/>
                </a:solidFill>
                <a:effectLst/>
                <a:latin typeface="Times New Roman" panose="02020603050405020304" pitchFamily="18" charset="0"/>
                <a:cs typeface="Times New Roman" panose="02020603050405020304" pitchFamily="18" charset="0"/>
              </a:rPr>
              <a:t>Built in Functions - Numeric Functions in SQL</a:t>
            </a:r>
            <a:endParaRPr lang="en-IN" dirty="0"/>
          </a:p>
        </p:txBody>
      </p:sp>
      <p:sp>
        <p:nvSpPr>
          <p:cNvPr id="3" name="Content Placeholder 2">
            <a:extLst>
              <a:ext uri="{FF2B5EF4-FFF2-40B4-BE49-F238E27FC236}">
                <a16:creationId xmlns="" xmlns:a16="http://schemas.microsoft.com/office/drawing/2014/main" id="{E842AF48-E25E-4C29-9E10-C6C1BE507D4F}"/>
              </a:ext>
            </a:extLst>
          </p:cNvPr>
          <p:cNvSpPr>
            <a:spLocks noGrp="1"/>
          </p:cNvSpPr>
          <p:nvPr>
            <p:ph idx="1"/>
          </p:nvPr>
        </p:nvSpPr>
        <p:spPr>
          <a:xfrm>
            <a:off x="587229" y="894220"/>
            <a:ext cx="11459362" cy="5917544"/>
          </a:xfrm>
        </p:spPr>
        <p:txBody>
          <a:bodyPr>
            <a:normAutofit fontScale="92500" lnSpcReduction="20000"/>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700" b="1" i="0" u="none" strike="noStrike" cap="none" normalizeH="0" baseline="0" dirty="0">
                <a:ln>
                  <a:noFill/>
                </a:ln>
                <a:solidFill>
                  <a:schemeClr val="accent2">
                    <a:lumMod val="50000"/>
                  </a:schemeClr>
                </a:solidFill>
                <a:effectLst/>
                <a:latin typeface="Times New Roman" panose="02020603050405020304" pitchFamily="18" charset="0"/>
                <a:cs typeface="Times New Roman" panose="02020603050405020304" pitchFamily="18" charset="0"/>
              </a:rPr>
              <a:t>COT():</a:t>
            </a:r>
            <a:r>
              <a:rPr kumimoji="0" lang="en-US" altLang="en-US" sz="1700" b="0" i="0" u="none" strike="noStrike" cap="none" normalizeH="0" baseline="0" dirty="0">
                <a:ln>
                  <a:noFill/>
                </a:ln>
                <a:solidFill>
                  <a:schemeClr val="accent2">
                    <a:lumMod val="50000"/>
                  </a:schemeClr>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It returns the cotangent of a number.</a:t>
            </a:r>
          </a:p>
          <a:p>
            <a:pPr marR="0" lvl="0" algn="l" defTabSz="914400" rtl="0" eaLnBrk="0" fontAlgn="base" latinLnBrk="0" hangingPunct="0">
              <a:lnSpc>
                <a:spcPct val="100000"/>
              </a:lnSpc>
              <a:spcBef>
                <a:spcPct val="0"/>
              </a:spcBef>
              <a:spcAft>
                <a:spcPct val="0"/>
              </a:spcAft>
              <a:buClrTx/>
              <a:buSzTx/>
              <a:tabLst/>
            </a:pPr>
            <a:r>
              <a:rPr kumimoji="0" lang="en-US" altLang="en-US" sz="17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Syntax: </a:t>
            </a:r>
            <a:r>
              <a:rPr kumimoji="0" lang="en-US" altLang="en-US" sz="17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SELECT COT(6);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Output: </a:t>
            </a:r>
            <a:r>
              <a:rPr kumimoji="0" lang="en-US" altLang="en-US" sz="17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-3.436353004180128</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700" b="1" i="0" u="none" strike="noStrike" cap="none" normalizeH="0" baseline="0" dirty="0">
                <a:ln>
                  <a:noFill/>
                </a:ln>
                <a:solidFill>
                  <a:schemeClr val="accent2">
                    <a:lumMod val="50000"/>
                  </a:schemeClr>
                </a:solidFill>
                <a:effectLst/>
                <a:latin typeface="Times New Roman" panose="02020603050405020304" pitchFamily="18" charset="0"/>
                <a:cs typeface="Times New Roman" panose="02020603050405020304" pitchFamily="18" charset="0"/>
              </a:rPr>
              <a:t>DEGREES():</a:t>
            </a:r>
            <a:r>
              <a:rPr kumimoji="0" lang="en-US" altLang="en-US" sz="1700" b="0" i="0" u="none" strike="noStrike" cap="none" normalizeH="0" baseline="0" dirty="0">
                <a:ln>
                  <a:noFill/>
                </a:ln>
                <a:solidFill>
                  <a:schemeClr val="accent2">
                    <a:lumMod val="50000"/>
                  </a:schemeClr>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It converts a radian value into degrees.</a:t>
            </a:r>
          </a:p>
          <a:p>
            <a:pPr marR="0" lvl="0" algn="l" defTabSz="914400" rtl="0" eaLnBrk="0" fontAlgn="base" latinLnBrk="0" hangingPunct="0">
              <a:lnSpc>
                <a:spcPct val="100000"/>
              </a:lnSpc>
              <a:spcBef>
                <a:spcPct val="0"/>
              </a:spcBef>
              <a:spcAft>
                <a:spcPct val="0"/>
              </a:spcAft>
              <a:buClrTx/>
              <a:buSzTx/>
              <a:tabLst/>
            </a:pPr>
            <a:r>
              <a:rPr kumimoji="0" lang="en-US" altLang="en-US" sz="17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Syntax: </a:t>
            </a:r>
            <a:r>
              <a:rPr kumimoji="0" lang="en-US" altLang="en-US" sz="17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SELECT DEGREES(1.5);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Output: </a:t>
            </a:r>
            <a:r>
              <a:rPr kumimoji="0" lang="en-US" altLang="en-US" sz="17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85.94366926962348</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700" b="1" i="0" u="none" strike="noStrike" cap="none" normalizeH="0" baseline="0" dirty="0">
                <a:ln>
                  <a:noFill/>
                </a:ln>
                <a:solidFill>
                  <a:schemeClr val="accent2">
                    <a:lumMod val="50000"/>
                  </a:schemeClr>
                </a:solidFill>
                <a:effectLst/>
                <a:latin typeface="Times New Roman" panose="02020603050405020304" pitchFamily="18" charset="0"/>
                <a:cs typeface="Times New Roman" panose="02020603050405020304" pitchFamily="18" charset="0"/>
              </a:rPr>
              <a:t>DIV():</a:t>
            </a:r>
            <a:r>
              <a:rPr kumimoji="0" lang="en-US" altLang="en-US" sz="17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It is used for integer division.</a:t>
            </a:r>
          </a:p>
          <a:p>
            <a:pPr marL="0" marR="0" lvl="0" indent="0" algn="l" defTabSz="914400" rtl="0" eaLnBrk="0" fontAlgn="base" latinLnBrk="0" hangingPunct="0">
              <a:lnSpc>
                <a:spcPct val="100000"/>
              </a:lnSpc>
              <a:spcBef>
                <a:spcPct val="0"/>
              </a:spcBef>
              <a:spcAft>
                <a:spcPct val="0"/>
              </a:spcAft>
              <a:buClrTx/>
              <a:buSzTx/>
              <a:tabLst/>
            </a:pPr>
            <a:r>
              <a:rPr lang="en-US" altLang="en-US" sz="1700" dirty="0">
                <a:solidFill>
                  <a:srgbClr val="40424E"/>
                </a:solidFill>
                <a:latin typeface="Times New Roman" panose="02020603050405020304" pitchFamily="18" charset="0"/>
                <a:cs typeface="Times New Roman" panose="02020603050405020304" pitchFamily="18" charset="0"/>
              </a:rPr>
              <a:t>	</a:t>
            </a:r>
            <a:r>
              <a:rPr kumimoji="0" lang="en-US" altLang="en-US" sz="17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Syntax: </a:t>
            </a:r>
            <a:r>
              <a:rPr kumimoji="0" lang="en-US" altLang="en-US" sz="17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SELECT 10 DIV 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Output: </a:t>
            </a:r>
            <a:r>
              <a:rPr kumimoji="0" lang="en-US" altLang="en-US" sz="17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2</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700" b="1" i="0" u="none" strike="noStrike" cap="none" normalizeH="0" baseline="0" dirty="0">
                <a:ln>
                  <a:noFill/>
                </a:ln>
                <a:solidFill>
                  <a:schemeClr val="accent2">
                    <a:lumMod val="50000"/>
                  </a:schemeClr>
                </a:solidFill>
                <a:effectLst/>
                <a:latin typeface="Times New Roman" panose="02020603050405020304" pitchFamily="18" charset="0"/>
                <a:cs typeface="Times New Roman" panose="02020603050405020304" pitchFamily="18" charset="0"/>
              </a:rPr>
              <a:t>EXP():</a:t>
            </a:r>
            <a:r>
              <a:rPr kumimoji="0" lang="en-US" altLang="en-US" sz="1700" b="0" i="0" u="none" strike="noStrike" cap="none" normalizeH="0" baseline="0" dirty="0">
                <a:ln>
                  <a:noFill/>
                </a:ln>
                <a:solidFill>
                  <a:schemeClr val="accent2">
                    <a:lumMod val="50000"/>
                  </a:schemeClr>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It returns e raised to the power of number.</a:t>
            </a:r>
          </a:p>
          <a:p>
            <a:pPr marR="0" lvl="0" algn="l" defTabSz="914400" rtl="0" eaLnBrk="0" fontAlgn="base" latinLnBrk="0" hangingPunct="0">
              <a:lnSpc>
                <a:spcPct val="100000"/>
              </a:lnSpc>
              <a:spcBef>
                <a:spcPct val="0"/>
              </a:spcBef>
              <a:spcAft>
                <a:spcPct val="0"/>
              </a:spcAft>
              <a:buClrTx/>
              <a:buSzTx/>
              <a:tabLst/>
            </a:pPr>
            <a:r>
              <a:rPr lang="en-US" altLang="en-US" sz="1700" dirty="0">
                <a:solidFill>
                  <a:srgbClr val="40424E"/>
                </a:solidFill>
                <a:latin typeface="Times New Roman" panose="02020603050405020304" pitchFamily="18" charset="0"/>
                <a:cs typeface="Times New Roman" panose="02020603050405020304" pitchFamily="18" charset="0"/>
              </a:rPr>
              <a:t>	</a:t>
            </a:r>
            <a:r>
              <a:rPr kumimoji="0" lang="en-US" altLang="en-US" sz="17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Syntax: </a:t>
            </a:r>
            <a:r>
              <a:rPr kumimoji="0" lang="en-US" altLang="en-US" sz="17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SELECT EXP(1);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Output: </a:t>
            </a:r>
            <a:r>
              <a:rPr kumimoji="0" lang="en-US" altLang="en-US" sz="17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2.718281828459045</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700" b="1" i="0" u="none" strike="noStrike" cap="none" normalizeH="0" baseline="0" dirty="0">
                <a:ln>
                  <a:noFill/>
                </a:ln>
                <a:solidFill>
                  <a:schemeClr val="accent2">
                    <a:lumMod val="50000"/>
                  </a:schemeClr>
                </a:solidFill>
                <a:effectLst/>
                <a:latin typeface="Times New Roman" panose="02020603050405020304" pitchFamily="18" charset="0"/>
                <a:cs typeface="Times New Roman" panose="02020603050405020304" pitchFamily="18" charset="0"/>
              </a:rPr>
              <a:t>FLOOR():</a:t>
            </a:r>
            <a:r>
              <a:rPr kumimoji="0" lang="en-US" altLang="en-US" sz="17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It returns the largest integer value that is less than or equal to a number.</a:t>
            </a:r>
          </a:p>
          <a:p>
            <a:pPr marR="0" lvl="0" algn="l" defTabSz="914400" rtl="0" eaLnBrk="0" fontAlgn="base" latinLnBrk="0" hangingPunct="0">
              <a:lnSpc>
                <a:spcPct val="100000"/>
              </a:lnSpc>
              <a:spcBef>
                <a:spcPct val="0"/>
              </a:spcBef>
              <a:spcAft>
                <a:spcPct val="0"/>
              </a:spcAft>
              <a:buClrTx/>
              <a:buSzTx/>
              <a:tabLst/>
            </a:pPr>
            <a:r>
              <a:rPr lang="en-US" altLang="en-US" sz="1700" dirty="0">
                <a:solidFill>
                  <a:srgbClr val="40424E"/>
                </a:solidFill>
                <a:latin typeface="Times New Roman" panose="02020603050405020304" pitchFamily="18" charset="0"/>
                <a:cs typeface="Times New Roman" panose="02020603050405020304" pitchFamily="18" charset="0"/>
              </a:rPr>
              <a:t>	</a:t>
            </a:r>
            <a:r>
              <a:rPr kumimoji="0" lang="en-US" altLang="en-US" sz="17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Syntax: </a:t>
            </a:r>
            <a:r>
              <a:rPr kumimoji="0" lang="en-US" altLang="en-US" sz="17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SELECT FLOOR(25.75);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Output: </a:t>
            </a:r>
            <a:r>
              <a:rPr kumimoji="0" lang="en-US" altLang="en-US" sz="17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25</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700" b="1" i="0" u="none" strike="noStrike" cap="none" normalizeH="0" baseline="0" dirty="0">
                <a:ln>
                  <a:noFill/>
                </a:ln>
                <a:solidFill>
                  <a:schemeClr val="accent2">
                    <a:lumMod val="50000"/>
                  </a:schemeClr>
                </a:solidFill>
                <a:effectLst/>
                <a:latin typeface="Times New Roman" panose="02020603050405020304" pitchFamily="18" charset="0"/>
                <a:cs typeface="Times New Roman" panose="02020603050405020304" pitchFamily="18" charset="0"/>
              </a:rPr>
              <a:t>GREATEST():</a:t>
            </a:r>
            <a:r>
              <a:rPr kumimoji="0" lang="en-US" altLang="en-US" sz="1700" b="0" i="0" u="none" strike="noStrike" cap="none" normalizeH="0" baseline="0" dirty="0">
                <a:ln>
                  <a:noFill/>
                </a:ln>
                <a:solidFill>
                  <a:schemeClr val="accent2">
                    <a:lumMod val="50000"/>
                  </a:schemeClr>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It returns the greatest value in a list of expressions.</a:t>
            </a:r>
          </a:p>
          <a:p>
            <a:pPr marR="0" lvl="0" algn="l" defTabSz="914400" rtl="0" eaLnBrk="0" fontAlgn="base" latinLnBrk="0" hangingPunct="0">
              <a:lnSpc>
                <a:spcPct val="100000"/>
              </a:lnSpc>
              <a:spcBef>
                <a:spcPct val="0"/>
              </a:spcBef>
              <a:spcAft>
                <a:spcPct val="0"/>
              </a:spcAft>
              <a:buClrTx/>
              <a:buSzTx/>
              <a:tabLst/>
            </a:pPr>
            <a:r>
              <a:rPr lang="en-US" altLang="en-US" sz="1700" dirty="0">
                <a:solidFill>
                  <a:srgbClr val="40424E"/>
                </a:solidFill>
                <a:latin typeface="Times New Roman" panose="02020603050405020304" pitchFamily="18" charset="0"/>
                <a:cs typeface="Times New Roman" panose="02020603050405020304" pitchFamily="18" charset="0"/>
              </a:rPr>
              <a:t>	</a:t>
            </a:r>
            <a:r>
              <a:rPr kumimoji="0" lang="en-US" altLang="en-US" sz="17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Syntax: </a:t>
            </a:r>
            <a:r>
              <a:rPr kumimoji="0" lang="en-US" altLang="en-US" sz="17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SELECT GREATEST(30, 2, 36, 81, 125);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Output: </a:t>
            </a:r>
            <a:r>
              <a:rPr kumimoji="0" lang="en-US" altLang="en-US" sz="17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125</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700" b="1" i="0" u="none" strike="noStrike" cap="none" normalizeH="0" baseline="0" dirty="0">
                <a:ln>
                  <a:noFill/>
                </a:ln>
                <a:solidFill>
                  <a:schemeClr val="accent2">
                    <a:lumMod val="50000"/>
                  </a:schemeClr>
                </a:solidFill>
                <a:effectLst/>
                <a:latin typeface="Times New Roman" panose="02020603050405020304" pitchFamily="18" charset="0"/>
                <a:cs typeface="Times New Roman" panose="02020603050405020304" pitchFamily="18" charset="0"/>
              </a:rPr>
              <a:t>LEAST():</a:t>
            </a:r>
            <a:r>
              <a:rPr kumimoji="0" lang="en-US" altLang="en-US" sz="1700" b="0" i="0" u="none" strike="noStrike" cap="none" normalizeH="0" baseline="0" dirty="0">
                <a:ln>
                  <a:noFill/>
                </a:ln>
                <a:solidFill>
                  <a:schemeClr val="accent2">
                    <a:lumMod val="50000"/>
                  </a:schemeClr>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It returns the smallest value in a list of expressions.</a:t>
            </a:r>
          </a:p>
          <a:p>
            <a:pPr marL="0" marR="0" lvl="0" indent="0" algn="l" defTabSz="914400" rtl="0" eaLnBrk="0" fontAlgn="base" latinLnBrk="0" hangingPunct="0">
              <a:lnSpc>
                <a:spcPct val="100000"/>
              </a:lnSpc>
              <a:spcBef>
                <a:spcPct val="0"/>
              </a:spcBef>
              <a:spcAft>
                <a:spcPct val="0"/>
              </a:spcAft>
              <a:buClrTx/>
              <a:buSzTx/>
              <a:tabLst/>
            </a:pPr>
            <a:r>
              <a:rPr lang="en-US" altLang="en-US" sz="1700" dirty="0">
                <a:solidFill>
                  <a:srgbClr val="40424E"/>
                </a:solidFill>
                <a:latin typeface="Times New Roman" panose="02020603050405020304" pitchFamily="18" charset="0"/>
                <a:cs typeface="Times New Roman" panose="02020603050405020304" pitchFamily="18" charset="0"/>
              </a:rPr>
              <a:t>	</a:t>
            </a:r>
            <a:r>
              <a:rPr kumimoji="0" lang="en-US" altLang="en-US" sz="17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Syntax: </a:t>
            </a:r>
            <a:r>
              <a:rPr kumimoji="0" lang="en-US" altLang="en-US" sz="17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SELECT LEAST(30, 2, 36, 81, 125);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Output: </a:t>
            </a:r>
            <a:r>
              <a:rPr kumimoji="0" lang="en-US" altLang="en-US" sz="17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2</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700" b="1" i="0" u="none" strike="noStrike" cap="none" normalizeH="0" baseline="0" dirty="0">
                <a:ln>
                  <a:noFill/>
                </a:ln>
                <a:solidFill>
                  <a:schemeClr val="accent2">
                    <a:lumMod val="50000"/>
                  </a:schemeClr>
                </a:solidFill>
                <a:effectLst/>
                <a:latin typeface="Times New Roman" panose="02020603050405020304" pitchFamily="18" charset="0"/>
                <a:cs typeface="Times New Roman" panose="02020603050405020304" pitchFamily="18" charset="0"/>
              </a:rPr>
              <a:t>LN():</a:t>
            </a:r>
            <a:r>
              <a:rPr kumimoji="0" lang="en-US" altLang="en-US" sz="1700" b="0" i="0" u="none" strike="noStrike" cap="none" normalizeH="0" baseline="0" dirty="0">
                <a:ln>
                  <a:noFill/>
                </a:ln>
                <a:solidFill>
                  <a:schemeClr val="accent2">
                    <a:lumMod val="50000"/>
                  </a:schemeClr>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It returns the natural logarithm of a number.</a:t>
            </a:r>
          </a:p>
          <a:p>
            <a:pPr marR="0" lvl="0" algn="l" defTabSz="914400" rtl="0" eaLnBrk="0" fontAlgn="base" latinLnBrk="0" hangingPunct="0">
              <a:lnSpc>
                <a:spcPct val="100000"/>
              </a:lnSpc>
              <a:spcBef>
                <a:spcPct val="0"/>
              </a:spcBef>
              <a:spcAft>
                <a:spcPct val="0"/>
              </a:spcAft>
              <a:buClrTx/>
              <a:buSzTx/>
              <a:tabLst/>
            </a:pPr>
            <a:r>
              <a:rPr kumimoji="0" lang="en-US" altLang="en-US" sz="17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Syntax: </a:t>
            </a:r>
            <a:r>
              <a:rPr kumimoji="0" lang="en-US" altLang="en-US" sz="17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SELECT LN(2);</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Output: </a:t>
            </a:r>
            <a:r>
              <a:rPr kumimoji="0" lang="en-US" altLang="en-US" sz="17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0.6931471805599453</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700" b="1" i="0" u="none" strike="noStrike" cap="none" normalizeH="0" baseline="0" dirty="0">
                <a:ln>
                  <a:noFill/>
                </a:ln>
                <a:solidFill>
                  <a:schemeClr val="accent2">
                    <a:lumMod val="50000"/>
                  </a:schemeClr>
                </a:solidFill>
                <a:effectLst/>
                <a:latin typeface="Times New Roman" panose="02020603050405020304" pitchFamily="18" charset="0"/>
                <a:cs typeface="Times New Roman" panose="02020603050405020304" pitchFamily="18" charset="0"/>
              </a:rPr>
              <a:t>LOG10():</a:t>
            </a:r>
            <a:r>
              <a:rPr kumimoji="0" lang="en-US" altLang="en-US" sz="1700" b="0" i="0" u="none" strike="noStrike" cap="none" normalizeH="0" baseline="0" dirty="0">
                <a:ln>
                  <a:noFill/>
                </a:ln>
                <a:solidFill>
                  <a:schemeClr val="accent2">
                    <a:lumMod val="50000"/>
                  </a:schemeClr>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It returns the base-10 logarithm of a number.</a:t>
            </a:r>
          </a:p>
          <a:p>
            <a:pPr marR="0" lvl="0" algn="l" defTabSz="914400" rtl="0" eaLnBrk="0" fontAlgn="base" latinLnBrk="0" hangingPunct="0">
              <a:lnSpc>
                <a:spcPct val="100000"/>
              </a:lnSpc>
              <a:spcBef>
                <a:spcPct val="0"/>
              </a:spcBef>
              <a:spcAft>
                <a:spcPct val="0"/>
              </a:spcAft>
              <a:buClrTx/>
              <a:buSzTx/>
              <a:tabLst/>
            </a:pPr>
            <a:r>
              <a:rPr kumimoji="0" lang="en-US" altLang="en-US" sz="17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Syntax: </a:t>
            </a:r>
            <a:r>
              <a:rPr kumimoji="0" lang="en-US" altLang="en-US" sz="17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SELECT LOG(2);</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Output: </a:t>
            </a:r>
            <a:r>
              <a:rPr kumimoji="0" lang="en-US" altLang="en-US" sz="17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0.6931471805599453</a:t>
            </a:r>
          </a:p>
          <a:p>
            <a:endParaRPr lang="en-IN" dirty="0"/>
          </a:p>
        </p:txBody>
      </p:sp>
    </p:spTree>
    <p:extLst>
      <p:ext uri="{BB962C8B-B14F-4D97-AF65-F5344CB8AC3E}">
        <p14:creationId xmlns:p14="http://schemas.microsoft.com/office/powerpoint/2010/main" val="32528344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1A6A86-15A6-4777-9A22-F43338D01A63}"/>
              </a:ext>
            </a:extLst>
          </p:cNvPr>
          <p:cNvSpPr>
            <a:spLocks noGrp="1"/>
          </p:cNvSpPr>
          <p:nvPr>
            <p:ph type="title"/>
          </p:nvPr>
        </p:nvSpPr>
        <p:spPr>
          <a:xfrm>
            <a:off x="1844739" y="165385"/>
            <a:ext cx="8770571" cy="807740"/>
          </a:xfrm>
        </p:spPr>
        <p:txBody>
          <a:bodyPr>
            <a:normAutofit fontScale="90000"/>
          </a:bodyPr>
          <a:lstStyle/>
          <a:p>
            <a:r>
              <a:rPr lang="en-IN" b="0" i="0" dirty="0">
                <a:solidFill>
                  <a:srgbClr val="273239"/>
                </a:solidFill>
                <a:effectLst/>
                <a:latin typeface="Times New Roman" panose="02020603050405020304" pitchFamily="18" charset="0"/>
                <a:cs typeface="Times New Roman" panose="02020603050405020304" pitchFamily="18" charset="0"/>
              </a:rPr>
              <a:t>Built in Functions - Numeric Functions in SQL</a:t>
            </a:r>
            <a:endParaRPr lang="en-IN" dirty="0"/>
          </a:p>
        </p:txBody>
      </p:sp>
      <p:sp>
        <p:nvSpPr>
          <p:cNvPr id="3" name="Content Placeholder 2">
            <a:extLst>
              <a:ext uri="{FF2B5EF4-FFF2-40B4-BE49-F238E27FC236}">
                <a16:creationId xmlns="" xmlns:a16="http://schemas.microsoft.com/office/drawing/2014/main" id="{F639BE28-0F15-4E86-A5A9-6D9983100161}"/>
              </a:ext>
            </a:extLst>
          </p:cNvPr>
          <p:cNvSpPr>
            <a:spLocks noGrp="1"/>
          </p:cNvSpPr>
          <p:nvPr>
            <p:ph idx="1"/>
          </p:nvPr>
        </p:nvSpPr>
        <p:spPr>
          <a:xfrm>
            <a:off x="766196" y="1090569"/>
            <a:ext cx="10961614" cy="5503178"/>
          </a:xfrm>
        </p:spPr>
        <p:txBody>
          <a:bodyPr>
            <a:normAutofit fontScale="92500" lnSpcReduction="20000"/>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700" b="1" i="0" u="none" strike="noStrike" cap="none" normalizeH="0" baseline="0" dirty="0">
                <a:ln>
                  <a:noFill/>
                </a:ln>
                <a:solidFill>
                  <a:schemeClr val="accent2">
                    <a:lumMod val="50000"/>
                  </a:schemeClr>
                </a:solidFill>
                <a:effectLst/>
                <a:latin typeface="Times New Roman" panose="02020603050405020304" pitchFamily="18" charset="0"/>
                <a:cs typeface="Times New Roman" panose="02020603050405020304" pitchFamily="18" charset="0"/>
              </a:rPr>
              <a:t>LOG2():</a:t>
            </a:r>
            <a:r>
              <a:rPr kumimoji="0" lang="en-US" altLang="en-US" sz="1700" b="0" i="0" u="none" strike="noStrike" cap="none" normalizeH="0" baseline="0" dirty="0">
                <a:ln>
                  <a:noFill/>
                </a:ln>
                <a:solidFill>
                  <a:schemeClr val="accent2">
                    <a:lumMod val="50000"/>
                  </a:schemeClr>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It returns the base-2 logarithm of a number.</a:t>
            </a:r>
          </a:p>
          <a:p>
            <a:pPr marL="0" marR="0" lvl="0" indent="0" algn="just" defTabSz="914400" rtl="0" eaLnBrk="0" fontAlgn="base" latinLnBrk="0" hangingPunct="0">
              <a:lnSpc>
                <a:spcPct val="100000"/>
              </a:lnSpc>
              <a:spcBef>
                <a:spcPct val="0"/>
              </a:spcBef>
              <a:spcAft>
                <a:spcPct val="0"/>
              </a:spcAft>
              <a:buClrTx/>
              <a:buSzTx/>
              <a:tabLst/>
            </a:pPr>
            <a:r>
              <a:rPr lang="en-US" altLang="en-US" sz="1700" dirty="0">
                <a:solidFill>
                  <a:srgbClr val="40424E"/>
                </a:solidFill>
                <a:latin typeface="Times New Roman" panose="02020603050405020304" pitchFamily="18" charset="0"/>
                <a:cs typeface="Times New Roman" panose="02020603050405020304" pitchFamily="18" charset="0"/>
              </a:rPr>
              <a:t>	</a:t>
            </a:r>
            <a:r>
              <a:rPr kumimoji="0" lang="en-US" altLang="en-US" sz="17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Syntax: </a:t>
            </a:r>
            <a:r>
              <a:rPr kumimoji="0" lang="en-US" altLang="en-US" sz="17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SELECT LOG2(6);</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Output: </a:t>
            </a:r>
            <a:r>
              <a:rPr kumimoji="0" lang="en-US" altLang="en-US" sz="17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2.584962500721156</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700" b="1" i="0" u="none" strike="noStrike" cap="none" normalizeH="0" baseline="0" dirty="0">
                <a:ln>
                  <a:noFill/>
                </a:ln>
                <a:solidFill>
                  <a:schemeClr val="accent2">
                    <a:lumMod val="50000"/>
                  </a:schemeClr>
                </a:solidFill>
                <a:effectLst/>
                <a:latin typeface="Times New Roman" panose="02020603050405020304" pitchFamily="18" charset="0"/>
                <a:cs typeface="Times New Roman" panose="02020603050405020304" pitchFamily="18" charset="0"/>
              </a:rPr>
              <a:t>MOD():</a:t>
            </a:r>
            <a:r>
              <a:rPr kumimoji="0" lang="en-US" altLang="en-US" sz="1700" b="0" i="0" u="none" strike="noStrike" cap="none" normalizeH="0" baseline="0" dirty="0">
                <a:ln>
                  <a:noFill/>
                </a:ln>
                <a:solidFill>
                  <a:schemeClr val="accent2">
                    <a:lumMod val="50000"/>
                  </a:schemeClr>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It returns the remainder of n divided by m.</a:t>
            </a:r>
          </a:p>
          <a:p>
            <a:pPr marL="0" marR="0" lvl="0" indent="0" algn="just" defTabSz="914400" rtl="0" eaLnBrk="0" fontAlgn="base" latinLnBrk="0" hangingPunct="0">
              <a:lnSpc>
                <a:spcPct val="100000"/>
              </a:lnSpc>
              <a:spcBef>
                <a:spcPct val="0"/>
              </a:spcBef>
              <a:spcAft>
                <a:spcPct val="0"/>
              </a:spcAft>
              <a:buClrTx/>
              <a:buSzTx/>
              <a:tabLst/>
            </a:pPr>
            <a:r>
              <a:rPr lang="en-US" altLang="en-US" sz="1700" dirty="0">
                <a:solidFill>
                  <a:srgbClr val="40424E"/>
                </a:solidFill>
                <a:latin typeface="Times New Roman" panose="02020603050405020304" pitchFamily="18" charset="0"/>
                <a:cs typeface="Times New Roman" panose="02020603050405020304" pitchFamily="18" charset="0"/>
              </a:rPr>
              <a:t>	</a:t>
            </a:r>
            <a:r>
              <a:rPr kumimoji="0" lang="en-US" altLang="en-US" sz="17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Syntax: </a:t>
            </a:r>
            <a:r>
              <a:rPr kumimoji="0" lang="en-US" altLang="en-US" sz="17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SELECT MOD(18, 4);</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Output: </a:t>
            </a:r>
            <a:r>
              <a:rPr kumimoji="0" lang="en-US" altLang="en-US" sz="17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2</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700" b="1" i="0" u="none" strike="noStrike" cap="none" normalizeH="0" baseline="0" dirty="0">
                <a:ln>
                  <a:noFill/>
                </a:ln>
                <a:solidFill>
                  <a:schemeClr val="accent2">
                    <a:lumMod val="50000"/>
                  </a:schemeClr>
                </a:solidFill>
                <a:effectLst/>
                <a:latin typeface="Times New Roman" panose="02020603050405020304" pitchFamily="18" charset="0"/>
                <a:cs typeface="Times New Roman" panose="02020603050405020304" pitchFamily="18" charset="0"/>
              </a:rPr>
              <a:t>PI():</a:t>
            </a:r>
            <a:r>
              <a:rPr kumimoji="0" lang="en-US" altLang="en-US" sz="1700" b="0" i="0" u="none" strike="noStrike" cap="none" normalizeH="0" baseline="0" dirty="0">
                <a:ln>
                  <a:noFill/>
                </a:ln>
                <a:solidFill>
                  <a:schemeClr val="accent2">
                    <a:lumMod val="50000"/>
                  </a:schemeClr>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It returns the value of PI displayed with 6 decimal places.</a:t>
            </a:r>
          </a:p>
          <a:p>
            <a:pPr marL="0" marR="0" lvl="0" indent="0" algn="just" defTabSz="914400" rtl="0" eaLnBrk="0" fontAlgn="base" latinLnBrk="0" hangingPunct="0">
              <a:lnSpc>
                <a:spcPct val="100000"/>
              </a:lnSpc>
              <a:spcBef>
                <a:spcPct val="0"/>
              </a:spcBef>
              <a:spcAft>
                <a:spcPct val="0"/>
              </a:spcAft>
              <a:buClrTx/>
              <a:buSzTx/>
              <a:tabLst/>
            </a:pPr>
            <a:r>
              <a:rPr lang="en-US" altLang="en-US" sz="1700" dirty="0">
                <a:solidFill>
                  <a:srgbClr val="40424E"/>
                </a:solidFill>
                <a:latin typeface="Times New Roman" panose="02020603050405020304" pitchFamily="18" charset="0"/>
                <a:cs typeface="Times New Roman" panose="02020603050405020304" pitchFamily="18" charset="0"/>
              </a:rPr>
              <a:t>	</a:t>
            </a:r>
            <a:r>
              <a:rPr kumimoji="0" lang="en-US" altLang="en-US" sz="17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Syntax: </a:t>
            </a:r>
            <a:r>
              <a:rPr kumimoji="0" lang="en-US" altLang="en-US" sz="17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SELECT PI();</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Output: </a:t>
            </a:r>
            <a:r>
              <a:rPr kumimoji="0" lang="en-US" altLang="en-US" sz="17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3.141593</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700" b="1" i="0" u="none" strike="noStrike" cap="none" normalizeH="0" baseline="0" dirty="0">
                <a:ln>
                  <a:noFill/>
                </a:ln>
                <a:solidFill>
                  <a:schemeClr val="accent2">
                    <a:lumMod val="50000"/>
                  </a:schemeClr>
                </a:solidFill>
                <a:effectLst/>
                <a:latin typeface="Times New Roman" panose="02020603050405020304" pitchFamily="18" charset="0"/>
                <a:cs typeface="Times New Roman" panose="02020603050405020304" pitchFamily="18" charset="0"/>
              </a:rPr>
              <a:t>POW():</a:t>
            </a:r>
            <a:r>
              <a:rPr kumimoji="0" lang="en-US" altLang="en-US" sz="1700" b="0" i="0" u="none" strike="noStrike" cap="none" normalizeH="0" baseline="0" dirty="0">
                <a:ln>
                  <a:noFill/>
                </a:ln>
                <a:solidFill>
                  <a:schemeClr val="accent2">
                    <a:lumMod val="50000"/>
                  </a:schemeClr>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It returns m raised to the nth power.</a:t>
            </a:r>
          </a:p>
          <a:p>
            <a:pPr marL="0" marR="0" lvl="0" indent="0" algn="just" defTabSz="914400" rtl="0" eaLnBrk="0" fontAlgn="base" latinLnBrk="0" hangingPunct="0">
              <a:lnSpc>
                <a:spcPct val="100000"/>
              </a:lnSpc>
              <a:spcBef>
                <a:spcPct val="0"/>
              </a:spcBef>
              <a:spcAft>
                <a:spcPct val="0"/>
              </a:spcAft>
              <a:buClrTx/>
              <a:buSzTx/>
              <a:tabLst/>
            </a:pPr>
            <a:r>
              <a:rPr lang="en-US" altLang="en-US" sz="1700" dirty="0">
                <a:solidFill>
                  <a:srgbClr val="40424E"/>
                </a:solidFill>
                <a:latin typeface="Times New Roman" panose="02020603050405020304" pitchFamily="18" charset="0"/>
                <a:cs typeface="Times New Roman" panose="02020603050405020304" pitchFamily="18" charset="0"/>
              </a:rPr>
              <a:t>	</a:t>
            </a:r>
            <a:r>
              <a:rPr kumimoji="0" lang="en-US" altLang="en-US" sz="17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Syntax: </a:t>
            </a:r>
            <a:r>
              <a:rPr kumimoji="0" lang="en-US" altLang="en-US" sz="17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SELECT POW(4, 2);</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Output: </a:t>
            </a:r>
            <a:r>
              <a:rPr kumimoji="0" lang="en-US" altLang="en-US" sz="17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16</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700" b="1" i="0" u="none" strike="noStrike" cap="none" normalizeH="0" baseline="0" dirty="0">
                <a:ln>
                  <a:noFill/>
                </a:ln>
                <a:solidFill>
                  <a:schemeClr val="accent2">
                    <a:lumMod val="50000"/>
                  </a:schemeClr>
                </a:solidFill>
                <a:effectLst/>
                <a:latin typeface="Times New Roman" panose="02020603050405020304" pitchFamily="18" charset="0"/>
                <a:cs typeface="Times New Roman" panose="02020603050405020304" pitchFamily="18" charset="0"/>
              </a:rPr>
              <a:t>RADIANS():</a:t>
            </a:r>
            <a:r>
              <a:rPr kumimoji="0" lang="en-US" altLang="en-US" sz="1700" b="0" i="0" u="none" strike="noStrike" cap="none" normalizeH="0" baseline="0" dirty="0">
                <a:ln>
                  <a:noFill/>
                </a:ln>
                <a:solidFill>
                  <a:schemeClr val="accent2">
                    <a:lumMod val="50000"/>
                  </a:schemeClr>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It converts a value in degrees to radians.</a:t>
            </a:r>
          </a:p>
          <a:p>
            <a:pPr marL="0" marR="0" lvl="0" indent="0" algn="just" defTabSz="914400" rtl="0" eaLnBrk="0" fontAlgn="base" latinLnBrk="0" hangingPunct="0">
              <a:lnSpc>
                <a:spcPct val="100000"/>
              </a:lnSpc>
              <a:spcBef>
                <a:spcPct val="0"/>
              </a:spcBef>
              <a:spcAft>
                <a:spcPct val="0"/>
              </a:spcAft>
              <a:buClrTx/>
              <a:buSzTx/>
              <a:tabLst/>
            </a:pPr>
            <a:r>
              <a:rPr lang="en-US" altLang="en-US" sz="1700" dirty="0">
                <a:solidFill>
                  <a:srgbClr val="40424E"/>
                </a:solidFill>
                <a:latin typeface="Times New Roman" panose="02020603050405020304" pitchFamily="18" charset="0"/>
                <a:cs typeface="Times New Roman" panose="02020603050405020304" pitchFamily="18" charset="0"/>
              </a:rPr>
              <a:t>	</a:t>
            </a:r>
            <a:r>
              <a:rPr kumimoji="0" lang="en-US" altLang="en-US" sz="17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Syntax: </a:t>
            </a:r>
            <a:r>
              <a:rPr kumimoji="0" lang="en-US" altLang="en-US" sz="17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SELECT RADIANS(180);</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700" b="1" i="0" u="none" strike="noStrike" cap="none" normalizeH="0" baseline="0" dirty="0">
                <a:ln>
                  <a:noFill/>
                </a:ln>
                <a:solidFill>
                  <a:schemeClr val="accent2">
                    <a:lumMod val="50000"/>
                  </a:schemeClr>
                </a:solidFill>
                <a:effectLst/>
                <a:latin typeface="Times New Roman" panose="02020603050405020304" pitchFamily="18" charset="0"/>
                <a:cs typeface="Times New Roman" panose="02020603050405020304" pitchFamily="18" charset="0"/>
              </a:rPr>
              <a:t>RAND():</a:t>
            </a:r>
            <a:r>
              <a:rPr kumimoji="0" lang="en-US" altLang="en-US" sz="1700" b="0" i="0" u="none" strike="noStrike" cap="none" normalizeH="0" baseline="0" dirty="0">
                <a:ln>
                  <a:noFill/>
                </a:ln>
                <a:solidFill>
                  <a:schemeClr val="accent2">
                    <a:lumMod val="50000"/>
                  </a:schemeClr>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It returns a random number.</a:t>
            </a:r>
          </a:p>
          <a:p>
            <a:pPr marL="0" marR="0" lvl="0" indent="0" algn="l" defTabSz="914400" rtl="0" eaLnBrk="0" fontAlgn="base" latinLnBrk="0" hangingPunct="0">
              <a:lnSpc>
                <a:spcPct val="100000"/>
              </a:lnSpc>
              <a:spcBef>
                <a:spcPct val="0"/>
              </a:spcBef>
              <a:spcAft>
                <a:spcPct val="0"/>
              </a:spcAft>
              <a:buClrTx/>
              <a:buSzTx/>
              <a:tabLst/>
            </a:pPr>
            <a:r>
              <a:rPr lang="en-US" altLang="en-US" sz="1700" dirty="0">
                <a:solidFill>
                  <a:srgbClr val="40424E"/>
                </a:solidFill>
                <a:latin typeface="Times New Roman" panose="02020603050405020304" pitchFamily="18" charset="0"/>
                <a:cs typeface="Times New Roman" panose="02020603050405020304" pitchFamily="18" charset="0"/>
              </a:rPr>
              <a:t>	</a:t>
            </a:r>
            <a:r>
              <a:rPr kumimoji="0" lang="en-US" altLang="en-US" sz="17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Syntax: </a:t>
            </a:r>
            <a:r>
              <a:rPr kumimoji="0" lang="en-US" altLang="en-US" sz="17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SELECT RAND();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Output: </a:t>
            </a:r>
            <a:r>
              <a:rPr kumimoji="0" lang="en-US" altLang="en-US" sz="17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0.33623238684258644</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700" b="1" i="0" u="none" strike="noStrike" cap="none" normalizeH="0" baseline="0" dirty="0">
                <a:ln>
                  <a:noFill/>
                </a:ln>
                <a:solidFill>
                  <a:schemeClr val="accent2">
                    <a:lumMod val="50000"/>
                  </a:schemeClr>
                </a:solidFill>
                <a:effectLst/>
                <a:latin typeface="Times New Roman" panose="02020603050405020304" pitchFamily="18" charset="0"/>
                <a:cs typeface="Times New Roman" panose="02020603050405020304" pitchFamily="18" charset="0"/>
              </a:rPr>
              <a:t>ROUND():</a:t>
            </a:r>
            <a:r>
              <a:rPr kumimoji="0" lang="en-US" altLang="en-US" sz="1700" b="0" i="0" u="none" strike="noStrike" cap="none" normalizeH="0" baseline="0" dirty="0">
                <a:ln>
                  <a:noFill/>
                </a:ln>
                <a:solidFill>
                  <a:schemeClr val="accent2">
                    <a:lumMod val="50000"/>
                  </a:schemeClr>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It returns a number rounded to a certain number of decimal places.</a:t>
            </a:r>
          </a:p>
          <a:p>
            <a:pPr marL="0" marR="0" lvl="0" indent="0" algn="l" defTabSz="914400" rtl="0" eaLnBrk="0" fontAlgn="base" latinLnBrk="0" hangingPunct="0">
              <a:lnSpc>
                <a:spcPct val="100000"/>
              </a:lnSpc>
              <a:spcBef>
                <a:spcPct val="0"/>
              </a:spcBef>
              <a:spcAft>
                <a:spcPct val="0"/>
              </a:spcAft>
              <a:buClrTx/>
              <a:buSzTx/>
              <a:tabLst/>
            </a:pPr>
            <a:r>
              <a:rPr lang="en-US" altLang="en-US" sz="1700" dirty="0">
                <a:solidFill>
                  <a:srgbClr val="40424E"/>
                </a:solidFill>
                <a:latin typeface="Times New Roman" panose="02020603050405020304" pitchFamily="18" charset="0"/>
                <a:cs typeface="Times New Roman" panose="02020603050405020304" pitchFamily="18" charset="0"/>
              </a:rPr>
              <a:t>	</a:t>
            </a:r>
            <a:r>
              <a:rPr kumimoji="0" lang="en-US" altLang="en-US" sz="17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Syntax: </a:t>
            </a:r>
            <a:r>
              <a:rPr kumimoji="0" lang="en-US" altLang="en-US" sz="17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SELECT ROUND(5.553);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Output: </a:t>
            </a:r>
            <a:r>
              <a:rPr kumimoji="0" lang="en-US" altLang="en-US" sz="17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6</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700" b="1" i="0" u="none" strike="noStrike" cap="none" normalizeH="0" baseline="0" dirty="0">
                <a:ln>
                  <a:noFill/>
                </a:ln>
                <a:solidFill>
                  <a:schemeClr val="accent2">
                    <a:lumMod val="50000"/>
                  </a:schemeClr>
                </a:solidFill>
                <a:effectLst/>
                <a:latin typeface="Times New Roman" panose="02020603050405020304" pitchFamily="18" charset="0"/>
                <a:cs typeface="Times New Roman" panose="02020603050405020304" pitchFamily="18" charset="0"/>
              </a:rPr>
              <a:t>SIGN():</a:t>
            </a:r>
            <a:r>
              <a:rPr kumimoji="0" lang="en-US" altLang="en-US" sz="1700" b="0" i="0" u="none" strike="noStrike" cap="none" normalizeH="0" baseline="0" dirty="0">
                <a:ln>
                  <a:noFill/>
                </a:ln>
                <a:solidFill>
                  <a:schemeClr val="accent2">
                    <a:lumMod val="50000"/>
                  </a:schemeClr>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It returns a value indicating the sign of a number.</a:t>
            </a:r>
          </a:p>
          <a:p>
            <a:pPr marL="0" marR="0" lvl="0" indent="0" algn="l" defTabSz="914400" rtl="0" eaLnBrk="0" fontAlgn="base" latinLnBrk="0" hangingPunct="0">
              <a:lnSpc>
                <a:spcPct val="100000"/>
              </a:lnSpc>
              <a:spcBef>
                <a:spcPct val="0"/>
              </a:spcBef>
              <a:spcAft>
                <a:spcPct val="0"/>
              </a:spcAft>
              <a:buClrTx/>
              <a:buSzTx/>
              <a:tabLst/>
            </a:pPr>
            <a:r>
              <a:rPr kumimoji="0" lang="en-US" altLang="en-US" sz="17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Syntax: </a:t>
            </a:r>
            <a:r>
              <a:rPr kumimoji="0" lang="en-US" altLang="en-US" sz="17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SELECT SIGN(255.5);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Output: </a:t>
            </a:r>
            <a:r>
              <a:rPr kumimoji="0" lang="en-US" altLang="en-US" sz="17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1</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700" b="1" i="0" u="none" strike="noStrike" cap="none" normalizeH="0" baseline="0" dirty="0">
                <a:ln>
                  <a:noFill/>
                </a:ln>
                <a:solidFill>
                  <a:schemeClr val="accent2">
                    <a:lumMod val="50000"/>
                  </a:schemeClr>
                </a:solidFill>
                <a:effectLst/>
                <a:latin typeface="Times New Roman" panose="02020603050405020304" pitchFamily="18" charset="0"/>
                <a:cs typeface="Times New Roman" panose="02020603050405020304" pitchFamily="18" charset="0"/>
              </a:rPr>
              <a:t>SIN():</a:t>
            </a:r>
            <a:r>
              <a:rPr kumimoji="0" lang="en-US" altLang="en-US" sz="1700" b="0" i="0" u="none" strike="noStrike" cap="none" normalizeH="0" baseline="0" dirty="0">
                <a:ln>
                  <a:noFill/>
                </a:ln>
                <a:solidFill>
                  <a:schemeClr val="accent2">
                    <a:lumMod val="50000"/>
                  </a:schemeClr>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It returns the sine of a number.</a:t>
            </a:r>
          </a:p>
          <a:p>
            <a:pPr marL="0" marR="0" lvl="0" indent="0" algn="l" defTabSz="914400" rtl="0" eaLnBrk="0" fontAlgn="base" latinLnBrk="0" hangingPunct="0">
              <a:lnSpc>
                <a:spcPct val="100000"/>
              </a:lnSpc>
              <a:spcBef>
                <a:spcPct val="0"/>
              </a:spcBef>
              <a:spcAft>
                <a:spcPct val="0"/>
              </a:spcAft>
              <a:buClrTx/>
              <a:buSzTx/>
              <a:tabLst/>
            </a:pPr>
            <a:r>
              <a:rPr lang="en-US" altLang="en-US" sz="1700" dirty="0">
                <a:solidFill>
                  <a:srgbClr val="40424E"/>
                </a:solidFill>
                <a:latin typeface="Times New Roman" panose="02020603050405020304" pitchFamily="18" charset="0"/>
                <a:cs typeface="Times New Roman" panose="02020603050405020304" pitchFamily="18" charset="0"/>
              </a:rPr>
              <a:t>	</a:t>
            </a:r>
            <a:r>
              <a:rPr kumimoji="0" lang="en-US" altLang="en-US" sz="17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Syntax: </a:t>
            </a:r>
            <a:r>
              <a:rPr kumimoji="0" lang="en-US" altLang="en-US" sz="17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SELECT SIN(2);</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Output: </a:t>
            </a:r>
            <a:r>
              <a:rPr kumimoji="0" lang="en-US" altLang="en-US" sz="17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0.9092974268256817</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58005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5874877-35FA-44D8-9CE0-864598D50D14}"/>
              </a:ext>
            </a:extLst>
          </p:cNvPr>
          <p:cNvSpPr>
            <a:spLocks noGrp="1"/>
          </p:cNvSpPr>
          <p:nvPr>
            <p:ph type="title"/>
          </p:nvPr>
        </p:nvSpPr>
        <p:spPr>
          <a:xfrm>
            <a:off x="1073570" y="237482"/>
            <a:ext cx="10044859" cy="656738"/>
          </a:xfrm>
        </p:spPr>
        <p:txBody>
          <a:bodyPr>
            <a:normAutofit fontScale="90000"/>
          </a:bodyPr>
          <a:lstStyle/>
          <a:p>
            <a:r>
              <a:rPr lang="en-IN" b="0" i="0" dirty="0">
                <a:solidFill>
                  <a:srgbClr val="273239"/>
                </a:solidFill>
                <a:effectLst/>
                <a:latin typeface="Times New Roman" panose="02020603050405020304" pitchFamily="18" charset="0"/>
                <a:cs typeface="Times New Roman" panose="02020603050405020304" pitchFamily="18" charset="0"/>
              </a:rPr>
              <a:t>Built in Functions - Numeric Functions in SQL</a:t>
            </a:r>
            <a:endParaRPr lang="en-IN" dirty="0"/>
          </a:p>
        </p:txBody>
      </p:sp>
      <p:sp>
        <p:nvSpPr>
          <p:cNvPr id="3" name="Content Placeholder 2">
            <a:extLst>
              <a:ext uri="{FF2B5EF4-FFF2-40B4-BE49-F238E27FC236}">
                <a16:creationId xmlns="" xmlns:a16="http://schemas.microsoft.com/office/drawing/2014/main" id="{28DE0FC5-219E-491F-B8A1-96CE493550ED}"/>
              </a:ext>
            </a:extLst>
          </p:cNvPr>
          <p:cNvSpPr>
            <a:spLocks noGrp="1"/>
          </p:cNvSpPr>
          <p:nvPr>
            <p:ph idx="1"/>
          </p:nvPr>
        </p:nvSpPr>
        <p:spPr>
          <a:xfrm>
            <a:off x="1073570" y="810330"/>
            <a:ext cx="10545182" cy="5069560"/>
          </a:xfrm>
        </p:spPr>
        <p:txBody>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accent2">
                    <a:lumMod val="50000"/>
                  </a:schemeClr>
                </a:solidFill>
                <a:effectLst/>
                <a:latin typeface="Times New Roman" panose="02020603050405020304" pitchFamily="18" charset="0"/>
                <a:cs typeface="Times New Roman" panose="02020603050405020304" pitchFamily="18" charset="0"/>
              </a:rPr>
              <a:t>SQRT():</a:t>
            </a:r>
            <a:r>
              <a:rPr kumimoji="0" lang="en-US" altLang="en-US" sz="1600" b="0" i="0" u="none" strike="noStrike" cap="none" normalizeH="0" baseline="0" dirty="0">
                <a:ln>
                  <a:noFill/>
                </a:ln>
                <a:solidFill>
                  <a:schemeClr val="accent2">
                    <a:lumMod val="50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It returns the square root of a number.</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Syntax: </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SELECT SQRT(25);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Output: </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5</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accent2">
                    <a:lumMod val="50000"/>
                  </a:schemeClr>
                </a:solidFill>
                <a:effectLst/>
                <a:latin typeface="Times New Roman" panose="02020603050405020304" pitchFamily="18" charset="0"/>
                <a:cs typeface="Times New Roman" panose="02020603050405020304" pitchFamily="18" charset="0"/>
              </a:rPr>
              <a:t>TAN():</a:t>
            </a:r>
            <a:r>
              <a:rPr kumimoji="0" lang="en-US" altLang="en-US" sz="1600" b="0" i="0" u="none" strike="noStrike" cap="none" normalizeH="0" baseline="0" dirty="0">
                <a:ln>
                  <a:noFill/>
                </a:ln>
                <a:solidFill>
                  <a:schemeClr val="accent2">
                    <a:lumMod val="50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It returns the tangent of a number.</a:t>
            </a:r>
          </a:p>
          <a:p>
            <a:pPr marL="0" marR="0" lvl="0" indent="0" algn="l" defTabSz="914400" rtl="0" eaLnBrk="0" fontAlgn="base" latinLnBrk="0" hangingPunct="0">
              <a:lnSpc>
                <a:spcPct val="100000"/>
              </a:lnSpc>
              <a:spcBef>
                <a:spcPct val="0"/>
              </a:spcBef>
              <a:spcAft>
                <a:spcPct val="0"/>
              </a:spcAft>
              <a:buClrTx/>
              <a:buSzTx/>
              <a:tabLst/>
            </a:pPr>
            <a:r>
              <a:rPr lang="en-US" altLang="en-US" sz="1600" dirty="0">
                <a:solidFill>
                  <a:srgbClr val="40424E"/>
                </a:solidFill>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Syntax: </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SELECT TAN(1.75);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Output: </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-5.52037992250933</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accent2">
                    <a:lumMod val="50000"/>
                  </a:schemeClr>
                </a:solidFill>
                <a:effectLst/>
                <a:latin typeface="Times New Roman" panose="02020603050405020304" pitchFamily="18" charset="0"/>
                <a:cs typeface="Times New Roman" panose="02020603050405020304" pitchFamily="18" charset="0"/>
              </a:rPr>
              <a:t>ATAN2():</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It returns the arctangent of the x and y coordinates, as an angle and expressed in radians.</a:t>
            </a:r>
          </a:p>
          <a:p>
            <a:pPr marL="0" marR="0" lvl="0" indent="0" algn="l" defTabSz="914400" rtl="0" eaLnBrk="0" fontAlgn="base" latinLnBrk="0" hangingPunct="0">
              <a:lnSpc>
                <a:spcPct val="100000"/>
              </a:lnSpc>
              <a:spcBef>
                <a:spcPct val="0"/>
              </a:spcBef>
              <a:spcAft>
                <a:spcPct val="0"/>
              </a:spcAft>
              <a:buClrTx/>
              <a:buSzTx/>
              <a:tabLst/>
            </a:pPr>
            <a:r>
              <a:rPr lang="en-US" altLang="en-US" sz="1600" dirty="0">
                <a:solidFill>
                  <a:srgbClr val="40424E"/>
                </a:solidFill>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Syntax: </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SELECT ATAN2(7);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Output: </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1.42889927219073</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1" i="0" u="none" strike="noStrike" cap="none" normalizeH="0" baseline="0" dirty="0">
              <a:ln>
                <a:noFill/>
              </a:ln>
              <a:solidFill>
                <a:schemeClr val="accent2">
                  <a:lumMod val="50000"/>
                </a:schemeClr>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accent2">
                    <a:lumMod val="50000"/>
                  </a:schemeClr>
                </a:solidFill>
                <a:effectLst/>
                <a:latin typeface="Times New Roman" panose="02020603050405020304" pitchFamily="18" charset="0"/>
                <a:cs typeface="Times New Roman" panose="02020603050405020304" pitchFamily="18" charset="0"/>
              </a:rPr>
              <a:t>TRUNCATE():</a:t>
            </a:r>
            <a:r>
              <a:rPr kumimoji="0" lang="en-US" altLang="en-US" sz="1600" b="0" i="0" u="none" strike="noStrike" cap="none" normalizeH="0" baseline="0" dirty="0">
                <a:ln>
                  <a:noFill/>
                </a:ln>
                <a:solidFill>
                  <a:schemeClr val="accent2">
                    <a:lumMod val="50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This doesn’t work for SQL Server. It returns 7.53635 truncated to 2 places right of the decimal point.</a:t>
            </a:r>
          </a:p>
          <a:p>
            <a:pPr marL="0" marR="0" lvl="0" indent="0" algn="l" defTabSz="914400" rtl="0" eaLnBrk="0" fontAlgn="base" latinLnBrk="0" hangingPunct="0">
              <a:lnSpc>
                <a:spcPct val="100000"/>
              </a:lnSpc>
              <a:spcBef>
                <a:spcPct val="0"/>
              </a:spcBef>
              <a:spcAft>
                <a:spcPct val="0"/>
              </a:spcAft>
              <a:buClrTx/>
              <a:buSzTx/>
              <a:tabLst/>
            </a:pPr>
            <a:r>
              <a:rPr lang="en-US" altLang="en-US" sz="1600" dirty="0">
                <a:solidFill>
                  <a:srgbClr val="40424E"/>
                </a:solidFill>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Syntax: </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SELECT TRUNCATE(7.53635, 2);</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Output: </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7.53</a:t>
            </a:r>
          </a:p>
          <a:p>
            <a:endParaRPr lang="en-IN" dirty="0"/>
          </a:p>
        </p:txBody>
      </p:sp>
    </p:spTree>
    <p:extLst>
      <p:ext uri="{BB962C8B-B14F-4D97-AF65-F5344CB8AC3E}">
        <p14:creationId xmlns:p14="http://schemas.microsoft.com/office/powerpoint/2010/main" val="745709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DF70A1-48F5-45B0-A78B-0E8AC2E4CAF3}"/>
              </a:ext>
            </a:extLst>
          </p:cNvPr>
          <p:cNvSpPr>
            <a:spLocks noGrp="1"/>
          </p:cNvSpPr>
          <p:nvPr>
            <p:ph type="title"/>
          </p:nvPr>
        </p:nvSpPr>
        <p:spPr>
          <a:xfrm>
            <a:off x="1920240" y="123438"/>
            <a:ext cx="8770571" cy="681905"/>
          </a:xfrm>
        </p:spPr>
        <p:txBody>
          <a:bodyPr>
            <a:normAutofit fontScale="90000"/>
          </a:bodyPr>
          <a:lstStyle/>
          <a:p>
            <a:pPr algn="ctr"/>
            <a:r>
              <a:rPr lang="en-US" b="0" dirty="0">
                <a:latin typeface="Times New Roman" panose="02020603050405020304" pitchFamily="18" charset="0"/>
                <a:cs typeface="Times New Roman" panose="02020603050405020304" pitchFamily="18" charset="0"/>
              </a:rPr>
              <a:t>Built in Functions - </a:t>
            </a:r>
            <a:r>
              <a:rPr lang="en-IN" b="0" dirty="0">
                <a:latin typeface="Times New Roman" panose="02020603050405020304" pitchFamily="18" charset="0"/>
                <a:cs typeface="Times New Roman" panose="02020603050405020304" pitchFamily="18" charset="0"/>
              </a:rPr>
              <a:t>String functions </a:t>
            </a:r>
            <a:r>
              <a:rPr lang="en-US" b="0" dirty="0">
                <a:latin typeface="Times New Roman" panose="02020603050405020304" pitchFamily="18" charset="0"/>
                <a:cs typeface="Times New Roman" panose="02020603050405020304" pitchFamily="18" charset="0"/>
              </a:rPr>
              <a:t>in SQL</a:t>
            </a:r>
            <a:endParaRPr lang="en-IN" b="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87AA5E97-E310-45A5-A7C5-D626F322188E}"/>
              </a:ext>
            </a:extLst>
          </p:cNvPr>
          <p:cNvSpPr>
            <a:spLocks noGrp="1"/>
          </p:cNvSpPr>
          <p:nvPr>
            <p:ph idx="1"/>
          </p:nvPr>
        </p:nvSpPr>
        <p:spPr>
          <a:xfrm>
            <a:off x="788566" y="805343"/>
            <a:ext cx="10981188" cy="5158437"/>
          </a:xfrm>
        </p:spPr>
        <p:txBody>
          <a:bodyPr>
            <a:normAutofit lnSpcReduction="10000"/>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ASCII(): </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This function is used to find the ASCII value of a character.</a:t>
            </a:r>
          </a:p>
          <a:p>
            <a:pPr marL="0" marR="0" lvl="0" indent="0" algn="just" defTabSz="914400" rtl="0" eaLnBrk="0" fontAlgn="base" latinLnBrk="0" hangingPunct="0">
              <a:lnSpc>
                <a:spcPct val="100000"/>
              </a:lnSpc>
              <a:spcBef>
                <a:spcPct val="0"/>
              </a:spcBef>
              <a:spcAft>
                <a:spcPct val="0"/>
              </a:spcAft>
              <a:buClrTx/>
              <a:buSzTx/>
              <a:tabLst/>
            </a:pPr>
            <a:r>
              <a:rPr lang="en-US" altLang="en-US" sz="1600" dirty="0">
                <a:solidFill>
                  <a:srgbClr val="40424E"/>
                </a:solidFill>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Syntax:</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SELECT ascii('t’); </a:t>
            </a:r>
          </a:p>
          <a:p>
            <a:pPr marL="0" marR="0" lvl="0" indent="0" algn="just" defTabSz="914400" rtl="0" eaLnBrk="0" fontAlgn="base" latinLnBrk="0" hangingPunct="0">
              <a:lnSpc>
                <a:spcPct val="100000"/>
              </a:lnSpc>
              <a:spcBef>
                <a:spcPct val="0"/>
              </a:spcBef>
              <a:spcAft>
                <a:spcPct val="0"/>
              </a:spcAft>
              <a:buClrTx/>
              <a:buSzTx/>
              <a:tabLst/>
            </a:pPr>
            <a:r>
              <a:rPr lang="en-US" altLang="en-US" sz="1600" dirty="0">
                <a:solidFill>
                  <a:srgbClr val="40424E"/>
                </a:solidFill>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Output:</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116</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CHAR_LENGTH():</a:t>
            </a:r>
            <a:r>
              <a:rPr kumimoji="0" lang="en-US" altLang="en-US" sz="1600" b="0"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Doesn’t work for SQL Server. Use LEN() for SQL Server. This function is used to find the length of a word.</a:t>
            </a:r>
          </a:p>
          <a:p>
            <a:pPr marL="0" marR="0" lvl="0" indent="0" algn="just" defTabSz="914400" rtl="0" eaLnBrk="0" fontAlgn="base" latinLnBrk="0" hangingPunct="0">
              <a:lnSpc>
                <a:spcPct val="100000"/>
              </a:lnSpc>
              <a:spcBef>
                <a:spcPct val="0"/>
              </a:spcBef>
              <a:spcAft>
                <a:spcPct val="0"/>
              </a:spcAft>
              <a:buClrTx/>
              <a:buSzTx/>
              <a:tabLst/>
            </a:pPr>
            <a:r>
              <a:rPr lang="en-US" altLang="en-US" sz="1600" dirty="0">
                <a:solidFill>
                  <a:srgbClr val="40424E"/>
                </a:solidFill>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Syntax:</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SELECT </a:t>
            </a:r>
            <a:r>
              <a:rPr kumimoji="0" lang="en-US" altLang="en-US" sz="1600" b="0" i="0" u="none" strike="noStrike" cap="none" normalizeH="0" baseline="0" dirty="0" err="1">
                <a:ln>
                  <a:noFill/>
                </a:ln>
                <a:solidFill>
                  <a:srgbClr val="40424E"/>
                </a:solidFill>
                <a:effectLst/>
                <a:latin typeface="Times New Roman" panose="02020603050405020304" pitchFamily="18" charset="0"/>
                <a:cs typeface="Times New Roman" panose="02020603050405020304" pitchFamily="18" charset="0"/>
              </a:rPr>
              <a:t>char_length</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('Hello!’); </a:t>
            </a:r>
          </a:p>
          <a:p>
            <a:pPr marL="0" marR="0" lvl="0" indent="0" algn="just" defTabSz="914400" rtl="0" eaLnBrk="0" fontAlgn="base" latinLnBrk="0" hangingPunct="0">
              <a:lnSpc>
                <a:spcPct val="100000"/>
              </a:lnSpc>
              <a:spcBef>
                <a:spcPct val="0"/>
              </a:spcBef>
              <a:spcAft>
                <a:spcPct val="0"/>
              </a:spcAft>
              <a:buClrTx/>
              <a:buSzTx/>
              <a:tabLst/>
            </a:pPr>
            <a:r>
              <a:rPr lang="en-US" altLang="en-US" sz="1600" dirty="0">
                <a:solidFill>
                  <a:srgbClr val="40424E"/>
                </a:solidFill>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Output:</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6</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CHARACTER_LENGTH():</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Doesn’t work for SQL Server. Use LEN() for SQL Server. This function is used to find the length of a line.</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Syntax:</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SELECT CHARACTER_LENGTH('geeks for geeks’); </a:t>
            </a:r>
          </a:p>
          <a:p>
            <a:pPr marL="0" marR="0" lvl="0" indent="0" algn="just" defTabSz="914400" rtl="0" eaLnBrk="0" fontAlgn="base" latinLnBrk="0" hangingPunct="0">
              <a:lnSpc>
                <a:spcPct val="100000"/>
              </a:lnSpc>
              <a:spcBef>
                <a:spcPct val="0"/>
              </a:spcBef>
              <a:spcAft>
                <a:spcPct val="0"/>
              </a:spcAft>
              <a:buClrTx/>
              <a:buSzTx/>
              <a:tabLst/>
            </a:pPr>
            <a:r>
              <a:rPr lang="en-US" altLang="en-US" sz="1600" dirty="0">
                <a:solidFill>
                  <a:srgbClr val="40424E"/>
                </a:solidFill>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Output:</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15</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CONCAT():</a:t>
            </a:r>
            <a:r>
              <a:rPr kumimoji="0" lang="en-US" altLang="en-US" sz="1600" b="0"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This function is used to add two words or strings.</a:t>
            </a:r>
          </a:p>
          <a:p>
            <a:pPr marL="0" marR="0" lvl="0" indent="0" algn="just" defTabSz="914400" rtl="0" eaLnBrk="0" fontAlgn="base" latinLnBrk="0" hangingPunct="0">
              <a:lnSpc>
                <a:spcPct val="100000"/>
              </a:lnSpc>
              <a:spcBef>
                <a:spcPct val="0"/>
              </a:spcBef>
              <a:spcAft>
                <a:spcPct val="0"/>
              </a:spcAft>
              <a:buClrTx/>
              <a:buSzTx/>
              <a:tabLst/>
            </a:pPr>
            <a:r>
              <a:rPr lang="en-US" altLang="en-US" sz="1600" dirty="0">
                <a:solidFill>
                  <a:srgbClr val="40424E"/>
                </a:solidFill>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Syntax:</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SELECT 'Geeks' || ' ' || '</a:t>
            </a:r>
            <a:r>
              <a:rPr kumimoji="0" lang="en-US" altLang="en-US" sz="1600" b="0" i="0" u="none" strike="noStrike" cap="none" normalizeH="0" baseline="0" dirty="0" err="1">
                <a:ln>
                  <a:noFill/>
                </a:ln>
                <a:solidFill>
                  <a:srgbClr val="40424E"/>
                </a:solidFill>
                <a:effectLst/>
                <a:latin typeface="Times New Roman" panose="02020603050405020304" pitchFamily="18" charset="0"/>
                <a:cs typeface="Times New Roman" panose="02020603050405020304" pitchFamily="18" charset="0"/>
              </a:rPr>
              <a:t>forGeeks</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a:t>
            </a:r>
          </a:p>
          <a:p>
            <a:pPr marL="0" marR="0" lvl="0" indent="0" algn="just" defTabSz="914400" rtl="0" eaLnBrk="0" fontAlgn="base" latinLnBrk="0" hangingPunct="0">
              <a:lnSpc>
                <a:spcPct val="100000"/>
              </a:lnSpc>
              <a:spcBef>
                <a:spcPct val="0"/>
              </a:spcBef>
              <a:spcAft>
                <a:spcPct val="0"/>
              </a:spcAft>
              <a:buClrTx/>
              <a:buSzTx/>
              <a:tabLst/>
            </a:pPr>
            <a:r>
              <a:rPr lang="en-US" altLang="en-US" sz="1600" dirty="0">
                <a:solidFill>
                  <a:srgbClr val="40424E"/>
                </a:solidFill>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Output:</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40424E"/>
                </a:solidFill>
                <a:effectLst/>
                <a:latin typeface="Times New Roman" panose="02020603050405020304" pitchFamily="18" charset="0"/>
                <a:cs typeface="Times New Roman" panose="02020603050405020304" pitchFamily="18" charset="0"/>
              </a:rPr>
              <a:t>GeeksforGeeks</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600" b="1" dirty="0">
                <a:solidFill>
                  <a:srgbClr val="0070C0"/>
                </a:solidFill>
                <a:latin typeface="Times New Roman" panose="02020603050405020304" pitchFamily="18" charset="0"/>
                <a:cs typeface="Times New Roman" panose="02020603050405020304" pitchFamily="18" charset="0"/>
              </a:rPr>
              <a:t>CONCAT_WS(): </a:t>
            </a:r>
            <a:r>
              <a:rPr lang="en-US" altLang="en-US" sz="1600" dirty="0">
                <a:solidFill>
                  <a:srgbClr val="40424E"/>
                </a:solidFill>
                <a:latin typeface="Times New Roman" panose="02020603050405020304" pitchFamily="18" charset="0"/>
                <a:cs typeface="Times New Roman" panose="02020603050405020304" pitchFamily="18" charset="0"/>
              </a:rPr>
              <a:t>This function is used to add two words or strings with a symbol as concatenating symbol.</a:t>
            </a:r>
          </a:p>
          <a:p>
            <a:pPr marR="0" lvl="0" algn="just" defTabSz="914400" rtl="0" eaLnBrk="0" fontAlgn="base" latinLnBrk="0" hangingPunct="0">
              <a:lnSpc>
                <a:spcPct val="100000"/>
              </a:lnSpc>
              <a:spcBef>
                <a:spcPct val="0"/>
              </a:spcBef>
              <a:spcAft>
                <a:spcPct val="0"/>
              </a:spcAft>
              <a:buClrTx/>
              <a:buSzTx/>
              <a:tabLst/>
            </a:pPr>
            <a:r>
              <a:rPr lang="en-US" altLang="en-US" sz="1600" dirty="0">
                <a:solidFill>
                  <a:srgbClr val="40424E"/>
                </a:solidFill>
                <a:latin typeface="Times New Roman" panose="02020603050405020304" pitchFamily="18" charset="0"/>
                <a:cs typeface="Times New Roman" panose="02020603050405020304" pitchFamily="18" charset="0"/>
              </a:rPr>
              <a:t>	</a:t>
            </a:r>
            <a:r>
              <a:rPr lang="en-US" altLang="en-US" sz="1600" b="1" dirty="0">
                <a:solidFill>
                  <a:srgbClr val="40424E"/>
                </a:solidFill>
                <a:latin typeface="Times New Roman" panose="02020603050405020304" pitchFamily="18" charset="0"/>
                <a:cs typeface="Times New Roman" panose="02020603050405020304" pitchFamily="18" charset="0"/>
              </a:rPr>
              <a:t>Syntax:</a:t>
            </a:r>
            <a:r>
              <a:rPr lang="en-US" altLang="en-US" sz="1600" dirty="0">
                <a:solidFill>
                  <a:srgbClr val="40424E"/>
                </a:solidFill>
                <a:latin typeface="Times New Roman" panose="02020603050405020304" pitchFamily="18" charset="0"/>
                <a:cs typeface="Times New Roman" panose="02020603050405020304" pitchFamily="18" charset="0"/>
              </a:rPr>
              <a:t> SELECT CONCAT_WS('_', 'geeks', 'for', 'geeks’); </a:t>
            </a:r>
          </a:p>
          <a:p>
            <a:pPr marR="0" lvl="0" algn="just" defTabSz="914400" rtl="0" eaLnBrk="0" fontAlgn="base" latinLnBrk="0" hangingPunct="0">
              <a:lnSpc>
                <a:spcPct val="100000"/>
              </a:lnSpc>
              <a:spcBef>
                <a:spcPct val="0"/>
              </a:spcBef>
              <a:spcAft>
                <a:spcPct val="0"/>
              </a:spcAft>
              <a:buClrTx/>
              <a:buSzTx/>
              <a:tabLst/>
            </a:pPr>
            <a:r>
              <a:rPr lang="en-US" altLang="en-US" sz="1600" dirty="0">
                <a:solidFill>
                  <a:srgbClr val="40424E"/>
                </a:solidFill>
                <a:latin typeface="Times New Roman" panose="02020603050405020304" pitchFamily="18" charset="0"/>
                <a:cs typeface="Times New Roman" panose="02020603050405020304" pitchFamily="18" charset="0"/>
              </a:rPr>
              <a:t>	</a:t>
            </a:r>
            <a:r>
              <a:rPr lang="en-US" altLang="en-US" sz="1600" b="1" dirty="0">
                <a:solidFill>
                  <a:srgbClr val="40424E"/>
                </a:solidFill>
                <a:latin typeface="Times New Roman" panose="02020603050405020304" pitchFamily="18" charset="0"/>
                <a:cs typeface="Times New Roman" panose="02020603050405020304" pitchFamily="18" charset="0"/>
              </a:rPr>
              <a:t>Output: </a:t>
            </a:r>
            <a:r>
              <a:rPr lang="en-US" altLang="en-US" sz="1600" dirty="0" err="1">
                <a:solidFill>
                  <a:srgbClr val="40424E"/>
                </a:solidFill>
                <a:latin typeface="Times New Roman" panose="02020603050405020304" pitchFamily="18" charset="0"/>
                <a:cs typeface="Times New Roman" panose="02020603050405020304" pitchFamily="18" charset="0"/>
              </a:rPr>
              <a:t>geeks_for_geeks</a:t>
            </a:r>
            <a:endParaRPr lang="en-US" altLang="en-US" sz="1600" dirty="0">
              <a:solidFill>
                <a:srgbClr val="40424E"/>
              </a:solidFill>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600" b="1" dirty="0">
                <a:solidFill>
                  <a:srgbClr val="0070C0"/>
                </a:solidFill>
                <a:latin typeface="Times New Roman" panose="02020603050405020304" pitchFamily="18" charset="0"/>
                <a:cs typeface="Times New Roman" panose="02020603050405020304" pitchFamily="18" charset="0"/>
              </a:rPr>
              <a:t>FIND_IN_SET(): </a:t>
            </a:r>
            <a:r>
              <a:rPr lang="en-US" altLang="en-US" sz="1600" dirty="0">
                <a:solidFill>
                  <a:srgbClr val="40424E"/>
                </a:solidFill>
                <a:latin typeface="Times New Roman" panose="02020603050405020304" pitchFamily="18" charset="0"/>
                <a:cs typeface="Times New Roman" panose="02020603050405020304" pitchFamily="18" charset="0"/>
              </a:rPr>
              <a:t>This function is used to find a symbol from a set of symbols.</a:t>
            </a:r>
          </a:p>
          <a:p>
            <a:pPr marR="0" lvl="0" algn="just" defTabSz="914400" rtl="0" eaLnBrk="0" fontAlgn="base" latinLnBrk="0" hangingPunct="0">
              <a:lnSpc>
                <a:spcPct val="100000"/>
              </a:lnSpc>
              <a:spcBef>
                <a:spcPct val="0"/>
              </a:spcBef>
              <a:spcAft>
                <a:spcPct val="0"/>
              </a:spcAft>
              <a:buClrTx/>
              <a:buSzTx/>
              <a:tabLst/>
            </a:pPr>
            <a:r>
              <a:rPr lang="en-US" altLang="en-US" sz="1600" dirty="0">
                <a:solidFill>
                  <a:srgbClr val="40424E"/>
                </a:solidFill>
                <a:latin typeface="Times New Roman" panose="02020603050405020304" pitchFamily="18" charset="0"/>
                <a:cs typeface="Times New Roman" panose="02020603050405020304" pitchFamily="18" charset="0"/>
              </a:rPr>
              <a:t>	</a:t>
            </a:r>
            <a:r>
              <a:rPr lang="en-US" altLang="en-US" sz="1600" b="1" dirty="0">
                <a:solidFill>
                  <a:srgbClr val="40424E"/>
                </a:solidFill>
                <a:latin typeface="Times New Roman" panose="02020603050405020304" pitchFamily="18" charset="0"/>
                <a:cs typeface="Times New Roman" panose="02020603050405020304" pitchFamily="18" charset="0"/>
              </a:rPr>
              <a:t>Syntax:</a:t>
            </a:r>
            <a:r>
              <a:rPr lang="en-US" altLang="en-US" sz="1600" dirty="0">
                <a:solidFill>
                  <a:srgbClr val="40424E"/>
                </a:solidFill>
                <a:latin typeface="Times New Roman" panose="02020603050405020304" pitchFamily="18" charset="0"/>
                <a:cs typeface="Times New Roman" panose="02020603050405020304" pitchFamily="18" charset="0"/>
              </a:rPr>
              <a:t> SELECT FIND_IN_SET('b', 'a, b, c, d, e, f’); </a:t>
            </a:r>
          </a:p>
          <a:p>
            <a:pPr marR="0" lvl="0" algn="just" defTabSz="914400" rtl="0" eaLnBrk="0" fontAlgn="base" latinLnBrk="0" hangingPunct="0">
              <a:lnSpc>
                <a:spcPct val="100000"/>
              </a:lnSpc>
              <a:spcBef>
                <a:spcPct val="0"/>
              </a:spcBef>
              <a:spcAft>
                <a:spcPct val="0"/>
              </a:spcAft>
              <a:buClrTx/>
              <a:buSzTx/>
              <a:tabLst/>
            </a:pPr>
            <a:r>
              <a:rPr lang="en-US" altLang="en-US" sz="1600" dirty="0">
                <a:solidFill>
                  <a:srgbClr val="40424E"/>
                </a:solidFill>
                <a:latin typeface="Times New Roman" panose="02020603050405020304" pitchFamily="18" charset="0"/>
                <a:cs typeface="Times New Roman" panose="02020603050405020304" pitchFamily="18" charset="0"/>
              </a:rPr>
              <a:t>	</a:t>
            </a:r>
            <a:r>
              <a:rPr lang="en-US" altLang="en-US" sz="1600" b="1" dirty="0">
                <a:solidFill>
                  <a:srgbClr val="40424E"/>
                </a:solidFill>
                <a:latin typeface="Times New Roman" panose="02020603050405020304" pitchFamily="18" charset="0"/>
                <a:cs typeface="Times New Roman" panose="02020603050405020304" pitchFamily="18" charset="0"/>
              </a:rPr>
              <a:t>Output: </a:t>
            </a:r>
            <a:r>
              <a:rPr lang="en-US" altLang="en-US" sz="1600" dirty="0">
                <a:solidFill>
                  <a:srgbClr val="40424E"/>
                </a:solidFill>
                <a:latin typeface="Times New Roman" panose="02020603050405020304" pitchFamily="18" charset="0"/>
                <a:cs typeface="Times New Roman" panose="02020603050405020304" pitchFamily="18" charset="0"/>
              </a:rPr>
              <a:t>2</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600" b="1" dirty="0">
                <a:solidFill>
                  <a:srgbClr val="0070C0"/>
                </a:solidFill>
                <a:latin typeface="Times New Roman" panose="02020603050405020304" pitchFamily="18" charset="0"/>
                <a:cs typeface="Times New Roman" panose="02020603050405020304" pitchFamily="18" charset="0"/>
              </a:rPr>
              <a:t>FORMAT(): </a:t>
            </a:r>
            <a:r>
              <a:rPr lang="en-US" altLang="en-US" sz="1600" dirty="0">
                <a:solidFill>
                  <a:srgbClr val="40424E"/>
                </a:solidFill>
                <a:latin typeface="Times New Roman" panose="02020603050405020304" pitchFamily="18" charset="0"/>
                <a:cs typeface="Times New Roman" panose="02020603050405020304" pitchFamily="18" charset="0"/>
              </a:rPr>
              <a:t>This function is used to display a number in the given format.</a:t>
            </a:r>
          </a:p>
          <a:p>
            <a:pPr marR="0" lvl="0" algn="just" defTabSz="914400" rtl="0" eaLnBrk="0" fontAlgn="base" latinLnBrk="0" hangingPunct="0">
              <a:lnSpc>
                <a:spcPct val="100000"/>
              </a:lnSpc>
              <a:spcBef>
                <a:spcPct val="0"/>
              </a:spcBef>
              <a:spcAft>
                <a:spcPct val="0"/>
              </a:spcAft>
              <a:buClrTx/>
              <a:buSzTx/>
              <a:tabLst/>
            </a:pPr>
            <a:r>
              <a:rPr lang="en-US" altLang="en-US" sz="1600" dirty="0">
                <a:solidFill>
                  <a:srgbClr val="40424E"/>
                </a:solidFill>
                <a:latin typeface="Times New Roman" panose="02020603050405020304" pitchFamily="18" charset="0"/>
                <a:cs typeface="Times New Roman" panose="02020603050405020304" pitchFamily="18" charset="0"/>
              </a:rPr>
              <a:t>	</a:t>
            </a:r>
            <a:r>
              <a:rPr lang="en-US" altLang="en-US" sz="1600" b="1" dirty="0">
                <a:solidFill>
                  <a:srgbClr val="40424E"/>
                </a:solidFill>
                <a:latin typeface="Times New Roman" panose="02020603050405020304" pitchFamily="18" charset="0"/>
                <a:cs typeface="Times New Roman" panose="02020603050405020304" pitchFamily="18" charset="0"/>
              </a:rPr>
              <a:t>Syntax:</a:t>
            </a:r>
            <a:r>
              <a:rPr lang="en-US" altLang="en-US" sz="1600" dirty="0">
                <a:solidFill>
                  <a:srgbClr val="40424E"/>
                </a:solidFill>
                <a:latin typeface="Times New Roman" panose="02020603050405020304" pitchFamily="18" charset="0"/>
                <a:cs typeface="Times New Roman" panose="02020603050405020304" pitchFamily="18" charset="0"/>
              </a:rPr>
              <a:t> Format("0.981", "Percent"); </a:t>
            </a:r>
          </a:p>
          <a:p>
            <a:pPr marR="0" lvl="0" algn="just" defTabSz="914400" rtl="0" eaLnBrk="0" fontAlgn="base" latinLnBrk="0" hangingPunct="0">
              <a:lnSpc>
                <a:spcPct val="100000"/>
              </a:lnSpc>
              <a:spcBef>
                <a:spcPct val="0"/>
              </a:spcBef>
              <a:spcAft>
                <a:spcPct val="0"/>
              </a:spcAft>
              <a:buClrTx/>
              <a:buSzTx/>
              <a:tabLst/>
            </a:pPr>
            <a:r>
              <a:rPr lang="en-US" altLang="en-US" sz="1600" dirty="0">
                <a:solidFill>
                  <a:srgbClr val="40424E"/>
                </a:solidFill>
                <a:latin typeface="Times New Roman" panose="02020603050405020304" pitchFamily="18" charset="0"/>
                <a:cs typeface="Times New Roman" panose="02020603050405020304" pitchFamily="18" charset="0"/>
              </a:rPr>
              <a:t>	</a:t>
            </a:r>
            <a:r>
              <a:rPr lang="en-US" altLang="en-US" sz="1600" b="1" dirty="0">
                <a:solidFill>
                  <a:srgbClr val="40424E"/>
                </a:solidFill>
                <a:latin typeface="Times New Roman" panose="02020603050405020304" pitchFamily="18" charset="0"/>
                <a:cs typeface="Times New Roman" panose="02020603050405020304" pitchFamily="18" charset="0"/>
              </a:rPr>
              <a:t>Output</a:t>
            </a:r>
            <a:r>
              <a:rPr lang="en-US" altLang="en-US" sz="1600" dirty="0">
                <a:solidFill>
                  <a:srgbClr val="40424E"/>
                </a:solidFill>
                <a:latin typeface="Times New Roman" panose="02020603050405020304" pitchFamily="18" charset="0"/>
                <a:cs typeface="Times New Roman" panose="02020603050405020304" pitchFamily="18" charset="0"/>
              </a:rPr>
              <a:t>: ‘98.10%’</a:t>
            </a:r>
          </a:p>
          <a:p>
            <a:endParaRPr lang="en-IN" dirty="0"/>
          </a:p>
        </p:txBody>
      </p:sp>
      <p:sp>
        <p:nvSpPr>
          <p:cNvPr id="5" name="Rectangle 2">
            <a:extLst>
              <a:ext uri="{FF2B5EF4-FFF2-40B4-BE49-F238E27FC236}">
                <a16:creationId xmlns="" xmlns:a16="http://schemas.microsoft.com/office/drawing/2014/main" id="{5B78A33E-DB77-44BD-A24A-B1EA656E2C6D}"/>
              </a:ext>
            </a:extLst>
          </p:cNvPr>
          <p:cNvSpPr>
            <a:spLocks noChangeArrowheads="1"/>
          </p:cNvSpPr>
          <p:nvPr/>
        </p:nvSpPr>
        <p:spPr bwMode="auto">
          <a:xfrm>
            <a:off x="0" y="-276999"/>
            <a:ext cx="65"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567945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BF388C7-341D-46A1-9994-B8EEEC8A3ECD}"/>
              </a:ext>
            </a:extLst>
          </p:cNvPr>
          <p:cNvSpPr>
            <a:spLocks noGrp="1"/>
          </p:cNvSpPr>
          <p:nvPr>
            <p:ph type="title"/>
          </p:nvPr>
        </p:nvSpPr>
        <p:spPr>
          <a:xfrm>
            <a:off x="1843540" y="173772"/>
            <a:ext cx="8770571" cy="614793"/>
          </a:xfrm>
        </p:spPr>
        <p:txBody>
          <a:bodyPr>
            <a:normAutofit fontScale="90000"/>
          </a:bodyPr>
          <a:lstStyle/>
          <a:p>
            <a:r>
              <a:rPr lang="en-US" b="0" dirty="0">
                <a:latin typeface="Times New Roman" panose="02020603050405020304" pitchFamily="18" charset="0"/>
                <a:cs typeface="Times New Roman" panose="02020603050405020304" pitchFamily="18" charset="0"/>
              </a:rPr>
              <a:t>Built in Functions - </a:t>
            </a:r>
            <a:r>
              <a:rPr lang="en-IN" b="0" dirty="0">
                <a:latin typeface="Times New Roman" panose="02020603050405020304" pitchFamily="18" charset="0"/>
                <a:cs typeface="Times New Roman" panose="02020603050405020304" pitchFamily="18" charset="0"/>
              </a:rPr>
              <a:t>String functions </a:t>
            </a:r>
            <a:r>
              <a:rPr lang="en-US" b="0" dirty="0">
                <a:latin typeface="Times New Roman" panose="02020603050405020304" pitchFamily="18" charset="0"/>
                <a:cs typeface="Times New Roman" panose="02020603050405020304" pitchFamily="18" charset="0"/>
              </a:rPr>
              <a:t>in SQL</a:t>
            </a:r>
            <a:endParaRPr lang="en-IN" dirty="0"/>
          </a:p>
        </p:txBody>
      </p:sp>
      <p:sp>
        <p:nvSpPr>
          <p:cNvPr id="3" name="Content Placeholder 2">
            <a:extLst>
              <a:ext uri="{FF2B5EF4-FFF2-40B4-BE49-F238E27FC236}">
                <a16:creationId xmlns="" xmlns:a16="http://schemas.microsoft.com/office/drawing/2014/main" id="{CBD554FA-D972-4D76-B1BD-FEA78438E93F}"/>
              </a:ext>
            </a:extLst>
          </p:cNvPr>
          <p:cNvSpPr>
            <a:spLocks noGrp="1"/>
          </p:cNvSpPr>
          <p:nvPr>
            <p:ph idx="1"/>
          </p:nvPr>
        </p:nvSpPr>
        <p:spPr>
          <a:xfrm>
            <a:off x="738231" y="868260"/>
            <a:ext cx="10981188" cy="5998129"/>
          </a:xfrm>
        </p:spPr>
        <p:txBody>
          <a:bodyPr>
            <a:norm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INSTR():</a:t>
            </a:r>
            <a:r>
              <a:rPr kumimoji="0" lang="en-US" altLang="en-US" sz="1600" b="0"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This function is used to find the occurrence of an alphabet.</a:t>
            </a:r>
          </a:p>
          <a:p>
            <a:pPr marL="0" marR="0" lvl="0" indent="0" algn="just" defTabSz="914400" rtl="0" eaLnBrk="0" fontAlgn="base" latinLnBrk="0" hangingPunct="0">
              <a:lnSpc>
                <a:spcPct val="100000"/>
              </a:lnSpc>
              <a:spcBef>
                <a:spcPct val="0"/>
              </a:spcBef>
              <a:spcAft>
                <a:spcPct val="0"/>
              </a:spcAft>
              <a:buClrTx/>
              <a:buSzTx/>
              <a:tabLst/>
            </a:pPr>
            <a:r>
              <a:rPr lang="en-US" altLang="en-US" sz="1600" dirty="0">
                <a:solidFill>
                  <a:srgbClr val="40424E"/>
                </a:solidFill>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Syntax:</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INSTR('geeks for geeks', 'e’); </a:t>
            </a:r>
          </a:p>
          <a:p>
            <a:pPr marL="0" marR="0" lvl="0" indent="0" algn="just" defTabSz="914400" rtl="0" eaLnBrk="0" fontAlgn="base" latinLnBrk="0" hangingPunct="0">
              <a:lnSpc>
                <a:spcPct val="100000"/>
              </a:lnSpc>
              <a:spcBef>
                <a:spcPct val="0"/>
              </a:spcBef>
              <a:spcAft>
                <a:spcPct val="0"/>
              </a:spcAft>
              <a:buClrTx/>
              <a:buSzTx/>
              <a:tabLst/>
            </a:pPr>
            <a:r>
              <a:rPr lang="en-US" altLang="en-US" sz="1600" dirty="0">
                <a:solidFill>
                  <a:srgbClr val="40424E"/>
                </a:solidFill>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Output:</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2 (the first occurrence of ‘e’)</a:t>
            </a:r>
          </a:p>
          <a:p>
            <a:pPr marL="0" marR="0" lvl="0" indent="0" algn="just" defTabSz="914400" rtl="0" eaLnBrk="0" fontAlgn="base" latinLnBrk="0" hangingPunct="0">
              <a:lnSpc>
                <a:spcPct val="100000"/>
              </a:lnSpc>
              <a:spcBef>
                <a:spcPct val="0"/>
              </a:spcBef>
              <a:spcAft>
                <a:spcPct val="0"/>
              </a:spcAft>
              <a:buClrTx/>
              <a:buSzTx/>
              <a:tabLst/>
            </a:pPr>
            <a:r>
              <a:rPr lang="en-US" altLang="en-US" sz="1600" dirty="0">
                <a:solidFill>
                  <a:srgbClr val="40424E"/>
                </a:solidFill>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Syntax:</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INSTR('geeks for geeks', 'e', 1, 2 ); </a:t>
            </a:r>
          </a:p>
          <a:p>
            <a:pPr marL="0" marR="0" lvl="0" indent="0" algn="just" defTabSz="914400" rtl="0" eaLnBrk="0" fontAlgn="base" latinLnBrk="0" hangingPunct="0">
              <a:lnSpc>
                <a:spcPct val="100000"/>
              </a:lnSpc>
              <a:spcBef>
                <a:spcPct val="0"/>
              </a:spcBef>
              <a:spcAft>
                <a:spcPct val="0"/>
              </a:spcAft>
              <a:buClrTx/>
              <a:buSzTx/>
              <a:tabLst/>
            </a:pPr>
            <a:r>
              <a:rPr lang="en-US" altLang="en-US" sz="1600" dirty="0">
                <a:solidFill>
                  <a:srgbClr val="40424E"/>
                </a:solidFill>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Output:</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3 (the second occurrence of ‘e’)</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LCASE():</a:t>
            </a:r>
            <a:r>
              <a:rPr kumimoji="0" lang="en-US" altLang="en-US" sz="1600" b="0"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This function is used to convert the given string into lower case.</a:t>
            </a:r>
          </a:p>
          <a:p>
            <a:pPr marL="0" marR="0" lvl="0" indent="0" algn="just" defTabSz="914400" rtl="0" eaLnBrk="0" fontAlgn="base" latinLnBrk="0" hangingPunct="0">
              <a:lnSpc>
                <a:spcPct val="100000"/>
              </a:lnSpc>
              <a:spcBef>
                <a:spcPct val="0"/>
              </a:spcBef>
              <a:spcAft>
                <a:spcPct val="0"/>
              </a:spcAft>
              <a:buClrTx/>
              <a:buSzTx/>
              <a:tabLst/>
            </a:pPr>
            <a:r>
              <a:rPr lang="en-US" altLang="en-US" sz="1600" dirty="0">
                <a:solidFill>
                  <a:srgbClr val="40424E"/>
                </a:solidFill>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Syntax:</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LCASE ("</a:t>
            </a:r>
            <a:r>
              <a:rPr kumimoji="0" lang="en-US" altLang="en-US" sz="1600" b="0" i="0" u="none" strike="noStrike" cap="none" normalizeH="0" baseline="0" dirty="0" err="1">
                <a:ln>
                  <a:noFill/>
                </a:ln>
                <a:solidFill>
                  <a:srgbClr val="40424E"/>
                </a:solidFill>
                <a:effectLst/>
                <a:latin typeface="Times New Roman" panose="02020603050405020304" pitchFamily="18" charset="0"/>
                <a:cs typeface="Times New Roman" panose="02020603050405020304" pitchFamily="18" charset="0"/>
              </a:rPr>
              <a:t>GeeksFor</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Geeks To Learn"); </a:t>
            </a:r>
          </a:p>
          <a:p>
            <a:pPr marL="0" marR="0" lvl="0" indent="0" algn="just" defTabSz="914400" rtl="0" eaLnBrk="0" fontAlgn="base" latinLnBrk="0" hangingPunct="0">
              <a:lnSpc>
                <a:spcPct val="100000"/>
              </a:lnSpc>
              <a:spcBef>
                <a:spcPct val="0"/>
              </a:spcBef>
              <a:spcAft>
                <a:spcPct val="0"/>
              </a:spcAft>
              <a:buClrTx/>
              <a:buSzTx/>
              <a:tabLst/>
            </a:pPr>
            <a:r>
              <a:rPr lang="en-US" altLang="en-US" sz="1600" dirty="0">
                <a:solidFill>
                  <a:srgbClr val="40424E"/>
                </a:solidFill>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Output:</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40424E"/>
                </a:solidFill>
                <a:effectLst/>
                <a:latin typeface="Times New Roman" panose="02020603050405020304" pitchFamily="18" charset="0"/>
                <a:cs typeface="Times New Roman" panose="02020603050405020304" pitchFamily="18" charset="0"/>
              </a:rPr>
              <a:t>geeksforgeeks</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to learn</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LEFT():</a:t>
            </a:r>
            <a:r>
              <a:rPr kumimoji="0" lang="en-US" altLang="en-US" sz="1600" b="0"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This function is used to SELECT a sub string from the left of given size or characters.</a:t>
            </a:r>
          </a:p>
          <a:p>
            <a:pPr marL="0" marR="0" lvl="0" indent="0" algn="just" defTabSz="914400" rtl="0" eaLnBrk="0" fontAlgn="base" latinLnBrk="0" hangingPunct="0">
              <a:lnSpc>
                <a:spcPct val="100000"/>
              </a:lnSpc>
              <a:spcBef>
                <a:spcPct val="0"/>
              </a:spcBef>
              <a:spcAft>
                <a:spcPct val="0"/>
              </a:spcAft>
              <a:buClrTx/>
              <a:buSzTx/>
              <a:tabLst/>
            </a:pPr>
            <a:r>
              <a:rPr lang="en-US" altLang="en-US" sz="1600" dirty="0">
                <a:solidFill>
                  <a:srgbClr val="40424E"/>
                </a:solidFill>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Syntax:</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SELECT LEFT('geeksforgeeks.org', 5); </a:t>
            </a:r>
          </a:p>
          <a:p>
            <a:pPr marL="0" marR="0" lvl="0" indent="0" algn="just" defTabSz="914400" rtl="0" eaLnBrk="0" fontAlgn="base" latinLnBrk="0" hangingPunct="0">
              <a:lnSpc>
                <a:spcPct val="100000"/>
              </a:lnSpc>
              <a:spcBef>
                <a:spcPct val="0"/>
              </a:spcBef>
              <a:spcAft>
                <a:spcPct val="0"/>
              </a:spcAft>
              <a:buClrTx/>
              <a:buSzTx/>
              <a:tabLst/>
            </a:pPr>
            <a:r>
              <a:rPr lang="en-US" altLang="en-US" sz="1600" dirty="0">
                <a:solidFill>
                  <a:srgbClr val="40424E"/>
                </a:solidFill>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Output:</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geeks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600" b="1" dirty="0">
                <a:solidFill>
                  <a:srgbClr val="0070C0"/>
                </a:solidFill>
                <a:latin typeface="Times New Roman" panose="02020603050405020304" pitchFamily="18" charset="0"/>
                <a:cs typeface="Times New Roman" panose="02020603050405020304" pitchFamily="18" charset="0"/>
              </a:rPr>
              <a:t>LENGTH(): </a:t>
            </a:r>
            <a:r>
              <a:rPr lang="en-US" altLang="en-US" sz="1600" dirty="0">
                <a:solidFill>
                  <a:srgbClr val="40424E"/>
                </a:solidFill>
                <a:latin typeface="Times New Roman" panose="02020603050405020304" pitchFamily="18" charset="0"/>
                <a:cs typeface="Times New Roman" panose="02020603050405020304" pitchFamily="18" charset="0"/>
              </a:rPr>
              <a:t>This function is used to find the length of a word.</a:t>
            </a:r>
          </a:p>
          <a:p>
            <a:pPr marL="0" marR="0" lvl="0" indent="0" algn="l" defTabSz="914400" rtl="0" eaLnBrk="0" fontAlgn="base" latinLnBrk="0" hangingPunct="0">
              <a:lnSpc>
                <a:spcPct val="100000"/>
              </a:lnSpc>
              <a:spcBef>
                <a:spcPct val="0"/>
              </a:spcBef>
              <a:spcAft>
                <a:spcPct val="0"/>
              </a:spcAft>
              <a:buClrTx/>
              <a:buSzTx/>
              <a:tabLst/>
            </a:pPr>
            <a:r>
              <a:rPr lang="en-US" altLang="en-US" sz="1600" dirty="0">
                <a:solidFill>
                  <a:srgbClr val="40424E"/>
                </a:solidFill>
                <a:latin typeface="Times New Roman" panose="02020603050405020304" pitchFamily="18" charset="0"/>
                <a:cs typeface="Times New Roman" panose="02020603050405020304" pitchFamily="18" charset="0"/>
              </a:rPr>
              <a:t>	Syntax: LENGTH('</a:t>
            </a:r>
            <a:r>
              <a:rPr lang="en-US" altLang="en-US" sz="1600" dirty="0" err="1">
                <a:solidFill>
                  <a:srgbClr val="40424E"/>
                </a:solidFill>
                <a:latin typeface="Times New Roman" panose="02020603050405020304" pitchFamily="18" charset="0"/>
                <a:cs typeface="Times New Roman" panose="02020603050405020304" pitchFamily="18" charset="0"/>
              </a:rPr>
              <a:t>GeeksForGeeks</a:t>
            </a:r>
            <a:r>
              <a:rPr lang="en-US" altLang="en-US" sz="1600" dirty="0">
                <a:solidFill>
                  <a:srgbClr val="40424E"/>
                </a:solidFill>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tabLst/>
            </a:pPr>
            <a:r>
              <a:rPr lang="en-US" altLang="en-US" sz="1600" dirty="0">
                <a:solidFill>
                  <a:srgbClr val="40424E"/>
                </a:solidFill>
                <a:latin typeface="Times New Roman" panose="02020603050405020304" pitchFamily="18" charset="0"/>
                <a:cs typeface="Times New Roman" panose="02020603050405020304" pitchFamily="18" charset="0"/>
              </a:rPr>
              <a:t>	Output: 13</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600" b="1" dirty="0">
                <a:solidFill>
                  <a:srgbClr val="0070C0"/>
                </a:solidFill>
                <a:latin typeface="Times New Roman" panose="02020603050405020304" pitchFamily="18" charset="0"/>
                <a:cs typeface="Times New Roman" panose="02020603050405020304" pitchFamily="18" charset="0"/>
              </a:rPr>
              <a:t>LOCATE(): </a:t>
            </a:r>
            <a:r>
              <a:rPr lang="en-US" altLang="en-US" sz="1600" dirty="0">
                <a:solidFill>
                  <a:srgbClr val="40424E"/>
                </a:solidFill>
                <a:latin typeface="Times New Roman" panose="02020603050405020304" pitchFamily="18" charset="0"/>
                <a:cs typeface="Times New Roman" panose="02020603050405020304" pitchFamily="18" charset="0"/>
              </a:rPr>
              <a:t>This function is used to find the nth position of the given word in a string.</a:t>
            </a:r>
          </a:p>
          <a:p>
            <a:pPr marL="0" marR="0" lvl="0" indent="0" algn="l" defTabSz="914400" rtl="0" eaLnBrk="0" fontAlgn="base" latinLnBrk="0" hangingPunct="0">
              <a:lnSpc>
                <a:spcPct val="100000"/>
              </a:lnSpc>
              <a:spcBef>
                <a:spcPct val="0"/>
              </a:spcBef>
              <a:spcAft>
                <a:spcPct val="0"/>
              </a:spcAft>
              <a:buClrTx/>
              <a:buSzTx/>
              <a:tabLst/>
            </a:pPr>
            <a:r>
              <a:rPr lang="en-US" altLang="en-US" sz="1600" dirty="0">
                <a:solidFill>
                  <a:srgbClr val="40424E"/>
                </a:solidFill>
                <a:latin typeface="Times New Roman" panose="02020603050405020304" pitchFamily="18" charset="0"/>
                <a:cs typeface="Times New Roman" panose="02020603050405020304" pitchFamily="18" charset="0"/>
              </a:rPr>
              <a:t>	Syntax: SELECT LOCATE('for', '</a:t>
            </a:r>
            <a:r>
              <a:rPr lang="en-US" altLang="en-US" sz="1600" dirty="0" err="1">
                <a:solidFill>
                  <a:srgbClr val="40424E"/>
                </a:solidFill>
                <a:latin typeface="Times New Roman" panose="02020603050405020304" pitchFamily="18" charset="0"/>
                <a:cs typeface="Times New Roman" panose="02020603050405020304" pitchFamily="18" charset="0"/>
              </a:rPr>
              <a:t>geeksforgeeks</a:t>
            </a:r>
            <a:r>
              <a:rPr lang="en-US" altLang="en-US" sz="1600" dirty="0">
                <a:solidFill>
                  <a:srgbClr val="40424E"/>
                </a:solidFill>
                <a:latin typeface="Times New Roman" panose="02020603050405020304" pitchFamily="18" charset="0"/>
                <a:cs typeface="Times New Roman" panose="02020603050405020304" pitchFamily="18" charset="0"/>
              </a:rPr>
              <a:t>', 1); </a:t>
            </a:r>
          </a:p>
          <a:p>
            <a:pPr marL="0" marR="0" lvl="0" indent="0" algn="l" defTabSz="914400" rtl="0" eaLnBrk="0" fontAlgn="base" latinLnBrk="0" hangingPunct="0">
              <a:lnSpc>
                <a:spcPct val="100000"/>
              </a:lnSpc>
              <a:spcBef>
                <a:spcPct val="0"/>
              </a:spcBef>
              <a:spcAft>
                <a:spcPct val="0"/>
              </a:spcAft>
              <a:buClrTx/>
              <a:buSzTx/>
              <a:tabLst/>
            </a:pPr>
            <a:r>
              <a:rPr lang="en-US" altLang="en-US" sz="1600" dirty="0">
                <a:solidFill>
                  <a:srgbClr val="40424E"/>
                </a:solidFill>
                <a:latin typeface="Times New Roman" panose="02020603050405020304" pitchFamily="18" charset="0"/>
                <a:cs typeface="Times New Roman" panose="02020603050405020304" pitchFamily="18" charset="0"/>
              </a:rPr>
              <a:t>	Output: 6</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600" b="1" dirty="0">
                <a:solidFill>
                  <a:srgbClr val="0070C0"/>
                </a:solidFill>
                <a:latin typeface="Times New Roman" panose="02020603050405020304" pitchFamily="18" charset="0"/>
                <a:cs typeface="Times New Roman" panose="02020603050405020304" pitchFamily="18" charset="0"/>
              </a:rPr>
              <a:t>LOWER(): </a:t>
            </a:r>
            <a:r>
              <a:rPr lang="en-US" altLang="en-US" sz="1600" dirty="0">
                <a:solidFill>
                  <a:srgbClr val="40424E"/>
                </a:solidFill>
                <a:latin typeface="Times New Roman" panose="02020603050405020304" pitchFamily="18" charset="0"/>
                <a:cs typeface="Times New Roman" panose="02020603050405020304" pitchFamily="18" charset="0"/>
              </a:rPr>
              <a:t>This function is used to convert the upper case string into lower case.</a:t>
            </a:r>
          </a:p>
          <a:p>
            <a:pPr marL="0" marR="0" lvl="0" indent="0" algn="l" defTabSz="914400" rtl="0" eaLnBrk="0" fontAlgn="base" latinLnBrk="0" hangingPunct="0">
              <a:lnSpc>
                <a:spcPct val="100000"/>
              </a:lnSpc>
              <a:spcBef>
                <a:spcPct val="0"/>
              </a:spcBef>
              <a:spcAft>
                <a:spcPct val="0"/>
              </a:spcAft>
              <a:buClrTx/>
              <a:buSzTx/>
              <a:tabLst/>
            </a:pPr>
            <a:r>
              <a:rPr lang="en-US" altLang="en-US" sz="1600" dirty="0">
                <a:solidFill>
                  <a:srgbClr val="40424E"/>
                </a:solidFill>
                <a:latin typeface="Times New Roman" panose="02020603050405020304" pitchFamily="18" charset="0"/>
                <a:cs typeface="Times New Roman" panose="02020603050405020304" pitchFamily="18" charset="0"/>
              </a:rPr>
              <a:t>	Syntax: SELECT LOWER('GEEKSFORGEEKS.ORG’); </a:t>
            </a:r>
          </a:p>
          <a:p>
            <a:pPr marL="0" marR="0" lvl="0" indent="0" algn="l" defTabSz="914400" rtl="0" eaLnBrk="0" fontAlgn="base" latinLnBrk="0" hangingPunct="0">
              <a:lnSpc>
                <a:spcPct val="100000"/>
              </a:lnSpc>
              <a:spcBef>
                <a:spcPct val="0"/>
              </a:spcBef>
              <a:spcAft>
                <a:spcPct val="0"/>
              </a:spcAft>
              <a:buClrTx/>
              <a:buSzTx/>
              <a:tabLst/>
            </a:pPr>
            <a:r>
              <a:rPr lang="en-US" altLang="en-US" sz="1600" dirty="0">
                <a:solidFill>
                  <a:srgbClr val="40424E"/>
                </a:solidFill>
                <a:latin typeface="Times New Roman" panose="02020603050405020304" pitchFamily="18" charset="0"/>
                <a:cs typeface="Times New Roman" panose="02020603050405020304" pitchFamily="18" charset="0"/>
              </a:rPr>
              <a:t>	Output: geeksforgeeks.org</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600" b="1" dirty="0">
                <a:solidFill>
                  <a:srgbClr val="0070C0"/>
                </a:solidFill>
                <a:latin typeface="Times New Roman" panose="02020603050405020304" pitchFamily="18" charset="0"/>
                <a:cs typeface="Times New Roman" panose="02020603050405020304" pitchFamily="18" charset="0"/>
              </a:rPr>
              <a:t>LPAD(): </a:t>
            </a:r>
            <a:r>
              <a:rPr lang="en-US" altLang="en-US" sz="1600" dirty="0">
                <a:solidFill>
                  <a:srgbClr val="40424E"/>
                </a:solidFill>
                <a:latin typeface="Times New Roman" panose="02020603050405020304" pitchFamily="18" charset="0"/>
                <a:cs typeface="Times New Roman" panose="02020603050405020304" pitchFamily="18" charset="0"/>
              </a:rPr>
              <a:t>This function is used to make the given string of the given size by adding the given symbol.</a:t>
            </a:r>
          </a:p>
          <a:p>
            <a:pPr marL="0" marR="0" lvl="0" indent="0" algn="l" defTabSz="914400" rtl="0" eaLnBrk="0" fontAlgn="base" latinLnBrk="0" hangingPunct="0">
              <a:lnSpc>
                <a:spcPct val="100000"/>
              </a:lnSpc>
              <a:spcBef>
                <a:spcPct val="0"/>
              </a:spcBef>
              <a:spcAft>
                <a:spcPct val="0"/>
              </a:spcAft>
              <a:buClrTx/>
              <a:buSzTx/>
              <a:tabLst/>
            </a:pPr>
            <a:r>
              <a:rPr lang="en-US" altLang="en-US" sz="1600" dirty="0">
                <a:solidFill>
                  <a:srgbClr val="40424E"/>
                </a:solidFill>
                <a:latin typeface="Times New Roman" panose="02020603050405020304" pitchFamily="18" charset="0"/>
                <a:cs typeface="Times New Roman" panose="02020603050405020304" pitchFamily="18" charset="0"/>
              </a:rPr>
              <a:t>	Syntax: LPAD('geeks', 8, '0’); </a:t>
            </a:r>
          </a:p>
          <a:p>
            <a:pPr marL="0" marR="0" lvl="0" indent="0" algn="l" defTabSz="914400" rtl="0" eaLnBrk="0" fontAlgn="base" latinLnBrk="0" hangingPunct="0">
              <a:lnSpc>
                <a:spcPct val="100000"/>
              </a:lnSpc>
              <a:spcBef>
                <a:spcPct val="0"/>
              </a:spcBef>
              <a:spcAft>
                <a:spcPct val="0"/>
              </a:spcAft>
              <a:buClrTx/>
              <a:buSzTx/>
              <a:tabLst/>
            </a:pPr>
            <a:r>
              <a:rPr lang="en-US" altLang="en-US" sz="1600" dirty="0">
                <a:solidFill>
                  <a:srgbClr val="40424E"/>
                </a:solidFill>
                <a:latin typeface="Times New Roman" panose="02020603050405020304" pitchFamily="18" charset="0"/>
                <a:cs typeface="Times New Roman" panose="02020603050405020304" pitchFamily="18" charset="0"/>
              </a:rPr>
              <a:t>	Output: 000geeks</a:t>
            </a:r>
          </a:p>
          <a:p>
            <a:endParaRPr lang="en-IN" dirty="0"/>
          </a:p>
        </p:txBody>
      </p:sp>
    </p:spTree>
    <p:extLst>
      <p:ext uri="{BB962C8B-B14F-4D97-AF65-F5344CB8AC3E}">
        <p14:creationId xmlns:p14="http://schemas.microsoft.com/office/powerpoint/2010/main" val="33727547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71890D0-27CC-423B-876C-2D5957E1E355}"/>
              </a:ext>
            </a:extLst>
          </p:cNvPr>
          <p:cNvSpPr>
            <a:spLocks noGrp="1"/>
          </p:cNvSpPr>
          <p:nvPr>
            <p:ph type="title"/>
          </p:nvPr>
        </p:nvSpPr>
        <p:spPr>
          <a:xfrm>
            <a:off x="897623" y="0"/>
            <a:ext cx="11014744" cy="604007"/>
          </a:xfrm>
        </p:spPr>
        <p:txBody>
          <a:bodyPr>
            <a:normAutofit fontScale="90000"/>
          </a:bodyPr>
          <a:lstStyle/>
          <a:p>
            <a:pPr algn="ctr"/>
            <a:r>
              <a:rPr lang="en-US" b="0" dirty="0">
                <a:latin typeface="Times New Roman" panose="02020603050405020304" pitchFamily="18" charset="0"/>
                <a:cs typeface="Times New Roman" panose="02020603050405020304" pitchFamily="18" charset="0"/>
              </a:rPr>
              <a:t>Built in Functions - </a:t>
            </a:r>
            <a:r>
              <a:rPr lang="en-IN" b="0" dirty="0">
                <a:latin typeface="Times New Roman" panose="02020603050405020304" pitchFamily="18" charset="0"/>
                <a:cs typeface="Times New Roman" panose="02020603050405020304" pitchFamily="18" charset="0"/>
              </a:rPr>
              <a:t>String functions </a:t>
            </a:r>
            <a:r>
              <a:rPr lang="en-US" b="0" dirty="0">
                <a:latin typeface="Times New Roman" panose="02020603050405020304" pitchFamily="18" charset="0"/>
                <a:cs typeface="Times New Roman" panose="02020603050405020304" pitchFamily="18" charset="0"/>
              </a:rPr>
              <a:t>in SQL</a:t>
            </a:r>
            <a:endParaRPr lang="en-IN" dirty="0"/>
          </a:p>
        </p:txBody>
      </p:sp>
      <p:sp>
        <p:nvSpPr>
          <p:cNvPr id="3" name="Content Placeholder 2">
            <a:extLst>
              <a:ext uri="{FF2B5EF4-FFF2-40B4-BE49-F238E27FC236}">
                <a16:creationId xmlns="" xmlns:a16="http://schemas.microsoft.com/office/drawing/2014/main" id="{F9F5762D-977F-423D-9EC5-25E3A9EB7056}"/>
              </a:ext>
            </a:extLst>
          </p:cNvPr>
          <p:cNvSpPr>
            <a:spLocks noGrp="1"/>
          </p:cNvSpPr>
          <p:nvPr>
            <p:ph idx="1"/>
          </p:nvPr>
        </p:nvSpPr>
        <p:spPr>
          <a:xfrm>
            <a:off x="453006" y="503339"/>
            <a:ext cx="11459361" cy="6253993"/>
          </a:xfrm>
        </p:spPr>
        <p:txBody>
          <a:bodyPr>
            <a:normAutofit lnSpcReduction="10000"/>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1"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LTRIM():</a:t>
            </a:r>
            <a:r>
              <a:rPr kumimoji="0" lang="en-US" altLang="en-US" sz="1400" b="0"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This function is used to cut the given sub string from the original string.</a:t>
            </a:r>
          </a:p>
          <a:p>
            <a:pPr marL="0" marR="0" lvl="0" indent="0" algn="just" defTabSz="914400" rtl="0" eaLnBrk="0" fontAlgn="base" latinLnBrk="0" hangingPunct="0">
              <a:lnSpc>
                <a:spcPct val="100000"/>
              </a:lnSpc>
              <a:spcBef>
                <a:spcPct val="0"/>
              </a:spcBef>
              <a:spcAft>
                <a:spcPct val="0"/>
              </a:spcAft>
              <a:buClrTx/>
              <a:buSzTx/>
              <a:tabLst/>
            </a:pPr>
            <a:r>
              <a:rPr lang="en-US" altLang="en-US" sz="1400" dirty="0">
                <a:solidFill>
                  <a:srgbClr val="40424E"/>
                </a:solidFill>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Syntax:</a:t>
            </a:r>
            <a:r>
              <a:rPr kumimoji="0" lang="en-US" altLang="en-US" sz="14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LTRIM('123123geeks', '123’); </a:t>
            </a:r>
          </a:p>
          <a:p>
            <a:pPr marL="0" marR="0" lvl="0" indent="0" algn="just" defTabSz="914400" rtl="0" eaLnBrk="0" fontAlgn="base" latinLnBrk="0" hangingPunct="0">
              <a:lnSpc>
                <a:spcPct val="100000"/>
              </a:lnSpc>
              <a:spcBef>
                <a:spcPct val="0"/>
              </a:spcBef>
              <a:spcAft>
                <a:spcPct val="0"/>
              </a:spcAft>
              <a:buClrTx/>
              <a:buSzTx/>
              <a:tabLst/>
            </a:pPr>
            <a:r>
              <a:rPr lang="en-US" altLang="en-US" sz="1400" dirty="0">
                <a:solidFill>
                  <a:srgbClr val="40424E"/>
                </a:solidFill>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Output:</a:t>
            </a:r>
            <a:r>
              <a:rPr kumimoji="0" lang="en-US" altLang="en-US" sz="14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geeks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1"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MID():</a:t>
            </a:r>
            <a:r>
              <a:rPr kumimoji="0" lang="en-US" altLang="en-US" sz="1400" b="0"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This function is to find a word from the given position and of the given size.</a:t>
            </a:r>
          </a:p>
          <a:p>
            <a:pPr marL="0" marR="0" lvl="0" indent="0" algn="just" defTabSz="914400" rtl="0" eaLnBrk="0" fontAlgn="base" latinLnBrk="0" hangingPunct="0">
              <a:lnSpc>
                <a:spcPct val="100000"/>
              </a:lnSpc>
              <a:spcBef>
                <a:spcPct val="0"/>
              </a:spcBef>
              <a:spcAft>
                <a:spcPct val="0"/>
              </a:spcAft>
              <a:buClrTx/>
              <a:buSzTx/>
              <a:tabLst/>
            </a:pPr>
            <a:r>
              <a:rPr lang="en-US" altLang="en-US" sz="1400" dirty="0">
                <a:solidFill>
                  <a:srgbClr val="40424E"/>
                </a:solidFill>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Syntax:</a:t>
            </a:r>
            <a:r>
              <a:rPr kumimoji="0" lang="en-US" altLang="en-US" sz="14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Mid ("</a:t>
            </a:r>
            <a:r>
              <a:rPr kumimoji="0" lang="en-US" altLang="en-US" sz="1400" b="0" i="0" u="none" strike="noStrike" cap="none" normalizeH="0" baseline="0" dirty="0" err="1">
                <a:ln>
                  <a:noFill/>
                </a:ln>
                <a:solidFill>
                  <a:srgbClr val="40424E"/>
                </a:solidFill>
                <a:effectLst/>
                <a:latin typeface="Times New Roman" panose="02020603050405020304" pitchFamily="18" charset="0"/>
                <a:cs typeface="Times New Roman" panose="02020603050405020304" pitchFamily="18" charset="0"/>
              </a:rPr>
              <a:t>geeksforgeeks</a:t>
            </a:r>
            <a:r>
              <a:rPr kumimoji="0" lang="en-US" altLang="en-US" sz="14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6, 2); </a:t>
            </a:r>
          </a:p>
          <a:p>
            <a:pPr marL="0" marR="0" lvl="0" indent="0" algn="just" defTabSz="914400" rtl="0" eaLnBrk="0" fontAlgn="base" latinLnBrk="0" hangingPunct="0">
              <a:lnSpc>
                <a:spcPct val="100000"/>
              </a:lnSpc>
              <a:spcBef>
                <a:spcPct val="0"/>
              </a:spcBef>
              <a:spcAft>
                <a:spcPct val="0"/>
              </a:spcAft>
              <a:buClrTx/>
              <a:buSzTx/>
              <a:tabLst/>
            </a:pPr>
            <a:r>
              <a:rPr lang="en-US" altLang="en-US" sz="1400" dirty="0">
                <a:solidFill>
                  <a:srgbClr val="40424E"/>
                </a:solidFill>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Output:</a:t>
            </a:r>
            <a:r>
              <a:rPr kumimoji="0" lang="en-US" altLang="en-US" sz="14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for</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1"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POSITION():</a:t>
            </a:r>
            <a:r>
              <a:rPr kumimoji="0" lang="en-US" altLang="en-US" sz="1400" b="0"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This function is used to find position of the first occurrence of the given alphabet.</a:t>
            </a:r>
          </a:p>
          <a:p>
            <a:pPr marL="0" marR="0" lvl="0" indent="0" algn="just" defTabSz="914400" rtl="0" eaLnBrk="0" fontAlgn="base" latinLnBrk="0" hangingPunct="0">
              <a:lnSpc>
                <a:spcPct val="100000"/>
              </a:lnSpc>
              <a:spcBef>
                <a:spcPct val="0"/>
              </a:spcBef>
              <a:spcAft>
                <a:spcPct val="0"/>
              </a:spcAft>
              <a:buClrTx/>
              <a:buSzTx/>
              <a:tabLst/>
            </a:pPr>
            <a:r>
              <a:rPr lang="en-US" altLang="en-US" sz="1400" dirty="0">
                <a:solidFill>
                  <a:srgbClr val="40424E"/>
                </a:solidFill>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Syntax:</a:t>
            </a:r>
            <a:r>
              <a:rPr kumimoji="0" lang="en-US" altLang="en-US" sz="14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SELECT POSITION('e' IN '</a:t>
            </a:r>
            <a:r>
              <a:rPr kumimoji="0" lang="en-US" altLang="en-US" sz="1400" b="0" i="0" u="none" strike="noStrike" cap="none" normalizeH="0" baseline="0" dirty="0" err="1">
                <a:ln>
                  <a:noFill/>
                </a:ln>
                <a:solidFill>
                  <a:srgbClr val="40424E"/>
                </a:solidFill>
                <a:effectLst/>
                <a:latin typeface="Times New Roman" panose="02020603050405020304" pitchFamily="18" charset="0"/>
                <a:cs typeface="Times New Roman" panose="02020603050405020304" pitchFamily="18" charset="0"/>
              </a:rPr>
              <a:t>geeksforgeeks</a:t>
            </a:r>
            <a:r>
              <a:rPr kumimoji="0" lang="en-US" altLang="en-US" sz="14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a:t>
            </a:r>
          </a:p>
          <a:p>
            <a:pPr marL="0" marR="0" lvl="0" indent="0" algn="just" defTabSz="914400" rtl="0" eaLnBrk="0" fontAlgn="base" latinLnBrk="0" hangingPunct="0">
              <a:lnSpc>
                <a:spcPct val="100000"/>
              </a:lnSpc>
              <a:spcBef>
                <a:spcPct val="0"/>
              </a:spcBef>
              <a:spcAft>
                <a:spcPct val="0"/>
              </a:spcAft>
              <a:buClrTx/>
              <a:buSzTx/>
              <a:tabLst/>
            </a:pPr>
            <a:r>
              <a:rPr lang="en-US" altLang="en-US" sz="1400" dirty="0">
                <a:solidFill>
                  <a:srgbClr val="40424E"/>
                </a:solidFill>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Output:</a:t>
            </a:r>
            <a:r>
              <a:rPr kumimoji="0" lang="en-US" altLang="en-US" sz="14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2</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1"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REPEAT():</a:t>
            </a:r>
            <a:r>
              <a:rPr kumimoji="0" lang="en-US" altLang="en-US" sz="1400" b="0"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This </a:t>
            </a:r>
            <a:r>
              <a:rPr lang="en-US" altLang="en-US" sz="1400" dirty="0">
                <a:solidFill>
                  <a:srgbClr val="40424E"/>
                </a:solidFill>
                <a:latin typeface="Times New Roman" panose="02020603050405020304" pitchFamily="18" charset="0"/>
                <a:cs typeface="Times New Roman" panose="02020603050405020304" pitchFamily="18" charset="0"/>
              </a:rPr>
              <a:t>function</a:t>
            </a:r>
            <a:r>
              <a:rPr kumimoji="0" lang="en-US" altLang="en-US" sz="14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is used to write the given string again and again till the number of times mentioned.</a:t>
            </a:r>
          </a:p>
          <a:p>
            <a:pPr marL="0" marR="0" lvl="0" indent="0" algn="just" defTabSz="914400" rtl="0" eaLnBrk="0" fontAlgn="base" latinLnBrk="0" hangingPunct="0">
              <a:lnSpc>
                <a:spcPct val="100000"/>
              </a:lnSpc>
              <a:spcBef>
                <a:spcPct val="0"/>
              </a:spcBef>
              <a:spcAft>
                <a:spcPct val="0"/>
              </a:spcAft>
              <a:buClrTx/>
              <a:buSzTx/>
              <a:tabLst/>
            </a:pPr>
            <a:r>
              <a:rPr lang="en-US" altLang="en-US" sz="1400" dirty="0">
                <a:solidFill>
                  <a:srgbClr val="40424E"/>
                </a:solidFill>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Syntax:</a:t>
            </a:r>
            <a:r>
              <a:rPr kumimoji="0" lang="en-US" altLang="en-US" sz="14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SELECT REPEAT(</a:t>
            </a:r>
            <a:r>
              <a:rPr lang="en-US" altLang="en-US" sz="1400" dirty="0">
                <a:solidFill>
                  <a:srgbClr val="40424E"/>
                </a:solidFill>
                <a:latin typeface="Times New Roman" panose="02020603050405020304" pitchFamily="18" charset="0"/>
                <a:cs typeface="Times New Roman" panose="02020603050405020304" pitchFamily="18" charset="0"/>
              </a:rPr>
              <a:t>'geeks</a:t>
            </a:r>
            <a:r>
              <a:rPr kumimoji="0" lang="en-US" altLang="en-US" sz="14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2); </a:t>
            </a:r>
          </a:p>
          <a:p>
            <a:pPr marL="0" marR="0" lvl="0" indent="0" algn="just" defTabSz="914400" rtl="0" eaLnBrk="0" fontAlgn="base" latinLnBrk="0" hangingPunct="0">
              <a:lnSpc>
                <a:spcPct val="100000"/>
              </a:lnSpc>
              <a:spcBef>
                <a:spcPct val="0"/>
              </a:spcBef>
              <a:spcAft>
                <a:spcPct val="0"/>
              </a:spcAft>
              <a:buClrTx/>
              <a:buSzTx/>
              <a:tabLst/>
            </a:pPr>
            <a:r>
              <a:rPr lang="en-US" altLang="en-US" sz="1400" dirty="0">
                <a:solidFill>
                  <a:srgbClr val="40424E"/>
                </a:solidFill>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Output:</a:t>
            </a:r>
            <a:r>
              <a:rPr kumimoji="0" lang="en-US" altLang="en-US" sz="14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rgbClr val="40424E"/>
                </a:solidFill>
                <a:effectLst/>
                <a:latin typeface="Times New Roman" panose="02020603050405020304" pitchFamily="18" charset="0"/>
                <a:cs typeface="Times New Roman" panose="02020603050405020304" pitchFamily="18" charset="0"/>
              </a:rPr>
              <a:t>geeksgeeks</a:t>
            </a:r>
            <a:endParaRPr kumimoji="0" lang="en-US" altLang="en-US" sz="14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1"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REPLACE():</a:t>
            </a:r>
            <a:r>
              <a:rPr kumimoji="0" lang="en-US" altLang="en-US" sz="1400" b="0"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This function is used to cut the given string by removing the given sub string.</a:t>
            </a:r>
          </a:p>
          <a:p>
            <a:pPr marL="0" marR="0" lvl="0" indent="0" algn="just" defTabSz="914400" rtl="0" eaLnBrk="0" fontAlgn="base" latinLnBrk="0" hangingPunct="0">
              <a:lnSpc>
                <a:spcPct val="100000"/>
              </a:lnSpc>
              <a:spcBef>
                <a:spcPct val="0"/>
              </a:spcBef>
              <a:spcAft>
                <a:spcPct val="0"/>
              </a:spcAft>
              <a:buClrTx/>
              <a:buSzTx/>
              <a:tabLst/>
            </a:pPr>
            <a:r>
              <a:rPr lang="en-US" altLang="en-US" sz="1400" dirty="0">
                <a:solidFill>
                  <a:srgbClr val="40424E"/>
                </a:solidFill>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Syntax:</a:t>
            </a:r>
            <a:r>
              <a:rPr kumimoji="0" lang="en-US" altLang="en-US" sz="14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REPLACE('123geeks123', '123’); </a:t>
            </a:r>
          </a:p>
          <a:p>
            <a:pPr marL="0" marR="0" lvl="0" indent="0" algn="just" defTabSz="914400" rtl="0" eaLnBrk="0" fontAlgn="base" latinLnBrk="0" hangingPunct="0">
              <a:lnSpc>
                <a:spcPct val="100000"/>
              </a:lnSpc>
              <a:spcBef>
                <a:spcPct val="0"/>
              </a:spcBef>
              <a:spcAft>
                <a:spcPct val="0"/>
              </a:spcAft>
              <a:buClrTx/>
              <a:buSzTx/>
              <a:tabLst/>
            </a:pPr>
            <a:r>
              <a:rPr lang="en-US" altLang="en-US" sz="1400" dirty="0">
                <a:solidFill>
                  <a:srgbClr val="40424E"/>
                </a:solidFill>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Output:</a:t>
            </a:r>
            <a:r>
              <a:rPr kumimoji="0" lang="en-US" altLang="en-US" sz="14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geeks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1"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REVERSE():</a:t>
            </a:r>
            <a:r>
              <a:rPr kumimoji="0" lang="en-US" altLang="en-US" sz="1400" b="0"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This function is used to reverse a string.</a:t>
            </a:r>
          </a:p>
          <a:p>
            <a:pPr marL="0" marR="0" lvl="0" indent="0" algn="l" defTabSz="914400" rtl="0" eaLnBrk="0" fontAlgn="base" latinLnBrk="0" hangingPunct="0">
              <a:lnSpc>
                <a:spcPct val="100000"/>
              </a:lnSpc>
              <a:spcBef>
                <a:spcPct val="0"/>
              </a:spcBef>
              <a:spcAft>
                <a:spcPct val="0"/>
              </a:spcAft>
              <a:buClrTx/>
              <a:buSzTx/>
              <a:tabLst/>
            </a:pPr>
            <a:r>
              <a:rPr lang="en-US" altLang="en-US" sz="1400" dirty="0">
                <a:solidFill>
                  <a:srgbClr val="40424E"/>
                </a:solidFill>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Syntax:</a:t>
            </a:r>
            <a:r>
              <a:rPr kumimoji="0" lang="en-US" altLang="en-US" sz="14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SELECT REVERSE('geeksforgeeks.org’); </a:t>
            </a:r>
          </a:p>
          <a:p>
            <a:pPr marL="0" marR="0" lvl="0" indent="0" algn="l"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Output:</a:t>
            </a:r>
            <a:r>
              <a:rPr kumimoji="0" lang="en-US" altLang="en-US" sz="14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rgbClr val="40424E"/>
                </a:solidFill>
                <a:effectLst/>
                <a:latin typeface="Times New Roman" panose="02020603050405020304" pitchFamily="18" charset="0"/>
                <a:cs typeface="Times New Roman" panose="02020603050405020304" pitchFamily="18" charset="0"/>
              </a:rPr>
              <a:t>gro.skeegrofskeeg</a:t>
            </a:r>
            <a:r>
              <a:rPr kumimoji="0" lang="en-US" altLang="en-US" sz="14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1"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RIGHT():</a:t>
            </a:r>
            <a:r>
              <a:rPr kumimoji="0" lang="en-US" altLang="en-US" sz="1400" b="0"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This function is used to SELECT a sub string from the right end of the given size.</a:t>
            </a:r>
          </a:p>
          <a:p>
            <a:pPr marL="0" marR="0" lvl="0" indent="0" algn="l" defTabSz="914400" rtl="0" eaLnBrk="0" fontAlgn="base" latinLnBrk="0" hangingPunct="0">
              <a:lnSpc>
                <a:spcPct val="100000"/>
              </a:lnSpc>
              <a:spcBef>
                <a:spcPct val="0"/>
              </a:spcBef>
              <a:spcAft>
                <a:spcPct val="0"/>
              </a:spcAft>
              <a:buClrTx/>
              <a:buSzTx/>
              <a:tabLst/>
            </a:pPr>
            <a:r>
              <a:rPr lang="en-US" altLang="en-US" sz="1400" dirty="0">
                <a:solidFill>
                  <a:srgbClr val="40424E"/>
                </a:solidFill>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Syntax:</a:t>
            </a:r>
            <a:r>
              <a:rPr kumimoji="0" lang="en-US" altLang="en-US" sz="14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SELECT RIGHT('geeksforgeeks.org', 4); </a:t>
            </a:r>
          </a:p>
          <a:p>
            <a:pPr marL="0" marR="0" lvl="0" indent="0" algn="l"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Output:</a:t>
            </a:r>
            <a:r>
              <a:rPr kumimoji="0" lang="en-US" altLang="en-US" sz="14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‘.org’</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1"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RPAD():</a:t>
            </a:r>
            <a:r>
              <a:rPr kumimoji="0" lang="en-US" altLang="en-US" sz="14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This function is used to make the given string as long as the given size by adding the given symbol on the right.</a:t>
            </a:r>
          </a:p>
          <a:p>
            <a:pPr marL="0" marR="0" lvl="0" indent="0" algn="l"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Syntax:</a:t>
            </a:r>
            <a:r>
              <a:rPr kumimoji="0" lang="en-US" altLang="en-US" sz="14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RPAD('geeks', 8, '0’); </a:t>
            </a:r>
          </a:p>
          <a:p>
            <a:pPr marL="0" marR="0" lvl="0" indent="0" algn="l" defTabSz="914400" rtl="0" eaLnBrk="0" fontAlgn="base" latinLnBrk="0" hangingPunct="0">
              <a:lnSpc>
                <a:spcPct val="100000"/>
              </a:lnSpc>
              <a:spcBef>
                <a:spcPct val="0"/>
              </a:spcBef>
              <a:spcAft>
                <a:spcPct val="0"/>
              </a:spcAft>
              <a:buClrTx/>
              <a:buSzTx/>
              <a:tabLst/>
            </a:pPr>
            <a:r>
              <a:rPr lang="en-US" altLang="en-US" sz="1400" dirty="0">
                <a:solidFill>
                  <a:srgbClr val="40424E"/>
                </a:solidFill>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Output:</a:t>
            </a:r>
            <a:r>
              <a:rPr kumimoji="0" lang="en-US" altLang="en-US" sz="14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‘geeks000’</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1"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RTRIM():</a:t>
            </a:r>
            <a:r>
              <a:rPr kumimoji="0" lang="en-US" altLang="en-US" sz="1400" b="0"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This function is used to cut the given sub string from the original string.</a:t>
            </a:r>
          </a:p>
          <a:p>
            <a:pPr marL="0" marR="0" lvl="0" indent="0" algn="l" defTabSz="914400" rtl="0" eaLnBrk="0" fontAlgn="base" latinLnBrk="0" hangingPunct="0">
              <a:lnSpc>
                <a:spcPct val="100000"/>
              </a:lnSpc>
              <a:spcBef>
                <a:spcPct val="0"/>
              </a:spcBef>
              <a:spcAft>
                <a:spcPct val="0"/>
              </a:spcAft>
              <a:buClrTx/>
              <a:buSzTx/>
              <a:tabLst/>
            </a:pPr>
            <a:r>
              <a:rPr lang="en-US" altLang="en-US" sz="1400" dirty="0">
                <a:solidFill>
                  <a:srgbClr val="40424E"/>
                </a:solidFill>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Syntax:</a:t>
            </a:r>
            <a:r>
              <a:rPr kumimoji="0" lang="en-US" altLang="en-US" sz="14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RTRIM('</a:t>
            </a:r>
            <a:r>
              <a:rPr kumimoji="0" lang="en-US" altLang="en-US" sz="1400" b="0" i="0" u="none" strike="noStrike" cap="none" normalizeH="0" baseline="0" dirty="0" err="1">
                <a:ln>
                  <a:noFill/>
                </a:ln>
                <a:solidFill>
                  <a:srgbClr val="40424E"/>
                </a:solidFill>
                <a:effectLst/>
                <a:latin typeface="Times New Roman" panose="02020603050405020304" pitchFamily="18" charset="0"/>
                <a:cs typeface="Times New Roman" panose="02020603050405020304" pitchFamily="18" charset="0"/>
              </a:rPr>
              <a:t>geeksxyxzyyy</a:t>
            </a:r>
            <a:r>
              <a:rPr kumimoji="0" lang="en-US" altLang="en-US" sz="14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rgbClr val="40424E"/>
                </a:solidFill>
                <a:effectLst/>
                <a:latin typeface="Times New Roman" panose="02020603050405020304" pitchFamily="18" charset="0"/>
                <a:cs typeface="Times New Roman" panose="02020603050405020304" pitchFamily="18" charset="0"/>
              </a:rPr>
              <a:t>xyz</a:t>
            </a:r>
            <a:r>
              <a:rPr kumimoji="0" lang="en-US" altLang="en-US" sz="14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tabLst/>
            </a:pPr>
            <a:r>
              <a:rPr lang="en-US" altLang="en-US" sz="1400" dirty="0">
                <a:solidFill>
                  <a:srgbClr val="40424E"/>
                </a:solidFill>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Output:</a:t>
            </a:r>
            <a:r>
              <a:rPr kumimoji="0" lang="en-US" altLang="en-US" sz="14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‘geeks’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1"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SPACE():</a:t>
            </a:r>
            <a:r>
              <a:rPr kumimoji="0" lang="en-US" altLang="en-US" sz="1400" b="0"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This function is used to write the given number of spaces.</a:t>
            </a:r>
          </a:p>
          <a:p>
            <a:pPr marL="0" marR="0" lvl="0" indent="0" algn="l"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Syntax:</a:t>
            </a:r>
            <a:r>
              <a:rPr kumimoji="0" lang="en-US" altLang="en-US" sz="14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SELECT SPACE(7); </a:t>
            </a:r>
          </a:p>
          <a:p>
            <a:pPr marL="0" marR="0" lvl="0" indent="0" algn="l" defTabSz="914400" rtl="0" eaLnBrk="0" fontAlgn="base" latinLnBrk="0" hangingPunct="0">
              <a:lnSpc>
                <a:spcPct val="100000"/>
              </a:lnSpc>
              <a:spcBef>
                <a:spcPct val="0"/>
              </a:spcBef>
              <a:spcAft>
                <a:spcPct val="0"/>
              </a:spcAft>
              <a:buClrTx/>
              <a:buSzTx/>
              <a:tabLst/>
            </a:pPr>
            <a:r>
              <a:rPr lang="en-US" altLang="en-US" sz="1400" dirty="0">
                <a:solidFill>
                  <a:srgbClr val="40424E"/>
                </a:solidFill>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Output:</a:t>
            </a:r>
            <a:r>
              <a:rPr kumimoji="0" lang="en-US" altLang="en-US" sz="14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 ‘</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4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8388731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5847DAC-C7F7-4301-AD5D-AA392585F09E}"/>
              </a:ext>
            </a:extLst>
          </p:cNvPr>
          <p:cNvSpPr>
            <a:spLocks noGrp="1"/>
          </p:cNvSpPr>
          <p:nvPr>
            <p:ph type="title"/>
          </p:nvPr>
        </p:nvSpPr>
        <p:spPr>
          <a:xfrm>
            <a:off x="798352" y="229093"/>
            <a:ext cx="10595296" cy="665127"/>
          </a:xfrm>
        </p:spPr>
        <p:txBody>
          <a:bodyPr>
            <a:normAutofit fontScale="90000"/>
          </a:bodyPr>
          <a:lstStyle/>
          <a:p>
            <a:pPr algn="ctr"/>
            <a:r>
              <a:rPr lang="en-US" b="0" dirty="0">
                <a:latin typeface="Times New Roman" panose="02020603050405020304" pitchFamily="18" charset="0"/>
                <a:cs typeface="Times New Roman" panose="02020603050405020304" pitchFamily="18" charset="0"/>
              </a:rPr>
              <a:t>Built in Functions - </a:t>
            </a:r>
            <a:r>
              <a:rPr lang="en-IN" b="0" dirty="0">
                <a:latin typeface="Times New Roman" panose="02020603050405020304" pitchFamily="18" charset="0"/>
                <a:cs typeface="Times New Roman" panose="02020603050405020304" pitchFamily="18" charset="0"/>
              </a:rPr>
              <a:t>String functions </a:t>
            </a:r>
            <a:r>
              <a:rPr lang="en-US" b="0" dirty="0">
                <a:latin typeface="Times New Roman" panose="02020603050405020304" pitchFamily="18" charset="0"/>
                <a:cs typeface="Times New Roman" panose="02020603050405020304" pitchFamily="18" charset="0"/>
              </a:rPr>
              <a:t>in SQL</a:t>
            </a:r>
            <a:endParaRPr lang="en-IN" dirty="0"/>
          </a:p>
        </p:txBody>
      </p:sp>
      <p:sp>
        <p:nvSpPr>
          <p:cNvPr id="3" name="Content Placeholder 2">
            <a:extLst>
              <a:ext uri="{FF2B5EF4-FFF2-40B4-BE49-F238E27FC236}">
                <a16:creationId xmlns="" xmlns:a16="http://schemas.microsoft.com/office/drawing/2014/main" id="{84A7BE2B-0D59-4787-BDEE-F024A6E48154}"/>
              </a:ext>
            </a:extLst>
          </p:cNvPr>
          <p:cNvSpPr>
            <a:spLocks noGrp="1"/>
          </p:cNvSpPr>
          <p:nvPr>
            <p:ph idx="1"/>
          </p:nvPr>
        </p:nvSpPr>
        <p:spPr>
          <a:xfrm>
            <a:off x="704675" y="755009"/>
            <a:ext cx="11098635" cy="5201174"/>
          </a:xfrm>
        </p:spPr>
        <p:txBody>
          <a:bodyPr>
            <a:norm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1"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STRCMP():</a:t>
            </a:r>
            <a:r>
              <a:rPr kumimoji="0" lang="en-US" altLang="en-US" sz="1400" b="0"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This function is used to compare 2 strings.</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If string1 and string2 are the same, the STRCMP function will return 0.</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If string1 is smaller than string2, the STRCMP function will return -1.</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If string1 is larger than string2, the STRCMP function will return 1.</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Syntax:</a:t>
            </a:r>
            <a:r>
              <a:rPr kumimoji="0" lang="en-US" altLang="en-US" sz="14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SELECT STRCMP('google.com', 'geeksforgeeks.com’); </a:t>
            </a: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400" dirty="0">
                <a:solidFill>
                  <a:srgbClr val="40424E"/>
                </a:solidFill>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Output:</a:t>
            </a:r>
            <a:r>
              <a:rPr kumimoji="0" lang="en-US" altLang="en-US" sz="14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-1</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1"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SUBSTR():</a:t>
            </a:r>
            <a:r>
              <a:rPr kumimoji="0" lang="en-US" altLang="en-US" sz="1400" b="0"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This function is used to find a sub string from the a string from the given position.</a:t>
            </a:r>
          </a:p>
          <a:p>
            <a:pPr marL="0" marR="0" lvl="0" indent="0" algn="just" defTabSz="914400" rtl="0" eaLnBrk="0" fontAlgn="base" latinLnBrk="0" hangingPunct="0">
              <a:lnSpc>
                <a:spcPct val="100000"/>
              </a:lnSpc>
              <a:spcBef>
                <a:spcPct val="0"/>
              </a:spcBef>
              <a:spcAft>
                <a:spcPct val="0"/>
              </a:spcAft>
              <a:buClrTx/>
              <a:buSzTx/>
              <a:tabLst/>
            </a:pPr>
            <a:r>
              <a:rPr lang="en-US" altLang="en-US" sz="1400" dirty="0">
                <a:solidFill>
                  <a:srgbClr val="40424E"/>
                </a:solidFill>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err="1">
                <a:ln>
                  <a:noFill/>
                </a:ln>
                <a:solidFill>
                  <a:srgbClr val="40424E"/>
                </a:solidFill>
                <a:effectLst/>
                <a:latin typeface="Times New Roman" panose="02020603050405020304" pitchFamily="18" charset="0"/>
                <a:cs typeface="Times New Roman" panose="02020603050405020304" pitchFamily="18" charset="0"/>
              </a:rPr>
              <a:t>Syntax:</a:t>
            </a:r>
            <a:r>
              <a:rPr kumimoji="0" lang="en-US" altLang="en-US" sz="1400" b="0" i="0" u="none" strike="noStrike" cap="none" normalizeH="0" baseline="0" dirty="0" err="1">
                <a:ln>
                  <a:noFill/>
                </a:ln>
                <a:solidFill>
                  <a:srgbClr val="40424E"/>
                </a:solidFill>
                <a:effectLst/>
                <a:latin typeface="Times New Roman" panose="02020603050405020304" pitchFamily="18" charset="0"/>
                <a:cs typeface="Times New Roman" panose="02020603050405020304" pitchFamily="18" charset="0"/>
              </a:rPr>
              <a:t>SUBSTR</a:t>
            </a:r>
            <a:r>
              <a:rPr kumimoji="0" lang="en-US" altLang="en-US" sz="14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a:t>
            </a:r>
            <a:r>
              <a:rPr kumimoji="0" lang="en-US" altLang="en-US" sz="1400" b="0" i="0" u="none" strike="noStrike" cap="none" normalizeH="0" baseline="0" dirty="0" err="1">
                <a:ln>
                  <a:noFill/>
                </a:ln>
                <a:solidFill>
                  <a:srgbClr val="40424E"/>
                </a:solidFill>
                <a:effectLst/>
                <a:latin typeface="Times New Roman" panose="02020603050405020304" pitchFamily="18" charset="0"/>
                <a:cs typeface="Times New Roman" panose="02020603050405020304" pitchFamily="18" charset="0"/>
              </a:rPr>
              <a:t>geeksforgeeks</a:t>
            </a:r>
            <a:r>
              <a:rPr kumimoji="0" lang="en-US" altLang="en-US" sz="14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1, 5); </a:t>
            </a:r>
          </a:p>
          <a:p>
            <a:pPr marL="0" marR="0" lvl="0" indent="0" algn="just" defTabSz="914400" rtl="0" eaLnBrk="0" fontAlgn="base" latinLnBrk="0" hangingPunct="0">
              <a:lnSpc>
                <a:spcPct val="100000"/>
              </a:lnSpc>
              <a:spcBef>
                <a:spcPct val="0"/>
              </a:spcBef>
              <a:spcAft>
                <a:spcPct val="0"/>
              </a:spcAft>
              <a:buClrTx/>
              <a:buSzTx/>
              <a:tabLst/>
            </a:pPr>
            <a:r>
              <a:rPr lang="en-US" altLang="en-US" sz="1400" dirty="0">
                <a:solidFill>
                  <a:srgbClr val="40424E"/>
                </a:solidFill>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Output:</a:t>
            </a:r>
            <a:r>
              <a:rPr kumimoji="0" lang="en-US" altLang="en-US" sz="14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‘geeks’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1"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SUBSTRING():</a:t>
            </a:r>
            <a:r>
              <a:rPr kumimoji="0" lang="en-US" altLang="en-US" sz="1400" b="0"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This function is used to find an alphabet from the mentioned size and the given string.</a:t>
            </a:r>
          </a:p>
          <a:p>
            <a:pPr marL="0" marR="0" lvl="0" indent="0" algn="just" defTabSz="914400" rtl="0" eaLnBrk="0" fontAlgn="base" latinLnBrk="0" hangingPunct="0">
              <a:lnSpc>
                <a:spcPct val="100000"/>
              </a:lnSpc>
              <a:spcBef>
                <a:spcPct val="0"/>
              </a:spcBef>
              <a:spcAft>
                <a:spcPct val="0"/>
              </a:spcAft>
              <a:buClrTx/>
              <a:buSzTx/>
              <a:tabLst/>
            </a:pPr>
            <a:r>
              <a:rPr lang="en-US" altLang="en-US" sz="1400" dirty="0">
                <a:solidFill>
                  <a:srgbClr val="40424E"/>
                </a:solidFill>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Syntax:</a:t>
            </a:r>
            <a:r>
              <a:rPr kumimoji="0" lang="en-US" altLang="en-US" sz="14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SELECT SUBSTRING('GeeksForGeeks.org', 9, 1); </a:t>
            </a:r>
          </a:p>
          <a:p>
            <a:pPr marL="0" marR="0" lvl="0" indent="0" algn="just" defTabSz="914400" rtl="0" eaLnBrk="0" fontAlgn="base" latinLnBrk="0" hangingPunct="0">
              <a:lnSpc>
                <a:spcPct val="100000"/>
              </a:lnSpc>
              <a:spcBef>
                <a:spcPct val="0"/>
              </a:spcBef>
              <a:spcAft>
                <a:spcPct val="0"/>
              </a:spcAft>
              <a:buClrTx/>
              <a:buSzTx/>
              <a:tabLst/>
            </a:pPr>
            <a:r>
              <a:rPr lang="en-US" altLang="en-US" sz="1400" dirty="0">
                <a:solidFill>
                  <a:srgbClr val="40424E"/>
                </a:solidFill>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Output:</a:t>
            </a:r>
            <a:r>
              <a:rPr kumimoji="0" lang="en-US" altLang="en-US" sz="14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‘G’</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1"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SUBSTRING_INDEX():</a:t>
            </a:r>
            <a:r>
              <a:rPr kumimoji="0" lang="en-US" altLang="en-US" sz="1400" b="0"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This function is used to find a sub string before the given symbol.</a:t>
            </a:r>
          </a:p>
          <a:p>
            <a:pPr marL="0" marR="0" lvl="0" indent="0" algn="just" defTabSz="914400" rtl="0" eaLnBrk="0" fontAlgn="base" latinLnBrk="0" hangingPunct="0">
              <a:lnSpc>
                <a:spcPct val="100000"/>
              </a:lnSpc>
              <a:spcBef>
                <a:spcPct val="0"/>
              </a:spcBef>
              <a:spcAft>
                <a:spcPct val="0"/>
              </a:spcAft>
              <a:buClrTx/>
              <a:buSzTx/>
              <a:tabLst/>
            </a:pPr>
            <a:r>
              <a:rPr lang="en-US" altLang="en-US" sz="1400" dirty="0">
                <a:solidFill>
                  <a:srgbClr val="40424E"/>
                </a:solidFill>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Syntax:</a:t>
            </a:r>
            <a:r>
              <a:rPr kumimoji="0" lang="en-US" altLang="en-US" sz="14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SELECT SUBSTRING_INDEX('www.geeksforgeeks.org', '.', 1); </a:t>
            </a:r>
          </a:p>
          <a:p>
            <a:pPr marL="0" marR="0" lvl="0" indent="0" algn="just" defTabSz="914400" rtl="0" eaLnBrk="0" fontAlgn="base" latinLnBrk="0" hangingPunct="0">
              <a:lnSpc>
                <a:spcPct val="100000"/>
              </a:lnSpc>
              <a:spcBef>
                <a:spcPct val="0"/>
              </a:spcBef>
              <a:spcAft>
                <a:spcPct val="0"/>
              </a:spcAft>
              <a:buClrTx/>
              <a:buSzTx/>
              <a:tabLst/>
            </a:pPr>
            <a:r>
              <a:rPr lang="en-US" altLang="en-US" sz="1400" dirty="0">
                <a:solidFill>
                  <a:srgbClr val="40424E"/>
                </a:solidFill>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Output:</a:t>
            </a:r>
            <a:r>
              <a:rPr kumimoji="0" lang="en-US" altLang="en-US" sz="14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‘www’</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1"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TRIM():</a:t>
            </a:r>
            <a:r>
              <a:rPr kumimoji="0" lang="en-US" altLang="en-US" sz="1400" b="0"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This function is used to cut the given symbol from the string.</a:t>
            </a:r>
          </a:p>
          <a:p>
            <a:pPr marL="0" marR="0" lvl="0" indent="0" algn="just" defTabSz="914400" rtl="0" eaLnBrk="0" fontAlgn="base" latinLnBrk="0" hangingPunct="0">
              <a:lnSpc>
                <a:spcPct val="100000"/>
              </a:lnSpc>
              <a:spcBef>
                <a:spcPct val="0"/>
              </a:spcBef>
              <a:spcAft>
                <a:spcPct val="0"/>
              </a:spcAft>
              <a:buClrTx/>
              <a:buSzTx/>
              <a:tabLst/>
            </a:pPr>
            <a:r>
              <a:rPr lang="en-US" altLang="en-US" sz="1400" dirty="0">
                <a:solidFill>
                  <a:srgbClr val="40424E"/>
                </a:solidFill>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Syntax:</a:t>
            </a:r>
            <a:r>
              <a:rPr kumimoji="0" lang="en-US" altLang="en-US" sz="14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TRIM(LEADING '0' FROM '000123’); </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Output:</a:t>
            </a:r>
            <a:r>
              <a:rPr kumimoji="0" lang="en-US" altLang="en-US" sz="14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123</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1"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UCASE():</a:t>
            </a:r>
            <a:r>
              <a:rPr kumimoji="0" lang="en-US" altLang="en-US" sz="1400" b="0"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This function is used to make the string in upper case.</a:t>
            </a:r>
          </a:p>
          <a:p>
            <a:pPr marL="0" marR="0" lvl="0" indent="0" algn="just" defTabSz="914400" rtl="0" eaLnBrk="0" fontAlgn="base" latinLnBrk="0" hangingPunct="0">
              <a:lnSpc>
                <a:spcPct val="100000"/>
              </a:lnSpc>
              <a:spcBef>
                <a:spcPct val="0"/>
              </a:spcBef>
              <a:spcAft>
                <a:spcPct val="0"/>
              </a:spcAft>
              <a:buClrTx/>
              <a:buSzTx/>
              <a:tabLst/>
            </a:pPr>
            <a:r>
              <a:rPr lang="en-US" altLang="en-US" sz="1400" dirty="0">
                <a:solidFill>
                  <a:srgbClr val="40424E"/>
                </a:solidFill>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Syntax:</a:t>
            </a:r>
            <a:r>
              <a:rPr kumimoji="0" lang="en-US" altLang="en-US" sz="14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UCASE ("</a:t>
            </a:r>
            <a:r>
              <a:rPr kumimoji="0" lang="en-US" altLang="en-US" sz="1400" b="0" i="0" u="none" strike="noStrike" cap="none" normalizeH="0" baseline="0" dirty="0" err="1">
                <a:ln>
                  <a:noFill/>
                </a:ln>
                <a:solidFill>
                  <a:srgbClr val="40424E"/>
                </a:solidFill>
                <a:effectLst/>
                <a:latin typeface="Times New Roman" panose="02020603050405020304" pitchFamily="18" charset="0"/>
                <a:cs typeface="Times New Roman" panose="02020603050405020304" pitchFamily="18" charset="0"/>
              </a:rPr>
              <a:t>GeeksForGeeks</a:t>
            </a:r>
            <a:r>
              <a:rPr kumimoji="0" lang="en-US" altLang="en-US" sz="14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a:t>
            </a:r>
          </a:p>
          <a:p>
            <a:pPr marL="0" marR="0" lvl="0" indent="0" algn="just" defTabSz="914400" rtl="0" eaLnBrk="0" fontAlgn="base" latinLnBrk="0" hangingPunct="0">
              <a:lnSpc>
                <a:spcPct val="100000"/>
              </a:lnSpc>
              <a:spcBef>
                <a:spcPct val="0"/>
              </a:spcBef>
              <a:spcAft>
                <a:spcPct val="0"/>
              </a:spcAft>
              <a:buClrTx/>
              <a:buSzTx/>
              <a:tabLst/>
            </a:pPr>
            <a:r>
              <a:rPr lang="en-US" altLang="en-US" sz="1400" dirty="0">
                <a:solidFill>
                  <a:srgbClr val="40424E"/>
                </a:solidFill>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Output:</a:t>
            </a:r>
            <a:r>
              <a:rPr kumimoji="0" lang="en-US" altLang="en-US" sz="14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GEEKSFORGEEKS</a:t>
            </a:r>
          </a:p>
          <a:p>
            <a:endParaRPr lang="en-IN" dirty="0"/>
          </a:p>
        </p:txBody>
      </p:sp>
    </p:spTree>
    <p:extLst>
      <p:ext uri="{BB962C8B-B14F-4D97-AF65-F5344CB8AC3E}">
        <p14:creationId xmlns:p14="http://schemas.microsoft.com/office/powerpoint/2010/main" val="10601755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E4A4B6-CFA7-461D-BEF0-D00D264B8CB7}"/>
              </a:ext>
            </a:extLst>
          </p:cNvPr>
          <p:cNvSpPr>
            <a:spLocks noGrp="1"/>
          </p:cNvSpPr>
          <p:nvPr>
            <p:ph type="title"/>
          </p:nvPr>
        </p:nvSpPr>
        <p:spPr>
          <a:xfrm>
            <a:off x="704676" y="254260"/>
            <a:ext cx="10070026" cy="639960"/>
          </a:xfrm>
        </p:spPr>
        <p:txBody>
          <a:bodyPr>
            <a:normAutofit fontScale="90000"/>
          </a:bodyPr>
          <a:lstStyle/>
          <a:p>
            <a:pPr algn="ctr"/>
            <a:r>
              <a:rPr lang="en-US" b="0" dirty="0">
                <a:latin typeface="Times New Roman" panose="02020603050405020304" pitchFamily="18" charset="0"/>
                <a:cs typeface="Times New Roman" panose="02020603050405020304" pitchFamily="18" charset="0"/>
              </a:rPr>
              <a:t>Built in Functions - </a:t>
            </a:r>
            <a:r>
              <a:rPr lang="en-IN" b="0" dirty="0">
                <a:latin typeface="Times New Roman" panose="02020603050405020304" pitchFamily="18" charset="0"/>
                <a:cs typeface="Times New Roman" panose="02020603050405020304" pitchFamily="18" charset="0"/>
              </a:rPr>
              <a:t>Date functions </a:t>
            </a:r>
            <a:r>
              <a:rPr lang="en-US" b="0" dirty="0">
                <a:latin typeface="Times New Roman" panose="02020603050405020304" pitchFamily="18" charset="0"/>
                <a:cs typeface="Times New Roman" panose="02020603050405020304" pitchFamily="18" charset="0"/>
              </a:rPr>
              <a:t>in SQL</a:t>
            </a:r>
            <a:endParaRPr lang="en-IN" dirty="0"/>
          </a:p>
        </p:txBody>
      </p:sp>
      <p:sp>
        <p:nvSpPr>
          <p:cNvPr id="3" name="Content Placeholder 2">
            <a:extLst>
              <a:ext uri="{FF2B5EF4-FFF2-40B4-BE49-F238E27FC236}">
                <a16:creationId xmlns="" xmlns:a16="http://schemas.microsoft.com/office/drawing/2014/main" id="{7888A69B-2766-4358-B6EC-0A5642D87547}"/>
              </a:ext>
            </a:extLst>
          </p:cNvPr>
          <p:cNvSpPr>
            <a:spLocks noGrp="1"/>
          </p:cNvSpPr>
          <p:nvPr>
            <p:ph idx="1"/>
          </p:nvPr>
        </p:nvSpPr>
        <p:spPr>
          <a:xfrm>
            <a:off x="838899" y="788565"/>
            <a:ext cx="10956021" cy="4881600"/>
          </a:xfrm>
        </p:spPr>
        <p:txBody>
          <a:bodyPr>
            <a:norm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accent2">
                    <a:lumMod val="75000"/>
                  </a:schemeClr>
                </a:solidFill>
                <a:effectLst/>
                <a:latin typeface="Times New Roman" panose="02020603050405020304" pitchFamily="18" charset="0"/>
                <a:cs typeface="Times New Roman" panose="02020603050405020304" pitchFamily="18" charset="0"/>
              </a:rPr>
              <a:t>NOW():</a:t>
            </a:r>
            <a:r>
              <a:rPr kumimoji="0" lang="en-US" altLang="en-US" sz="1600" b="0" i="0" u="none" strike="noStrike" cap="none" normalizeH="0" baseline="0" dirty="0">
                <a:ln>
                  <a:noFill/>
                </a:ln>
                <a:solidFill>
                  <a:schemeClr val="accent2">
                    <a:lumMod val="7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Returns the current date and time. </a:t>
            </a:r>
          </a:p>
          <a:p>
            <a:pPr marL="0" marR="0" lvl="0" indent="0" algn="just" defTabSz="914400" rtl="0" eaLnBrk="0" fontAlgn="base" latinLnBrk="0" hangingPunct="0">
              <a:lnSpc>
                <a:spcPct val="100000"/>
              </a:lnSpc>
              <a:spcBef>
                <a:spcPct val="0"/>
              </a:spcBef>
              <a:spcAft>
                <a:spcPct val="0"/>
              </a:spcAft>
              <a:buClrTx/>
              <a:buSzTx/>
              <a:tabLst/>
            </a:pPr>
            <a:r>
              <a:rPr lang="en-US" altLang="en-US" sz="1600" dirty="0">
                <a:solidFill>
                  <a:srgbClr val="40424E"/>
                </a:solidFill>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a:ln>
                  <a:noFill/>
                </a:ln>
                <a:solidFill>
                  <a:schemeClr val="accent2">
                    <a:lumMod val="75000"/>
                  </a:schemeClr>
                </a:solidFill>
                <a:effectLst/>
                <a:latin typeface="Times New Roman" panose="02020603050405020304" pitchFamily="18" charset="0"/>
                <a:cs typeface="Times New Roman" panose="02020603050405020304" pitchFamily="18" charset="0"/>
              </a:rPr>
              <a:t>Example: </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SELECT NOW();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a:ln>
                  <a:noFill/>
                </a:ln>
                <a:solidFill>
                  <a:schemeClr val="accent2">
                    <a:lumMod val="75000"/>
                  </a:schemeClr>
                </a:solidFill>
                <a:effectLst/>
                <a:latin typeface="Times New Roman" panose="02020603050405020304" pitchFamily="18" charset="0"/>
                <a:cs typeface="Times New Roman" panose="02020603050405020304" pitchFamily="18" charset="0"/>
              </a:rPr>
              <a:t>Output:</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2017-01-13 08:03:52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accent2">
                    <a:lumMod val="75000"/>
                  </a:schemeClr>
                </a:solidFill>
                <a:effectLst/>
                <a:latin typeface="Times New Roman" panose="02020603050405020304" pitchFamily="18" charset="0"/>
                <a:cs typeface="Times New Roman" panose="02020603050405020304" pitchFamily="18" charset="0"/>
              </a:rPr>
              <a:t>CURDATE():</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Returns the current date. </a:t>
            </a:r>
          </a:p>
          <a:p>
            <a:pPr marL="0" marR="0" lvl="0" indent="0" algn="just" defTabSz="914400" rtl="0" eaLnBrk="0" fontAlgn="base" latinLnBrk="0" hangingPunct="0">
              <a:lnSpc>
                <a:spcPct val="100000"/>
              </a:lnSpc>
              <a:spcBef>
                <a:spcPct val="0"/>
              </a:spcBef>
              <a:spcAft>
                <a:spcPct val="0"/>
              </a:spcAft>
              <a:buClrTx/>
              <a:buSzTx/>
              <a:tabLst/>
            </a:pPr>
            <a:r>
              <a:rPr lang="en-US" altLang="en-US" sz="1600" dirty="0">
                <a:solidFill>
                  <a:srgbClr val="40424E"/>
                </a:solidFill>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a:ln>
                  <a:noFill/>
                </a:ln>
                <a:solidFill>
                  <a:schemeClr val="accent2">
                    <a:lumMod val="75000"/>
                  </a:schemeClr>
                </a:solidFill>
                <a:effectLst/>
                <a:latin typeface="Times New Roman" panose="02020603050405020304" pitchFamily="18" charset="0"/>
                <a:cs typeface="Times New Roman" panose="02020603050405020304" pitchFamily="18" charset="0"/>
              </a:rPr>
              <a:t>Example: </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SELECT CURDATE();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a:ln>
                  <a:noFill/>
                </a:ln>
                <a:solidFill>
                  <a:schemeClr val="accent2">
                    <a:lumMod val="75000"/>
                  </a:schemeClr>
                </a:solidFill>
                <a:effectLst/>
                <a:latin typeface="Times New Roman" panose="02020603050405020304" pitchFamily="18" charset="0"/>
                <a:cs typeface="Times New Roman" panose="02020603050405020304" pitchFamily="18" charset="0"/>
              </a:rPr>
              <a:t>Output: </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2017-01-13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accent2">
                    <a:lumMod val="75000"/>
                  </a:schemeClr>
                </a:solidFill>
                <a:effectLst/>
                <a:latin typeface="Times New Roman" panose="02020603050405020304" pitchFamily="18" charset="0"/>
                <a:cs typeface="Times New Roman" panose="02020603050405020304" pitchFamily="18" charset="0"/>
              </a:rPr>
              <a:t>CURTIME():</a:t>
            </a:r>
            <a:r>
              <a:rPr kumimoji="0" lang="en-US" altLang="en-US" sz="16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Returns the current time. </a:t>
            </a:r>
          </a:p>
          <a:p>
            <a:pPr marL="0" marR="0" lvl="0" indent="0" algn="just" defTabSz="914400" rtl="0" eaLnBrk="0" fontAlgn="base" latinLnBrk="0" hangingPunct="0">
              <a:lnSpc>
                <a:spcPct val="100000"/>
              </a:lnSpc>
              <a:spcBef>
                <a:spcPct val="0"/>
              </a:spcBef>
              <a:spcAft>
                <a:spcPct val="0"/>
              </a:spcAft>
              <a:buClrTx/>
              <a:buSzTx/>
              <a:tabLst/>
            </a:pPr>
            <a:r>
              <a:rPr lang="en-US" altLang="en-US" sz="1600" dirty="0">
                <a:solidFill>
                  <a:srgbClr val="40424E"/>
                </a:solidFill>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a:ln>
                  <a:noFill/>
                </a:ln>
                <a:solidFill>
                  <a:schemeClr val="accent2">
                    <a:lumMod val="75000"/>
                  </a:schemeClr>
                </a:solidFill>
                <a:effectLst/>
                <a:latin typeface="Times New Roman" panose="02020603050405020304" pitchFamily="18" charset="0"/>
                <a:cs typeface="Times New Roman" panose="02020603050405020304" pitchFamily="18" charset="0"/>
              </a:rPr>
              <a:t>Example:</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SELECT CURTIME();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a:ln>
                  <a:noFill/>
                </a:ln>
                <a:solidFill>
                  <a:schemeClr val="accent2">
                    <a:lumMod val="75000"/>
                  </a:schemeClr>
                </a:solidFill>
                <a:effectLst/>
                <a:latin typeface="Times New Roman" panose="02020603050405020304" pitchFamily="18" charset="0"/>
                <a:cs typeface="Times New Roman" panose="02020603050405020304" pitchFamily="18" charset="0"/>
              </a:rPr>
              <a:t>Output:</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08:05:15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accent2">
                    <a:lumMod val="75000"/>
                  </a:schemeClr>
                </a:solidFill>
                <a:effectLst/>
                <a:latin typeface="Times New Roman" panose="02020603050405020304" pitchFamily="18" charset="0"/>
                <a:cs typeface="Times New Roman" panose="02020603050405020304" pitchFamily="18" charset="0"/>
              </a:rPr>
              <a:t>DATE()</a:t>
            </a:r>
            <a:r>
              <a:rPr kumimoji="0" lang="en-US" altLang="en-US" sz="1600" b="0" i="0" u="none" strike="noStrike" cap="none" normalizeH="0" baseline="0" dirty="0">
                <a:ln>
                  <a:noFill/>
                </a:ln>
                <a:solidFill>
                  <a:schemeClr val="accent2">
                    <a:lumMod val="75000"/>
                  </a:schemeClr>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Extracts the date part of a date or date/time expression. </a:t>
            </a:r>
          </a:p>
          <a:p>
            <a:pPr marL="285750" indent="-285750">
              <a:buFont typeface="Arial" panose="020B0604020202020204" pitchFamily="34" charset="0"/>
              <a:buChar char="•"/>
            </a:pPr>
            <a:r>
              <a:rPr lang="en-US" altLang="en-US" sz="1600" b="1" dirty="0">
                <a:solidFill>
                  <a:schemeClr val="accent2">
                    <a:lumMod val="75000"/>
                  </a:schemeClr>
                </a:solidFill>
                <a:latin typeface="Times New Roman" panose="02020603050405020304" pitchFamily="18" charset="0"/>
                <a:cs typeface="Times New Roman" panose="02020603050405020304" pitchFamily="18" charset="0"/>
              </a:rPr>
              <a:t>EXTRACT(): </a:t>
            </a:r>
            <a:r>
              <a:rPr lang="en-US" altLang="en-US" sz="1600" dirty="0">
                <a:solidFill>
                  <a:srgbClr val="40424E"/>
                </a:solidFill>
                <a:latin typeface="Times New Roman" panose="02020603050405020304" pitchFamily="18" charset="0"/>
                <a:cs typeface="Times New Roman" panose="02020603050405020304" pitchFamily="18" charset="0"/>
              </a:rPr>
              <a:t>Returns a single part of a date/time. </a:t>
            </a:r>
          </a:p>
          <a:p>
            <a:r>
              <a:rPr lang="en-US" altLang="en-US" sz="1600" dirty="0">
                <a:solidFill>
                  <a:srgbClr val="40424E"/>
                </a:solidFill>
                <a:latin typeface="Times New Roman" panose="02020603050405020304" pitchFamily="18" charset="0"/>
                <a:cs typeface="Times New Roman" panose="02020603050405020304" pitchFamily="18" charset="0"/>
              </a:rPr>
              <a:t>	</a:t>
            </a:r>
            <a:r>
              <a:rPr lang="en-US" altLang="en-US" sz="1600" b="1" dirty="0">
                <a:solidFill>
                  <a:schemeClr val="accent2">
                    <a:lumMod val="75000"/>
                  </a:schemeClr>
                </a:solidFill>
                <a:latin typeface="Times New Roman" panose="02020603050405020304" pitchFamily="18" charset="0"/>
                <a:cs typeface="Times New Roman" panose="02020603050405020304" pitchFamily="18" charset="0"/>
              </a:rPr>
              <a:t>Syntax:</a:t>
            </a:r>
            <a:r>
              <a:rPr lang="en-US" altLang="en-US" sz="1600" dirty="0">
                <a:solidFill>
                  <a:srgbClr val="40424E"/>
                </a:solidFill>
                <a:latin typeface="Times New Roman" panose="02020603050405020304" pitchFamily="18" charset="0"/>
                <a:cs typeface="Times New Roman" panose="02020603050405020304" pitchFamily="18" charset="0"/>
              </a:rPr>
              <a:t> EXTRACT(unit FORM date); </a:t>
            </a:r>
          </a:p>
          <a:p>
            <a:endParaRPr lang="en-IN" sz="1600" dirty="0">
              <a:solidFill>
                <a:srgbClr val="40424E"/>
              </a:solidFill>
              <a:latin typeface="Times New Roman" panose="02020603050405020304" pitchFamily="18" charset="0"/>
              <a:cs typeface="Times New Roman" panose="02020603050405020304" pitchFamily="18" charset="0"/>
            </a:endParaRPr>
          </a:p>
          <a:p>
            <a:endParaRPr lang="en-IN" sz="1600" dirty="0">
              <a:solidFill>
                <a:srgbClr val="40424E"/>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40424E"/>
                </a:solidFill>
                <a:latin typeface="Times New Roman" panose="02020603050405020304" pitchFamily="18" charset="0"/>
                <a:cs typeface="Times New Roman" panose="02020603050405020304" pitchFamily="18" charset="0"/>
              </a:rPr>
              <a:t>	SELECT Name, Extract(DAY FROM </a:t>
            </a:r>
            <a:r>
              <a:rPr lang="en-US" altLang="en-US" sz="1600" dirty="0" err="1">
                <a:solidFill>
                  <a:srgbClr val="40424E"/>
                </a:solidFill>
                <a:latin typeface="Times New Roman" panose="02020603050405020304" pitchFamily="18" charset="0"/>
                <a:cs typeface="Times New Roman" panose="02020603050405020304" pitchFamily="18" charset="0"/>
              </a:rPr>
              <a:t>BirthTime</a:t>
            </a:r>
            <a:r>
              <a:rPr lang="en-US" altLang="en-US" sz="1600" dirty="0">
                <a:solidFill>
                  <a:srgbClr val="40424E"/>
                </a:solidFill>
                <a:latin typeface="Times New Roman" panose="02020603050405020304" pitchFamily="18" charset="0"/>
                <a:cs typeface="Times New Roman" panose="02020603050405020304" pitchFamily="18" charset="0"/>
              </a:rPr>
              <a:t>) AS </a:t>
            </a:r>
            <a:r>
              <a:rPr lang="en-US" altLang="en-US" sz="1600" dirty="0" err="1">
                <a:solidFill>
                  <a:srgbClr val="40424E"/>
                </a:solidFill>
                <a:latin typeface="Times New Roman" panose="02020603050405020304" pitchFamily="18" charset="0"/>
                <a:cs typeface="Times New Roman" panose="02020603050405020304" pitchFamily="18" charset="0"/>
              </a:rPr>
              <a:t>BirthDay</a:t>
            </a:r>
            <a:r>
              <a:rPr lang="en-US" altLang="en-US" sz="1600" dirty="0">
                <a:solidFill>
                  <a:srgbClr val="40424E"/>
                </a:solidFill>
                <a:latin typeface="Times New Roman" panose="02020603050405020304" pitchFamily="18" charset="0"/>
                <a:cs typeface="Times New Roman" panose="02020603050405020304" pitchFamily="18" charset="0"/>
              </a:rPr>
              <a:t> FROM Test;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40424E"/>
                </a:solidFill>
                <a:latin typeface="Times New Roman" panose="02020603050405020304" pitchFamily="18" charset="0"/>
                <a:cs typeface="Times New Roman" panose="02020603050405020304" pitchFamily="18" charset="0"/>
              </a:rPr>
              <a:t>	</a:t>
            </a:r>
            <a:r>
              <a:rPr lang="en-US" altLang="en-US" sz="1600" b="1" dirty="0">
                <a:solidFill>
                  <a:schemeClr val="accent2">
                    <a:lumMod val="75000"/>
                  </a:schemeClr>
                </a:solidFill>
                <a:latin typeface="Times New Roman" panose="02020603050405020304" pitchFamily="18" charset="0"/>
                <a:cs typeface="Times New Roman" panose="02020603050405020304" pitchFamily="18" charset="0"/>
              </a:rPr>
              <a:t>Output:</a:t>
            </a:r>
          </a:p>
          <a:p>
            <a:endParaRPr lang="en-IN" dirty="0"/>
          </a:p>
        </p:txBody>
      </p:sp>
      <p:pic>
        <p:nvPicPr>
          <p:cNvPr id="7" name="Picture 6">
            <a:extLst>
              <a:ext uri="{FF2B5EF4-FFF2-40B4-BE49-F238E27FC236}">
                <a16:creationId xmlns="" xmlns:a16="http://schemas.microsoft.com/office/drawing/2014/main" id="{D0305A22-D284-4ED9-9D2B-9F4120792F71}"/>
              </a:ext>
            </a:extLst>
          </p:cNvPr>
          <p:cNvPicPr/>
          <p:nvPr/>
        </p:nvPicPr>
        <p:blipFill rotWithShape="1">
          <a:blip r:embed="rId2">
            <a:extLst>
              <a:ext uri="{28A0092B-C50C-407E-A947-70E740481C1C}">
                <a14:useLocalDpi xmlns:a14="http://schemas.microsoft.com/office/drawing/2010/main" val="0"/>
              </a:ext>
            </a:extLst>
          </a:blip>
          <a:srcRect l="13439" t="66214" r="26433" b="12588"/>
          <a:stretch/>
        </p:blipFill>
        <p:spPr>
          <a:xfrm>
            <a:off x="3741490" y="3926048"/>
            <a:ext cx="3196206" cy="704675"/>
          </a:xfrm>
          <a:prstGeom prst="rect">
            <a:avLst/>
          </a:prstGeom>
        </p:spPr>
      </p:pic>
      <p:graphicFrame>
        <p:nvGraphicFramePr>
          <p:cNvPr id="12" name="Table 11">
            <a:extLst>
              <a:ext uri="{FF2B5EF4-FFF2-40B4-BE49-F238E27FC236}">
                <a16:creationId xmlns="" xmlns:a16="http://schemas.microsoft.com/office/drawing/2014/main" id="{2438021E-6023-4F50-81E6-FBCB061AF64F}"/>
              </a:ext>
            </a:extLst>
          </p:cNvPr>
          <p:cNvGraphicFramePr>
            <a:graphicFrameLocks noGrp="1"/>
          </p:cNvGraphicFramePr>
          <p:nvPr>
            <p:extLst>
              <p:ext uri="{D42A27DB-BD31-4B8C-83A1-F6EECF244321}">
                <p14:modId xmlns:p14="http://schemas.microsoft.com/office/powerpoint/2010/main" val="1117520377"/>
              </p:ext>
            </p:extLst>
          </p:nvPr>
        </p:nvGraphicFramePr>
        <p:xfrm>
          <a:off x="4018327" y="5366926"/>
          <a:ext cx="2642532" cy="822960"/>
        </p:xfrm>
        <a:graphic>
          <a:graphicData uri="http://schemas.openxmlformats.org/drawingml/2006/table">
            <a:tbl>
              <a:tblPr/>
              <a:tblGrid>
                <a:gridCol w="1321266">
                  <a:extLst>
                    <a:ext uri="{9D8B030D-6E8A-4147-A177-3AD203B41FA5}">
                      <a16:colId xmlns="" xmlns:a16="http://schemas.microsoft.com/office/drawing/2014/main" val="3320440767"/>
                    </a:ext>
                  </a:extLst>
                </a:gridCol>
                <a:gridCol w="1321266">
                  <a:extLst>
                    <a:ext uri="{9D8B030D-6E8A-4147-A177-3AD203B41FA5}">
                      <a16:colId xmlns="" xmlns:a16="http://schemas.microsoft.com/office/drawing/2014/main" val="3587386403"/>
                    </a:ext>
                  </a:extLst>
                </a:gridCol>
              </a:tblGrid>
              <a:tr h="284427">
                <a:tc>
                  <a:txBody>
                    <a:bodyPr/>
                    <a:lstStyle/>
                    <a:p>
                      <a:pPr algn="l" fontAlgn="base"/>
                      <a:r>
                        <a:rPr lang="en-IN" b="1">
                          <a:effectLst/>
                        </a:rPr>
                        <a:t>Name</a:t>
                      </a:r>
                      <a:endParaRPr lang="en-IN" b="0">
                        <a:effectLst/>
                      </a:endParaRPr>
                    </a:p>
                  </a:txBody>
                  <a:tcPr anchor="ctr">
                    <a:lnL>
                      <a:noFill/>
                    </a:lnL>
                    <a:lnR>
                      <a:noFill/>
                    </a:lnR>
                    <a:lnT>
                      <a:noFill/>
                    </a:lnT>
                    <a:lnB>
                      <a:noFill/>
                    </a:lnB>
                    <a:solidFill>
                      <a:srgbClr val="FFFFFF"/>
                    </a:solidFill>
                  </a:tcPr>
                </a:tc>
                <a:tc>
                  <a:txBody>
                    <a:bodyPr/>
                    <a:lstStyle/>
                    <a:p>
                      <a:pPr algn="l" fontAlgn="base"/>
                      <a:r>
                        <a:rPr lang="en-IN" b="1">
                          <a:effectLst/>
                        </a:rPr>
                        <a:t>BirthDay</a:t>
                      </a:r>
                      <a:endParaRPr lang="en-IN" b="0">
                        <a:effectLst/>
                      </a:endParaRPr>
                    </a:p>
                  </a:txBody>
                  <a:tcPr anchor="ctr">
                    <a:lnL>
                      <a:noFill/>
                    </a:lnL>
                    <a:lnR>
                      <a:noFill/>
                    </a:lnR>
                    <a:lnT>
                      <a:noFill/>
                    </a:lnT>
                    <a:lnB>
                      <a:noFill/>
                    </a:lnB>
                    <a:solidFill>
                      <a:srgbClr val="FFFFFF"/>
                    </a:solidFill>
                  </a:tcPr>
                </a:tc>
                <a:extLst>
                  <a:ext uri="{0D108BD9-81ED-4DB2-BD59-A6C34878D82A}">
                    <a16:rowId xmlns="" xmlns:a16="http://schemas.microsoft.com/office/drawing/2014/main" val="2744076220"/>
                  </a:ext>
                </a:extLst>
              </a:tr>
              <a:tr h="355533">
                <a:tc>
                  <a:txBody>
                    <a:bodyPr/>
                    <a:lstStyle/>
                    <a:p>
                      <a:pPr algn="l" fontAlgn="base"/>
                      <a:r>
                        <a:rPr lang="en-IN" sz="1250" b="0">
                          <a:effectLst/>
                        </a:rPr>
                        <a:t>Pratik</a:t>
                      </a:r>
                    </a:p>
                  </a:txBody>
                  <a:tcPr marL="95250" marR="95250" marT="133350" marB="133350" anchor="ctr">
                    <a:lnL>
                      <a:noFill/>
                    </a:lnL>
                    <a:lnR>
                      <a:noFill/>
                    </a:lnR>
                    <a:lnT>
                      <a:noFill/>
                    </a:lnT>
                    <a:lnB>
                      <a:noFill/>
                    </a:lnB>
                    <a:solidFill>
                      <a:srgbClr val="FFFFFF"/>
                    </a:solidFill>
                  </a:tcPr>
                </a:tc>
                <a:tc>
                  <a:txBody>
                    <a:bodyPr/>
                    <a:lstStyle/>
                    <a:p>
                      <a:pPr algn="l" fontAlgn="base"/>
                      <a:r>
                        <a:rPr lang="en-IN" sz="1250" b="0" dirty="0">
                          <a:effectLst/>
                        </a:rPr>
                        <a:t>26</a:t>
                      </a:r>
                    </a:p>
                  </a:txBody>
                  <a:tcPr marL="95250" marR="95250" marT="133350" marB="133350" anchor="ctr">
                    <a:lnL>
                      <a:noFill/>
                    </a:lnL>
                    <a:lnR>
                      <a:noFill/>
                    </a:lnR>
                    <a:lnT>
                      <a:noFill/>
                    </a:lnT>
                    <a:lnB>
                      <a:noFill/>
                    </a:lnB>
                    <a:solidFill>
                      <a:srgbClr val="FFFFFF"/>
                    </a:solidFill>
                  </a:tcPr>
                </a:tc>
                <a:extLst>
                  <a:ext uri="{0D108BD9-81ED-4DB2-BD59-A6C34878D82A}">
                    <a16:rowId xmlns="" xmlns:a16="http://schemas.microsoft.com/office/drawing/2014/main" val="789158283"/>
                  </a:ext>
                </a:extLst>
              </a:tr>
            </a:tbl>
          </a:graphicData>
        </a:graphic>
      </p:graphicFrame>
    </p:spTree>
    <p:extLst>
      <p:ext uri="{BB962C8B-B14F-4D97-AF65-F5344CB8AC3E}">
        <p14:creationId xmlns:p14="http://schemas.microsoft.com/office/powerpoint/2010/main" val="34626741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4AD55AE-F605-45E5-9C6C-9B032EF16C2E}"/>
              </a:ext>
            </a:extLst>
          </p:cNvPr>
          <p:cNvSpPr>
            <a:spLocks noGrp="1"/>
          </p:cNvSpPr>
          <p:nvPr>
            <p:ph type="title"/>
          </p:nvPr>
        </p:nvSpPr>
        <p:spPr>
          <a:xfrm>
            <a:off x="617989" y="249275"/>
            <a:ext cx="10956021" cy="707072"/>
          </a:xfrm>
        </p:spPr>
        <p:txBody>
          <a:bodyPr>
            <a:normAutofit/>
          </a:bodyPr>
          <a:lstStyle/>
          <a:p>
            <a:pPr algn="ctr"/>
            <a:r>
              <a:rPr lang="en-US" b="0" dirty="0">
                <a:latin typeface="Times New Roman" panose="02020603050405020304" pitchFamily="18" charset="0"/>
                <a:cs typeface="Times New Roman" panose="02020603050405020304" pitchFamily="18" charset="0"/>
              </a:rPr>
              <a:t>Built in Functions - </a:t>
            </a:r>
            <a:r>
              <a:rPr lang="en-IN" b="0" dirty="0">
                <a:latin typeface="Times New Roman" panose="02020603050405020304" pitchFamily="18" charset="0"/>
                <a:cs typeface="Times New Roman" panose="02020603050405020304" pitchFamily="18" charset="0"/>
              </a:rPr>
              <a:t>Date functions </a:t>
            </a:r>
            <a:r>
              <a:rPr lang="en-US" b="0" dirty="0">
                <a:latin typeface="Times New Roman" panose="02020603050405020304" pitchFamily="18" charset="0"/>
                <a:cs typeface="Times New Roman" panose="02020603050405020304" pitchFamily="18" charset="0"/>
              </a:rPr>
              <a:t>in SQL</a:t>
            </a:r>
            <a:endParaRPr lang="en-IN" dirty="0"/>
          </a:p>
        </p:txBody>
      </p:sp>
      <p:sp>
        <p:nvSpPr>
          <p:cNvPr id="3" name="Content Placeholder 2">
            <a:extLst>
              <a:ext uri="{FF2B5EF4-FFF2-40B4-BE49-F238E27FC236}">
                <a16:creationId xmlns="" xmlns:a16="http://schemas.microsoft.com/office/drawing/2014/main" id="{B7EAE0EF-CB50-4FA6-AE36-B030E656DEED}"/>
              </a:ext>
            </a:extLst>
          </p:cNvPr>
          <p:cNvSpPr>
            <a:spLocks noGrp="1"/>
          </p:cNvSpPr>
          <p:nvPr>
            <p:ph idx="1"/>
          </p:nvPr>
        </p:nvSpPr>
        <p:spPr>
          <a:xfrm>
            <a:off x="617989" y="1073791"/>
            <a:ext cx="11109819" cy="4889989"/>
          </a:xfrm>
        </p:spPr>
        <p:txBody>
          <a:bodyPr>
            <a:normAutofit fontScale="85000" lnSpcReduction="20000"/>
          </a:bodyPr>
          <a:lstStyle/>
          <a:p>
            <a:pPr marL="285750" indent="-285750" algn="just">
              <a:buFont typeface="Arial" panose="020B0604020202020204" pitchFamily="34" charset="0"/>
              <a:buChar char="•"/>
            </a:pPr>
            <a:r>
              <a:rPr lang="en-US" sz="1600" b="1" i="0" dirty="0">
                <a:solidFill>
                  <a:schemeClr val="accent2">
                    <a:lumMod val="75000"/>
                  </a:schemeClr>
                </a:solidFill>
                <a:effectLst/>
                <a:latin typeface="Times New Roman" panose="02020603050405020304" pitchFamily="18" charset="0"/>
                <a:cs typeface="Times New Roman" panose="02020603050405020304" pitchFamily="18" charset="0"/>
              </a:rPr>
              <a:t>DATE_ADD() :</a:t>
            </a:r>
            <a:r>
              <a:rPr lang="en-US" sz="1600" b="0" i="0" dirty="0">
                <a:solidFill>
                  <a:schemeClr val="accent2">
                    <a:lumMod val="75000"/>
                  </a:schemeClr>
                </a:solidFill>
                <a:effectLst/>
                <a:latin typeface="Times New Roman" panose="02020603050405020304" pitchFamily="18" charset="0"/>
                <a:cs typeface="Times New Roman" panose="02020603050405020304" pitchFamily="18" charset="0"/>
              </a:rPr>
              <a:t> </a:t>
            </a:r>
            <a:r>
              <a:rPr lang="en-US" sz="1600" b="0" i="0" dirty="0">
                <a:solidFill>
                  <a:srgbClr val="40424E"/>
                </a:solidFill>
                <a:effectLst/>
                <a:latin typeface="Times New Roman" panose="02020603050405020304" pitchFamily="18" charset="0"/>
                <a:cs typeface="Times New Roman" panose="02020603050405020304" pitchFamily="18" charset="0"/>
              </a:rPr>
              <a:t>Adds a specified time interval to a date</a:t>
            </a:r>
          </a:p>
          <a:p>
            <a:pPr algn="just"/>
            <a:r>
              <a:rPr lang="en-US" sz="1600" b="0" i="0" dirty="0">
                <a:solidFill>
                  <a:srgbClr val="40424E"/>
                </a:solidFill>
                <a:effectLst/>
                <a:latin typeface="Times New Roman" panose="02020603050405020304" pitchFamily="18" charset="0"/>
                <a:cs typeface="Times New Roman" panose="02020603050405020304" pitchFamily="18" charset="0"/>
              </a:rPr>
              <a:t>	</a:t>
            </a:r>
            <a:r>
              <a:rPr lang="en-US" sz="1600" b="1" i="0" dirty="0">
                <a:solidFill>
                  <a:schemeClr val="accent2">
                    <a:lumMod val="75000"/>
                  </a:schemeClr>
                </a:solidFill>
                <a:effectLst/>
                <a:latin typeface="Times New Roman" panose="02020603050405020304" pitchFamily="18" charset="0"/>
                <a:cs typeface="Times New Roman" panose="02020603050405020304" pitchFamily="18" charset="0"/>
              </a:rPr>
              <a:t>Syntax: </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DATE_ADD(date, INTERVAL expr type); </a:t>
            </a:r>
          </a:p>
          <a:p>
            <a:pPr algn="just"/>
            <a:endPar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algn="just"/>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SELECT </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Name, DATE_ADD(</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BirthTime</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INTERVAL 1 YEAR) AS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BirthTimeModified</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FROM Test; </a:t>
            </a:r>
          </a:p>
          <a:p>
            <a:r>
              <a:rPr lang="en-IN" sz="1600" dirty="0">
                <a:solidFill>
                  <a:schemeClr val="tx1"/>
                </a:solidFill>
                <a:latin typeface="Times New Roman" panose="02020603050405020304" pitchFamily="18" charset="0"/>
                <a:cs typeface="Times New Roman" panose="02020603050405020304" pitchFamily="18" charset="0"/>
              </a:rPr>
              <a:t>	</a:t>
            </a:r>
            <a:r>
              <a:rPr lang="en-IN" sz="1600" b="1" dirty="0">
                <a:solidFill>
                  <a:schemeClr val="accent2">
                    <a:lumMod val="75000"/>
                  </a:schemeClr>
                </a:solidFill>
                <a:latin typeface="Times New Roman" panose="02020603050405020304" pitchFamily="18" charset="0"/>
                <a:cs typeface="Times New Roman" panose="02020603050405020304" pitchFamily="18" charset="0"/>
              </a:rPr>
              <a:t>Output:</a:t>
            </a:r>
          </a:p>
          <a:p>
            <a:endParaRPr lang="en-IN" dirty="0"/>
          </a:p>
          <a:p>
            <a:endParaRPr lang="en-IN" sz="2000" dirty="0"/>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b="1" dirty="0">
                <a:solidFill>
                  <a:schemeClr val="accent2">
                    <a:lumMod val="75000"/>
                  </a:schemeClr>
                </a:solidFill>
                <a:latin typeface="Times New Roman" panose="02020603050405020304" pitchFamily="18" charset="0"/>
                <a:cs typeface="Times New Roman" panose="02020603050405020304" pitchFamily="18" charset="0"/>
              </a:rPr>
              <a:t>DATE_SUB(): </a:t>
            </a:r>
            <a:r>
              <a:rPr lang="en-US" altLang="en-US" dirty="0">
                <a:solidFill>
                  <a:schemeClr val="tx1"/>
                </a:solidFill>
                <a:latin typeface="Times New Roman" panose="02020603050405020304" pitchFamily="18" charset="0"/>
                <a:cs typeface="Times New Roman" panose="02020603050405020304" pitchFamily="18" charset="0"/>
              </a:rPr>
              <a:t>Subtracts a specified time interval from a date. Syntax for DATE_SUB is same as DATE_ADD just the difference is that DATE_SUB is used to subtract a given interval of date.</a:t>
            </a:r>
          </a:p>
          <a:p>
            <a:pPr marL="0" marR="0" lvl="0" indent="0" algn="l" defTabSz="914400" rtl="0" eaLnBrk="0" fontAlgn="base" latinLnBrk="0" hangingPunct="0">
              <a:lnSpc>
                <a:spcPct val="100000"/>
              </a:lnSpc>
              <a:spcBef>
                <a:spcPct val="0"/>
              </a:spcBef>
              <a:spcAft>
                <a:spcPct val="0"/>
              </a:spcAft>
              <a:buClrTx/>
              <a:buSzTx/>
              <a:tabLst/>
            </a:pPr>
            <a:endParaRPr lang="en-US" altLang="en-US" dirty="0">
              <a:solidFill>
                <a:schemeClr val="tx1"/>
              </a:solidFill>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b="1" dirty="0">
                <a:solidFill>
                  <a:schemeClr val="accent2">
                    <a:lumMod val="75000"/>
                  </a:schemeClr>
                </a:solidFill>
                <a:latin typeface="Times New Roman" panose="02020603050405020304" pitchFamily="18" charset="0"/>
                <a:cs typeface="Times New Roman" panose="02020603050405020304" pitchFamily="18" charset="0"/>
              </a:rPr>
              <a:t>DATEDIFF(): </a:t>
            </a:r>
            <a:r>
              <a:rPr lang="en-US" altLang="en-US" dirty="0">
                <a:solidFill>
                  <a:schemeClr val="tx1"/>
                </a:solidFill>
                <a:latin typeface="Times New Roman" panose="02020603050405020304" pitchFamily="18" charset="0"/>
                <a:cs typeface="Times New Roman" panose="02020603050405020304" pitchFamily="18" charset="0"/>
              </a:rPr>
              <a:t>Returns the number of days between two dates.</a:t>
            </a:r>
          </a:p>
          <a:p>
            <a:pPr marL="0" marR="0" lvl="0" indent="0" algn="l" defTabSz="914400" rtl="0" eaLnBrk="0" fontAlgn="base" latinLnBrk="0" hangingPunct="0">
              <a:lnSpc>
                <a:spcPct val="100000"/>
              </a:lnSpc>
              <a:spcBef>
                <a:spcPct val="0"/>
              </a:spcBef>
              <a:spcAft>
                <a:spcPct val="0"/>
              </a:spcAft>
              <a:buClrTx/>
              <a:buSzTx/>
              <a:tabLst/>
            </a:pP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sz="2200" b="1" dirty="0">
                <a:solidFill>
                  <a:schemeClr val="accent2">
                    <a:lumMod val="75000"/>
                  </a:schemeClr>
                </a:solidFill>
                <a:latin typeface="Times New Roman" panose="02020603050405020304" pitchFamily="18" charset="0"/>
                <a:cs typeface="Times New Roman" panose="02020603050405020304" pitchFamily="18" charset="0"/>
              </a:rPr>
              <a:t>Syntax: </a:t>
            </a:r>
            <a:r>
              <a:rPr lang="en-US" altLang="en-US" sz="2200" dirty="0">
                <a:solidFill>
                  <a:schemeClr val="tx1"/>
                </a:solidFill>
                <a:latin typeface="Times New Roman" panose="02020603050405020304" pitchFamily="18" charset="0"/>
                <a:cs typeface="Times New Roman" panose="02020603050405020304" pitchFamily="18" charset="0"/>
              </a:rPr>
              <a:t>DATEDIFF(date1, date2); date1 &amp; date2- date/time expression</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smtClean="0">
                <a:solidFill>
                  <a:schemeClr val="tx1"/>
                </a:solidFill>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smtClean="0">
                <a:solidFill>
                  <a:schemeClr val="tx1"/>
                </a:solidFill>
                <a:latin typeface="Times New Roman" panose="02020603050405020304" pitchFamily="18" charset="0"/>
                <a:cs typeface="Times New Roman" panose="02020603050405020304" pitchFamily="18" charset="0"/>
              </a:rPr>
              <a:t>   SELECT </a:t>
            </a:r>
            <a:r>
              <a:rPr lang="en-US" altLang="en-US" dirty="0">
                <a:solidFill>
                  <a:schemeClr val="tx1"/>
                </a:solidFill>
                <a:latin typeface="Times New Roman" panose="02020603050405020304" pitchFamily="18" charset="0"/>
                <a:cs typeface="Times New Roman" panose="02020603050405020304" pitchFamily="18" charset="0"/>
              </a:rPr>
              <a:t>DATEDIFF('2017-01-13','2017-01-03') AS </a:t>
            </a:r>
            <a:r>
              <a:rPr lang="en-US" altLang="en-US" dirty="0" err="1">
                <a:solidFill>
                  <a:schemeClr val="tx1"/>
                </a:solidFill>
                <a:latin typeface="Times New Roman" panose="02020603050405020304" pitchFamily="18" charset="0"/>
                <a:cs typeface="Times New Roman" panose="02020603050405020304" pitchFamily="18" charset="0"/>
              </a:rPr>
              <a:t>DateDiff</a:t>
            </a:r>
            <a:r>
              <a:rPr lang="en-US" altLang="en-US" dirty="0">
                <a:solidFill>
                  <a:schemeClr val="tx1"/>
                </a:solidFill>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sz="2600" b="1" dirty="0">
                <a:solidFill>
                  <a:schemeClr val="accent2">
                    <a:lumMod val="75000"/>
                  </a:schemeClr>
                </a:solidFill>
                <a:latin typeface="Times New Roman" panose="02020603050405020304" pitchFamily="18" charset="0"/>
                <a:cs typeface="Times New Roman" panose="02020603050405020304" pitchFamily="18" charset="0"/>
              </a:rPr>
              <a:t>Output:</a:t>
            </a:r>
            <a:r>
              <a:rPr lang="en-US" altLang="en-US" sz="2600" dirty="0">
                <a:solidFill>
                  <a:schemeClr val="tx1"/>
                </a:solidFill>
                <a:latin typeface="Times New Roman" panose="02020603050405020304" pitchFamily="18" charset="0"/>
                <a:cs typeface="Times New Roman" panose="02020603050405020304" pitchFamily="18" charset="0"/>
              </a:rPr>
              <a:t>10</a:t>
            </a:r>
          </a:p>
          <a:p>
            <a:endParaRPr lang="en-IN" dirty="0"/>
          </a:p>
        </p:txBody>
      </p:sp>
      <p:graphicFrame>
        <p:nvGraphicFramePr>
          <p:cNvPr id="10" name="Table 9">
            <a:extLst>
              <a:ext uri="{FF2B5EF4-FFF2-40B4-BE49-F238E27FC236}">
                <a16:creationId xmlns="" xmlns:a16="http://schemas.microsoft.com/office/drawing/2014/main" id="{C0668117-6EF8-4E60-A572-7C484015A285}"/>
              </a:ext>
            </a:extLst>
          </p:cNvPr>
          <p:cNvGraphicFramePr>
            <a:graphicFrameLocks noGrp="1"/>
          </p:cNvGraphicFramePr>
          <p:nvPr>
            <p:extLst>
              <p:ext uri="{D42A27DB-BD31-4B8C-83A1-F6EECF244321}">
                <p14:modId xmlns:p14="http://schemas.microsoft.com/office/powerpoint/2010/main" val="1656701788"/>
              </p:ext>
            </p:extLst>
          </p:nvPr>
        </p:nvGraphicFramePr>
        <p:xfrm>
          <a:off x="2885812" y="2779177"/>
          <a:ext cx="5461234" cy="867554"/>
        </p:xfrm>
        <a:graphic>
          <a:graphicData uri="http://schemas.openxmlformats.org/drawingml/2006/table">
            <a:tbl>
              <a:tblPr/>
              <a:tblGrid>
                <a:gridCol w="2730617">
                  <a:extLst>
                    <a:ext uri="{9D8B030D-6E8A-4147-A177-3AD203B41FA5}">
                      <a16:colId xmlns="" xmlns:a16="http://schemas.microsoft.com/office/drawing/2014/main" val="1895346047"/>
                    </a:ext>
                  </a:extLst>
                </a:gridCol>
                <a:gridCol w="2730617">
                  <a:extLst>
                    <a:ext uri="{9D8B030D-6E8A-4147-A177-3AD203B41FA5}">
                      <a16:colId xmlns="" xmlns:a16="http://schemas.microsoft.com/office/drawing/2014/main" val="2618004998"/>
                    </a:ext>
                  </a:extLst>
                </a:gridCol>
              </a:tblGrid>
              <a:tr h="410354">
                <a:tc>
                  <a:txBody>
                    <a:bodyPr/>
                    <a:lstStyle/>
                    <a:p>
                      <a:pPr algn="l" fontAlgn="base"/>
                      <a:r>
                        <a:rPr lang="en-IN" b="1" dirty="0">
                          <a:effectLst/>
                        </a:rPr>
                        <a:t>Name</a:t>
                      </a:r>
                      <a:endParaRPr lang="en-IN" b="0" dirty="0">
                        <a:effectLst/>
                      </a:endParaRPr>
                    </a:p>
                  </a:txBody>
                  <a:tcPr anchor="ctr">
                    <a:lnL>
                      <a:noFill/>
                    </a:lnL>
                    <a:lnR>
                      <a:noFill/>
                    </a:lnR>
                    <a:lnT>
                      <a:noFill/>
                    </a:lnT>
                    <a:lnB>
                      <a:noFill/>
                    </a:lnB>
                    <a:solidFill>
                      <a:srgbClr val="FFFFFF"/>
                    </a:solidFill>
                  </a:tcPr>
                </a:tc>
                <a:tc>
                  <a:txBody>
                    <a:bodyPr/>
                    <a:lstStyle/>
                    <a:p>
                      <a:pPr algn="l" fontAlgn="base"/>
                      <a:r>
                        <a:rPr lang="en-IN" b="1">
                          <a:effectLst/>
                        </a:rPr>
                        <a:t>BirthTimeModified</a:t>
                      </a:r>
                      <a:endParaRPr lang="en-IN" b="0">
                        <a:effectLst/>
                      </a:endParaRPr>
                    </a:p>
                  </a:txBody>
                  <a:tcPr anchor="ctr">
                    <a:lnL>
                      <a:noFill/>
                    </a:lnL>
                    <a:lnR>
                      <a:noFill/>
                    </a:lnR>
                    <a:lnT>
                      <a:noFill/>
                    </a:lnT>
                    <a:lnB>
                      <a:noFill/>
                    </a:lnB>
                    <a:solidFill>
                      <a:srgbClr val="FFFFFF"/>
                    </a:solidFill>
                  </a:tcPr>
                </a:tc>
                <a:extLst>
                  <a:ext uri="{0D108BD9-81ED-4DB2-BD59-A6C34878D82A}">
                    <a16:rowId xmlns="" xmlns:a16="http://schemas.microsoft.com/office/drawing/2014/main" val="2675680915"/>
                  </a:ext>
                </a:extLst>
              </a:tr>
              <a:tr h="417735">
                <a:tc>
                  <a:txBody>
                    <a:bodyPr/>
                    <a:lstStyle/>
                    <a:p>
                      <a:pPr algn="l" fontAlgn="base"/>
                      <a:r>
                        <a:rPr lang="en-IN" sz="1250" b="0" dirty="0">
                          <a:effectLst/>
                        </a:rPr>
                        <a:t>Pratik</a:t>
                      </a:r>
                    </a:p>
                  </a:txBody>
                  <a:tcPr marL="95250" marR="95250" marT="133350" marB="133350" anchor="ctr">
                    <a:lnL>
                      <a:noFill/>
                    </a:lnL>
                    <a:lnR>
                      <a:noFill/>
                    </a:lnR>
                    <a:lnT>
                      <a:noFill/>
                    </a:lnT>
                    <a:lnB>
                      <a:noFill/>
                    </a:lnB>
                    <a:solidFill>
                      <a:srgbClr val="FFFFFF"/>
                    </a:solidFill>
                  </a:tcPr>
                </a:tc>
                <a:tc>
                  <a:txBody>
                    <a:bodyPr/>
                    <a:lstStyle/>
                    <a:p>
                      <a:pPr algn="l" fontAlgn="base"/>
                      <a:r>
                        <a:rPr lang="en-IN" sz="1250" b="0" dirty="0">
                          <a:effectLst/>
                        </a:rPr>
                        <a:t>1997-09-26 16:44:15.581</a:t>
                      </a:r>
                    </a:p>
                  </a:txBody>
                  <a:tcPr marL="95250" marR="95250" marT="133350" marB="133350" anchor="ctr">
                    <a:lnL>
                      <a:noFill/>
                    </a:lnL>
                    <a:lnR>
                      <a:noFill/>
                    </a:lnR>
                    <a:lnT>
                      <a:noFill/>
                    </a:lnT>
                    <a:lnB>
                      <a:noFill/>
                    </a:lnB>
                    <a:solidFill>
                      <a:srgbClr val="FFFFFF"/>
                    </a:solidFill>
                  </a:tcPr>
                </a:tc>
                <a:extLst>
                  <a:ext uri="{0D108BD9-81ED-4DB2-BD59-A6C34878D82A}">
                    <a16:rowId xmlns="" xmlns:a16="http://schemas.microsoft.com/office/drawing/2014/main" val="504698545"/>
                  </a:ext>
                </a:extLst>
              </a:tr>
            </a:tbl>
          </a:graphicData>
        </a:graphic>
      </p:graphicFrame>
      <p:pic>
        <p:nvPicPr>
          <p:cNvPr id="11" name="Picture 10">
            <a:extLst>
              <a:ext uri="{FF2B5EF4-FFF2-40B4-BE49-F238E27FC236}">
                <a16:creationId xmlns="" xmlns:a16="http://schemas.microsoft.com/office/drawing/2014/main" id="{F2FB93CA-C2E5-4A67-B83C-5D58DD3FB153}"/>
              </a:ext>
            </a:extLst>
          </p:cNvPr>
          <p:cNvPicPr/>
          <p:nvPr/>
        </p:nvPicPr>
        <p:blipFill rotWithShape="1">
          <a:blip r:embed="rId2">
            <a:extLst>
              <a:ext uri="{28A0092B-C50C-407E-A947-70E740481C1C}">
                <a14:useLocalDpi xmlns:a14="http://schemas.microsoft.com/office/drawing/2010/main" val="0"/>
              </a:ext>
            </a:extLst>
          </a:blip>
          <a:srcRect l="13439" t="66214" r="26433" b="12588"/>
          <a:stretch/>
        </p:blipFill>
        <p:spPr>
          <a:xfrm>
            <a:off x="7113864" y="1221809"/>
            <a:ext cx="3196206" cy="704675"/>
          </a:xfrm>
          <a:prstGeom prst="rect">
            <a:avLst/>
          </a:prstGeom>
        </p:spPr>
      </p:pic>
    </p:spTree>
    <p:extLst>
      <p:ext uri="{BB962C8B-B14F-4D97-AF65-F5344CB8AC3E}">
        <p14:creationId xmlns:p14="http://schemas.microsoft.com/office/powerpoint/2010/main" val="22803636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6099B8-154B-4E25-B6EE-F05AFDA423AF}"/>
              </a:ext>
            </a:extLst>
          </p:cNvPr>
          <p:cNvSpPr>
            <a:spLocks noGrp="1"/>
          </p:cNvSpPr>
          <p:nvPr>
            <p:ph type="title"/>
          </p:nvPr>
        </p:nvSpPr>
        <p:spPr>
          <a:xfrm>
            <a:off x="1920240" y="312983"/>
            <a:ext cx="8770571" cy="581237"/>
          </a:xfrm>
        </p:spPr>
        <p:txBody>
          <a:bodyPr>
            <a:normAutofit fontScale="90000"/>
          </a:bodyPr>
          <a:lstStyle/>
          <a:p>
            <a:pPr algn="ctr"/>
            <a:r>
              <a:rPr lang="en-US" b="0" dirty="0">
                <a:latin typeface="Times New Roman" panose="02020603050405020304" pitchFamily="18" charset="0"/>
                <a:cs typeface="Times New Roman" panose="02020603050405020304" pitchFamily="18" charset="0"/>
              </a:rPr>
              <a:t>Built in Functions - </a:t>
            </a:r>
            <a:r>
              <a:rPr lang="en-IN" b="0" dirty="0">
                <a:latin typeface="Times New Roman" panose="02020603050405020304" pitchFamily="18" charset="0"/>
                <a:cs typeface="Times New Roman" panose="02020603050405020304" pitchFamily="18" charset="0"/>
              </a:rPr>
              <a:t>Date functions </a:t>
            </a:r>
            <a:r>
              <a:rPr lang="en-US" b="0" dirty="0">
                <a:latin typeface="Times New Roman" panose="02020603050405020304" pitchFamily="18" charset="0"/>
                <a:cs typeface="Times New Roman" panose="02020603050405020304" pitchFamily="18" charset="0"/>
              </a:rPr>
              <a:t>in SQL</a:t>
            </a:r>
            <a:endParaRPr lang="en-IN" dirty="0"/>
          </a:p>
        </p:txBody>
      </p:sp>
      <p:sp>
        <p:nvSpPr>
          <p:cNvPr id="3" name="Content Placeholder 2">
            <a:extLst>
              <a:ext uri="{FF2B5EF4-FFF2-40B4-BE49-F238E27FC236}">
                <a16:creationId xmlns="" xmlns:a16="http://schemas.microsoft.com/office/drawing/2014/main" id="{369D6971-F5A4-4A8D-B24D-80610DFA177F}"/>
              </a:ext>
            </a:extLst>
          </p:cNvPr>
          <p:cNvSpPr>
            <a:spLocks noGrp="1"/>
          </p:cNvSpPr>
          <p:nvPr>
            <p:ph idx="1"/>
          </p:nvPr>
        </p:nvSpPr>
        <p:spPr>
          <a:xfrm>
            <a:off x="163585" y="755752"/>
            <a:ext cx="10947633" cy="4814488"/>
          </a:xfrm>
        </p:spPr>
        <p:txBody>
          <a:bodyPr/>
          <a:lstStyle/>
          <a:p>
            <a:r>
              <a:rPr kumimoji="0" lang="en-US" altLang="en-US" sz="1600" b="1" i="0" u="none" strike="noStrike" cap="none" normalizeH="0" baseline="0" dirty="0">
                <a:ln>
                  <a:noFill/>
                </a:ln>
                <a:solidFill>
                  <a:schemeClr val="accent2">
                    <a:lumMod val="75000"/>
                  </a:schemeClr>
                </a:solidFill>
                <a:effectLst/>
                <a:latin typeface="Times New Roman" panose="02020603050405020304" pitchFamily="18" charset="0"/>
                <a:cs typeface="Times New Roman" panose="02020603050405020304" pitchFamily="18" charset="0"/>
              </a:rPr>
              <a:t>DATE_FORMAT():</a:t>
            </a:r>
            <a:r>
              <a:rPr kumimoji="0" lang="en-US" altLang="en-US" sz="2400" b="0" i="0" u="none" strike="noStrike" cap="none" normalizeH="0" baseline="0" dirty="0">
                <a:ln>
                  <a:noFill/>
                </a:ln>
                <a:solidFill>
                  <a:schemeClr val="accent2">
                    <a:lumMod val="75000"/>
                  </a:schemeClr>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Displays date/time data in different formats.</a:t>
            </a:r>
          </a:p>
          <a:p>
            <a:r>
              <a:rPr lang="en-US" altLang="en-US" sz="1600" dirty="0">
                <a:solidFill>
                  <a:srgbClr val="40424E"/>
                </a:solidFill>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a:ln>
                  <a:noFill/>
                </a:ln>
                <a:solidFill>
                  <a:schemeClr val="accent2">
                    <a:lumMod val="75000"/>
                  </a:schemeClr>
                </a:solidFill>
                <a:effectLst/>
                <a:latin typeface="Times New Roman" panose="02020603050405020304" pitchFamily="18" charset="0"/>
                <a:cs typeface="Times New Roman" panose="02020603050405020304" pitchFamily="18" charset="0"/>
              </a:rPr>
              <a:t>Syntax: </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DATE_FORMAT(</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date,format</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endParaRPr lang="en-IN" dirty="0"/>
          </a:p>
        </p:txBody>
      </p:sp>
      <p:pic>
        <p:nvPicPr>
          <p:cNvPr id="6" name="Picture 5">
            <a:extLst>
              <a:ext uri="{FF2B5EF4-FFF2-40B4-BE49-F238E27FC236}">
                <a16:creationId xmlns="" xmlns:a16="http://schemas.microsoft.com/office/drawing/2014/main" id="{425FDC03-A1B0-4142-882B-4CC4FCE02033}"/>
              </a:ext>
            </a:extLst>
          </p:cNvPr>
          <p:cNvPicPr/>
          <p:nvPr/>
        </p:nvPicPr>
        <p:blipFill rotWithShape="1">
          <a:blip r:embed="rId2">
            <a:extLst>
              <a:ext uri="{28A0092B-C50C-407E-A947-70E740481C1C}">
                <a14:useLocalDpi xmlns:a14="http://schemas.microsoft.com/office/drawing/2010/main" val="0"/>
              </a:ext>
            </a:extLst>
          </a:blip>
          <a:srcRect l="10676" t="10179" r="19653"/>
          <a:stretch/>
        </p:blipFill>
        <p:spPr>
          <a:xfrm>
            <a:off x="880844" y="2189527"/>
            <a:ext cx="4756558" cy="4561009"/>
          </a:xfrm>
          <a:prstGeom prst="rect">
            <a:avLst/>
          </a:prstGeom>
        </p:spPr>
      </p:pic>
      <p:pic>
        <p:nvPicPr>
          <p:cNvPr id="7" name="Picture 6">
            <a:extLst>
              <a:ext uri="{FF2B5EF4-FFF2-40B4-BE49-F238E27FC236}">
                <a16:creationId xmlns="" xmlns:a16="http://schemas.microsoft.com/office/drawing/2014/main" id="{2338D3E4-DBC8-42C3-8407-75DBC7DA3CC3}"/>
              </a:ext>
            </a:extLst>
          </p:cNvPr>
          <p:cNvPicPr/>
          <p:nvPr/>
        </p:nvPicPr>
        <p:blipFill rotWithShape="1">
          <a:blip r:embed="rId3">
            <a:extLst>
              <a:ext uri="{28A0092B-C50C-407E-A947-70E740481C1C}">
                <a14:useLocalDpi xmlns:a14="http://schemas.microsoft.com/office/drawing/2010/main" val="0"/>
              </a:ext>
            </a:extLst>
          </a:blip>
          <a:srcRect t="30676" r="37852"/>
          <a:stretch/>
        </p:blipFill>
        <p:spPr>
          <a:xfrm>
            <a:off x="6096000" y="3313651"/>
            <a:ext cx="4826666" cy="1888484"/>
          </a:xfrm>
          <a:prstGeom prst="rect">
            <a:avLst/>
          </a:prstGeom>
        </p:spPr>
      </p:pic>
    </p:spTree>
    <p:extLst>
      <p:ext uri="{BB962C8B-B14F-4D97-AF65-F5344CB8AC3E}">
        <p14:creationId xmlns:p14="http://schemas.microsoft.com/office/powerpoint/2010/main" val="13959334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0742B11E-E145-4240-8146-7A43219780AF}"/>
              </a:ext>
            </a:extLst>
          </p:cNvPr>
          <p:cNvPicPr/>
          <p:nvPr/>
        </p:nvPicPr>
        <p:blipFill rotWithShape="1">
          <a:blip r:embed="rId2">
            <a:extLst>
              <a:ext uri="{28A0092B-C50C-407E-A947-70E740481C1C}">
                <a14:useLocalDpi xmlns:a14="http://schemas.microsoft.com/office/drawing/2010/main" val="0"/>
              </a:ext>
            </a:extLst>
          </a:blip>
          <a:srcRect l="21800" t="20388" r="11310" b="7546"/>
          <a:stretch/>
        </p:blipFill>
        <p:spPr>
          <a:xfrm>
            <a:off x="587230" y="342767"/>
            <a:ext cx="11207691" cy="6191075"/>
          </a:xfrm>
          <a:prstGeom prst="rect">
            <a:avLst/>
          </a:prstGeom>
        </p:spPr>
      </p:pic>
      <p:sp>
        <p:nvSpPr>
          <p:cNvPr id="2" name="Footer Placeholder 1">
            <a:extLst>
              <a:ext uri="{FF2B5EF4-FFF2-40B4-BE49-F238E27FC236}">
                <a16:creationId xmlns:a16="http://schemas.microsoft.com/office/drawing/2014/main" xmlns="" id="{174A6A8A-2BD5-45E6-90F7-BAAF7796881E}"/>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38707648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DB29C98-37FC-4898-92EE-DD344438A5CF}"/>
              </a:ext>
            </a:extLst>
          </p:cNvPr>
          <p:cNvSpPr>
            <a:spLocks noGrp="1"/>
          </p:cNvSpPr>
          <p:nvPr>
            <p:ph type="title"/>
          </p:nvPr>
        </p:nvSpPr>
        <p:spPr>
          <a:xfrm>
            <a:off x="1987352" y="237482"/>
            <a:ext cx="8770571" cy="656738"/>
          </a:xfrm>
        </p:spPr>
        <p:txBody>
          <a:bodyPr>
            <a:normAutofit fontScale="90000"/>
          </a:bodyPr>
          <a:lstStyle/>
          <a:p>
            <a:pPr algn="ctr"/>
            <a:r>
              <a:rPr lang="en-IN" b="0" i="0" dirty="0">
                <a:solidFill>
                  <a:schemeClr val="tx1"/>
                </a:solidFill>
                <a:effectLst/>
                <a:latin typeface="Times New Roman" panose="02020603050405020304" pitchFamily="18" charset="0"/>
                <a:cs typeface="Times New Roman" panose="02020603050405020304" pitchFamily="18" charset="0"/>
              </a:rPr>
              <a:t>Set Operation </a:t>
            </a:r>
            <a:r>
              <a:rPr lang="en-IN" b="0" dirty="0">
                <a:solidFill>
                  <a:schemeClr val="tx1"/>
                </a:solidFill>
                <a:latin typeface="Times New Roman" panose="02020603050405020304" pitchFamily="18" charset="0"/>
                <a:cs typeface="Times New Roman" panose="02020603050405020304" pitchFamily="18" charset="0"/>
              </a:rPr>
              <a:t>functions </a:t>
            </a:r>
            <a:r>
              <a:rPr lang="en-US" b="0" dirty="0">
                <a:solidFill>
                  <a:schemeClr val="tx1"/>
                </a:solidFill>
                <a:latin typeface="Times New Roman" panose="02020603050405020304" pitchFamily="18" charset="0"/>
                <a:cs typeface="Times New Roman" panose="02020603050405020304" pitchFamily="18" charset="0"/>
              </a:rPr>
              <a:t>in SQL</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12DBF806-3425-4E0A-ACA6-95A6DC647836}"/>
              </a:ext>
            </a:extLst>
          </p:cNvPr>
          <p:cNvSpPr>
            <a:spLocks noGrp="1"/>
          </p:cNvSpPr>
          <p:nvPr>
            <p:ph idx="1"/>
          </p:nvPr>
        </p:nvSpPr>
        <p:spPr>
          <a:xfrm>
            <a:off x="536895" y="937866"/>
            <a:ext cx="11291581" cy="4982268"/>
          </a:xfrm>
        </p:spPr>
        <p:txBody>
          <a:bodyPr/>
          <a:lstStyle/>
          <a:p>
            <a:pPr algn="l"/>
            <a:r>
              <a:rPr lang="en-US" b="0" i="0" dirty="0">
                <a:solidFill>
                  <a:srgbClr val="000000"/>
                </a:solidFill>
                <a:effectLst/>
                <a:latin typeface="Times New Roman" panose="02020603050405020304" pitchFamily="18" charset="0"/>
                <a:cs typeface="Times New Roman" panose="02020603050405020304" pitchFamily="18" charset="0"/>
              </a:rPr>
              <a:t>The SQL Set operation is used to combine the two or more SQL SELECT statements.</a:t>
            </a:r>
          </a:p>
          <a:p>
            <a:pPr algn="ctr"/>
            <a:r>
              <a:rPr lang="en-US" b="1" i="0" dirty="0">
                <a:solidFill>
                  <a:srgbClr val="610B4B"/>
                </a:solidFill>
                <a:effectLst/>
                <a:latin typeface="Times New Roman" panose="02020603050405020304" pitchFamily="18" charset="0"/>
                <a:cs typeface="Times New Roman" panose="02020603050405020304" pitchFamily="18" charset="0"/>
              </a:rPr>
              <a:t>Types of Set Operation</a:t>
            </a:r>
          </a:p>
          <a:p>
            <a:endParaRPr lang="en-IN" dirty="0"/>
          </a:p>
        </p:txBody>
      </p:sp>
      <p:pic>
        <p:nvPicPr>
          <p:cNvPr id="8196" name="Picture 4" descr="DBMS SQL Set Operation">
            <a:extLst>
              <a:ext uri="{FF2B5EF4-FFF2-40B4-BE49-F238E27FC236}">
                <a16:creationId xmlns="" xmlns:a16="http://schemas.microsoft.com/office/drawing/2014/main" id="{68CDD897-828D-4997-8352-DC0E56F0B3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257" t="4238" r="14404" b="5046"/>
          <a:stretch/>
        </p:blipFill>
        <p:spPr bwMode="auto">
          <a:xfrm>
            <a:off x="3654804" y="2541073"/>
            <a:ext cx="4882392" cy="3573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2609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59AFCF-A734-4BB7-A078-A5C305974769}"/>
              </a:ext>
            </a:extLst>
          </p:cNvPr>
          <p:cNvSpPr>
            <a:spLocks noGrp="1"/>
          </p:cNvSpPr>
          <p:nvPr>
            <p:ph type="title"/>
          </p:nvPr>
        </p:nvSpPr>
        <p:spPr>
          <a:xfrm>
            <a:off x="1898067" y="140216"/>
            <a:ext cx="8770571" cy="614793"/>
          </a:xfrm>
        </p:spPr>
        <p:txBody>
          <a:bodyPr>
            <a:normAutofit fontScale="90000"/>
          </a:bodyPr>
          <a:lstStyle/>
          <a:p>
            <a:pPr algn="ctr"/>
            <a:r>
              <a:rPr lang="en-IN" b="0" i="0" dirty="0">
                <a:solidFill>
                  <a:srgbClr val="333333"/>
                </a:solidFill>
                <a:effectLst/>
                <a:latin typeface="Times New Roman" panose="02020603050405020304" pitchFamily="18" charset="0"/>
                <a:cs typeface="Times New Roman" panose="02020603050405020304" pitchFamily="18" charset="0"/>
              </a:rPr>
              <a:t>UNION Operation</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52769EA2-623E-42E4-A057-1ABB76E8D759}"/>
              </a:ext>
            </a:extLst>
          </p:cNvPr>
          <p:cNvSpPr>
            <a:spLocks noGrp="1"/>
          </p:cNvSpPr>
          <p:nvPr>
            <p:ph idx="1"/>
          </p:nvPr>
        </p:nvSpPr>
        <p:spPr>
          <a:xfrm>
            <a:off x="755009" y="755009"/>
            <a:ext cx="11056689" cy="5208771"/>
          </a:xfrm>
        </p:spPr>
        <p:txBody>
          <a:bodyPr>
            <a:normAutofit/>
          </a:bodyPr>
          <a:lstStyle/>
          <a:p>
            <a:pPr algn="just"/>
            <a:r>
              <a:rPr kumimoji="0" lang="en-US" altLang="en-US" sz="3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UNION</a:t>
            </a:r>
            <a:r>
              <a:rPr kumimoji="0" lang="en-US" altLang="en-US" sz="3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is used to combine the results of two or more </a:t>
            </a:r>
            <a:r>
              <a:rPr kumimoji="0" lang="en-US" altLang="en-US" sz="3200" b="0" i="0" u="none" strike="noStrike" cap="none" normalizeH="0" baseline="0" dirty="0">
                <a:ln>
                  <a:noFill/>
                </a:ln>
                <a:solidFill>
                  <a:srgbClr val="C7254E"/>
                </a:solidFill>
                <a:effectLst/>
                <a:latin typeface="Times New Roman" panose="02020603050405020304" pitchFamily="18" charset="0"/>
                <a:cs typeface="Times New Roman" panose="02020603050405020304" pitchFamily="18" charset="0"/>
              </a:rPr>
              <a:t>SELECT</a:t>
            </a:r>
            <a:r>
              <a:rPr kumimoji="0" lang="en-US" altLang="en-US" sz="3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statements. </a:t>
            </a:r>
          </a:p>
          <a:p>
            <a:pPr algn="just"/>
            <a:r>
              <a:rPr kumimoji="0" lang="en-US" altLang="en-US" sz="3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However it will eliminate duplicate rows from its </a:t>
            </a:r>
            <a:r>
              <a:rPr kumimoji="0" lang="en-US" altLang="en-US" sz="3200" b="0" i="0" u="none" strike="noStrike" cap="none" normalizeH="0" baseline="0" dirty="0" smtClean="0">
                <a:ln>
                  <a:noFill/>
                </a:ln>
                <a:solidFill>
                  <a:srgbClr val="333333"/>
                </a:solidFill>
                <a:effectLst/>
                <a:latin typeface="Times New Roman" panose="02020603050405020304" pitchFamily="18" charset="0"/>
                <a:cs typeface="Times New Roman" panose="02020603050405020304" pitchFamily="18" charset="0"/>
              </a:rPr>
              <a:t>result set</a:t>
            </a:r>
            <a:r>
              <a:rPr kumimoji="0" lang="en-US" altLang="en-US" sz="3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p>
          <a:p>
            <a:pPr algn="just"/>
            <a:r>
              <a:rPr kumimoji="0" lang="en-US" altLang="en-US" sz="3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In case of union, number of columns and datatype must be same in both the tables, on which UNION operation is being applied.</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endParaRPr lang="en-IN" dirty="0"/>
          </a:p>
        </p:txBody>
      </p:sp>
    </p:spTree>
    <p:extLst>
      <p:ext uri="{BB962C8B-B14F-4D97-AF65-F5344CB8AC3E}">
        <p14:creationId xmlns:p14="http://schemas.microsoft.com/office/powerpoint/2010/main" val="14493706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a:extLst>
              <a:ext uri="{FF2B5EF4-FFF2-40B4-BE49-F238E27FC236}">
                <a16:creationId xmlns="" xmlns:a16="http://schemas.microsoft.com/office/drawing/2014/main" id="{F802C3E2-CCEB-46B5-8CE8-DC7B19D87D3B}"/>
              </a:ext>
            </a:extLst>
          </p:cNvPr>
          <p:cNvPicPr/>
          <p:nvPr/>
        </p:nvPicPr>
        <p:blipFill rotWithShape="1">
          <a:blip r:embed="rId2">
            <a:extLst>
              <a:ext uri="{28A0092B-C50C-407E-A947-70E740481C1C}">
                <a14:useLocalDpi xmlns:a14="http://schemas.microsoft.com/office/drawing/2010/main" val="0"/>
              </a:ext>
            </a:extLst>
          </a:blip>
          <a:srcRect l="14700" t="47670" r="32912" b="4535"/>
          <a:stretch/>
        </p:blipFill>
        <p:spPr>
          <a:xfrm>
            <a:off x="907709" y="978426"/>
            <a:ext cx="4034681" cy="1333850"/>
          </a:xfrm>
          <a:prstGeom prst="rect">
            <a:avLst/>
          </a:prstGeom>
        </p:spPr>
      </p:pic>
      <p:pic>
        <p:nvPicPr>
          <p:cNvPr id="5" name="Picture 4">
            <a:extLst>
              <a:ext uri="{FF2B5EF4-FFF2-40B4-BE49-F238E27FC236}">
                <a16:creationId xmlns="" xmlns:a16="http://schemas.microsoft.com/office/drawing/2014/main" id="{FDAEB2A6-E797-4308-A9FE-79F31533026B}"/>
              </a:ext>
            </a:extLst>
          </p:cNvPr>
          <p:cNvPicPr/>
          <p:nvPr/>
        </p:nvPicPr>
        <p:blipFill rotWithShape="1">
          <a:blip r:embed="rId3">
            <a:extLst>
              <a:ext uri="{28A0092B-C50C-407E-A947-70E740481C1C}">
                <a14:useLocalDpi xmlns:a14="http://schemas.microsoft.com/office/drawing/2010/main" val="0"/>
              </a:ext>
            </a:extLst>
          </a:blip>
          <a:srcRect l="11556" t="16801" r="30075" b="2869"/>
          <a:stretch/>
        </p:blipFill>
        <p:spPr>
          <a:xfrm>
            <a:off x="5797092" y="875661"/>
            <a:ext cx="4893719" cy="4772785"/>
          </a:xfrm>
          <a:prstGeom prst="rect">
            <a:avLst/>
          </a:prstGeom>
        </p:spPr>
      </p:pic>
      <p:pic>
        <p:nvPicPr>
          <p:cNvPr id="6" name="Picture 5">
            <a:extLst>
              <a:ext uri="{FF2B5EF4-FFF2-40B4-BE49-F238E27FC236}">
                <a16:creationId xmlns="" xmlns:a16="http://schemas.microsoft.com/office/drawing/2014/main" id="{BAC2504B-9EBA-4C40-8844-964B0A78763D}"/>
              </a:ext>
            </a:extLst>
          </p:cNvPr>
          <p:cNvPicPr/>
          <p:nvPr/>
        </p:nvPicPr>
        <p:blipFill rotWithShape="1">
          <a:blip r:embed="rId4">
            <a:extLst>
              <a:ext uri="{28A0092B-C50C-407E-A947-70E740481C1C}">
                <a14:useLocalDpi xmlns:a14="http://schemas.microsoft.com/office/drawing/2010/main" val="0"/>
              </a:ext>
            </a:extLst>
          </a:blip>
          <a:srcRect l="10237" t="22007" r="19287" b="3437"/>
          <a:stretch/>
        </p:blipFill>
        <p:spPr>
          <a:xfrm>
            <a:off x="907709" y="2754793"/>
            <a:ext cx="4328719" cy="2273418"/>
          </a:xfrm>
          <a:prstGeom prst="rect">
            <a:avLst/>
          </a:prstGeom>
        </p:spPr>
      </p:pic>
    </p:spTree>
    <p:extLst>
      <p:ext uri="{BB962C8B-B14F-4D97-AF65-F5344CB8AC3E}">
        <p14:creationId xmlns:p14="http://schemas.microsoft.com/office/powerpoint/2010/main" val="92314541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51BAFFE-6E3C-424C-ADE8-562BE26E1E92}"/>
              </a:ext>
            </a:extLst>
          </p:cNvPr>
          <p:cNvSpPr>
            <a:spLocks noGrp="1"/>
          </p:cNvSpPr>
          <p:nvPr>
            <p:ph type="title"/>
          </p:nvPr>
        </p:nvSpPr>
        <p:spPr>
          <a:xfrm>
            <a:off x="2004130" y="704675"/>
            <a:ext cx="8770571" cy="570451"/>
          </a:xfrm>
        </p:spPr>
        <p:txBody>
          <a:bodyPr>
            <a:normAutofit fontScale="90000"/>
          </a:bodyPr>
          <a:lstStyle/>
          <a:p>
            <a:pPr algn="ctr"/>
            <a:r>
              <a:rPr lang="en-IN" sz="3600" b="0" i="0" dirty="0">
                <a:solidFill>
                  <a:schemeClr val="tx1"/>
                </a:solidFill>
                <a:effectLst/>
                <a:latin typeface="Times New Roman" panose="02020603050405020304" pitchFamily="18" charset="0"/>
                <a:cs typeface="Times New Roman" panose="02020603050405020304" pitchFamily="18" charset="0"/>
              </a:rPr>
              <a:t>Union All</a:t>
            </a:r>
            <a:r>
              <a:rPr lang="en-IN" b="0" i="0" dirty="0">
                <a:solidFill>
                  <a:srgbClr val="610B4B"/>
                </a:solidFill>
                <a:effectLst/>
                <a:latin typeface="erdana"/>
              </a:rPr>
              <a:t/>
            </a:r>
            <a:br>
              <a:rPr lang="en-IN" b="0" i="0" dirty="0">
                <a:solidFill>
                  <a:srgbClr val="610B4B"/>
                </a:solidFill>
                <a:effectLst/>
                <a:latin typeface="erdana"/>
              </a:rPr>
            </a:br>
            <a:endParaRPr lang="en-IN" dirty="0"/>
          </a:p>
        </p:txBody>
      </p:sp>
      <p:sp>
        <p:nvSpPr>
          <p:cNvPr id="3" name="Content Placeholder 2">
            <a:extLst>
              <a:ext uri="{FF2B5EF4-FFF2-40B4-BE49-F238E27FC236}">
                <a16:creationId xmlns="" xmlns:a16="http://schemas.microsoft.com/office/drawing/2014/main" id="{94378FDC-2BEC-4E26-80D6-8067142F44BD}"/>
              </a:ext>
            </a:extLst>
          </p:cNvPr>
          <p:cNvSpPr>
            <a:spLocks noGrp="1"/>
          </p:cNvSpPr>
          <p:nvPr>
            <p:ph idx="1"/>
          </p:nvPr>
        </p:nvSpPr>
        <p:spPr>
          <a:xfrm>
            <a:off x="654342" y="1111887"/>
            <a:ext cx="11065078" cy="4620851"/>
          </a:xfrm>
        </p:spPr>
        <p:txBody>
          <a:bodyPr/>
          <a:lstStyle/>
          <a:p>
            <a:pPr algn="just"/>
            <a:r>
              <a:rPr lang="en-US" b="0" i="0" dirty="0">
                <a:solidFill>
                  <a:srgbClr val="000000"/>
                </a:solidFill>
                <a:effectLst/>
                <a:latin typeface="Times New Roman" panose="02020603050405020304" pitchFamily="18" charset="0"/>
                <a:cs typeface="Times New Roman" panose="02020603050405020304" pitchFamily="18" charset="0"/>
              </a:rPr>
              <a:t>Union All operation is equal to the Union operation. It returns the set without removing duplication and sorting the data.</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 xmlns:a16="http://schemas.microsoft.com/office/drawing/2014/main" id="{5473DC8D-8197-4D03-90CA-89495E187526}"/>
              </a:ext>
            </a:extLst>
          </p:cNvPr>
          <p:cNvPicPr/>
          <p:nvPr/>
        </p:nvPicPr>
        <p:blipFill rotWithShape="1">
          <a:blip r:embed="rId2">
            <a:extLst>
              <a:ext uri="{28A0092B-C50C-407E-A947-70E740481C1C}">
                <a14:useLocalDpi xmlns:a14="http://schemas.microsoft.com/office/drawing/2010/main" val="0"/>
              </a:ext>
            </a:extLst>
          </a:blip>
          <a:srcRect l="12725" t="23806" r="49074"/>
          <a:stretch/>
        </p:blipFill>
        <p:spPr>
          <a:xfrm>
            <a:off x="1087772" y="2902590"/>
            <a:ext cx="5008228" cy="2231472"/>
          </a:xfrm>
          <a:prstGeom prst="rect">
            <a:avLst/>
          </a:prstGeom>
        </p:spPr>
      </p:pic>
      <p:pic>
        <p:nvPicPr>
          <p:cNvPr id="5" name="Picture 4">
            <a:extLst>
              <a:ext uri="{FF2B5EF4-FFF2-40B4-BE49-F238E27FC236}">
                <a16:creationId xmlns="" xmlns:a16="http://schemas.microsoft.com/office/drawing/2014/main" id="{BCCD7FC5-7F34-40C2-9D5F-98728CA329E5}"/>
              </a:ext>
            </a:extLst>
          </p:cNvPr>
          <p:cNvPicPr/>
          <p:nvPr/>
        </p:nvPicPr>
        <p:blipFill rotWithShape="1">
          <a:blip r:embed="rId3">
            <a:extLst>
              <a:ext uri="{28A0092B-C50C-407E-A947-70E740481C1C}">
                <a14:useLocalDpi xmlns:a14="http://schemas.microsoft.com/office/drawing/2010/main" val="0"/>
              </a:ext>
            </a:extLst>
          </a:blip>
          <a:srcRect l="9797" t="22243" r="39784" b="3996"/>
          <a:stretch/>
        </p:blipFill>
        <p:spPr>
          <a:xfrm>
            <a:off x="6529872" y="2902590"/>
            <a:ext cx="4778488" cy="2013359"/>
          </a:xfrm>
          <a:prstGeom prst="rect">
            <a:avLst/>
          </a:prstGeom>
        </p:spPr>
      </p:pic>
    </p:spTree>
    <p:extLst>
      <p:ext uri="{BB962C8B-B14F-4D97-AF65-F5344CB8AC3E}">
        <p14:creationId xmlns:p14="http://schemas.microsoft.com/office/powerpoint/2010/main" val="9405704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97DC65F-9D67-431B-97AB-D2B494482749}"/>
              </a:ext>
            </a:extLst>
          </p:cNvPr>
          <p:cNvSpPr>
            <a:spLocks noGrp="1"/>
          </p:cNvSpPr>
          <p:nvPr>
            <p:ph type="title"/>
          </p:nvPr>
        </p:nvSpPr>
        <p:spPr>
          <a:xfrm>
            <a:off x="1694695" y="162081"/>
            <a:ext cx="8770571" cy="612398"/>
          </a:xfrm>
        </p:spPr>
        <p:txBody>
          <a:bodyPr>
            <a:normAutofit fontScale="90000"/>
          </a:bodyPr>
          <a:lstStyle/>
          <a:p>
            <a:pPr algn="ctr"/>
            <a:r>
              <a:rPr lang="en-IN" sz="3600" b="0" i="0" dirty="0">
                <a:solidFill>
                  <a:schemeClr val="tx1"/>
                </a:solidFill>
                <a:effectLst/>
                <a:latin typeface="Times New Roman" panose="02020603050405020304" pitchFamily="18" charset="0"/>
                <a:cs typeface="Times New Roman" panose="02020603050405020304" pitchFamily="18" charset="0"/>
              </a:rPr>
              <a:t>Intersect</a:t>
            </a:r>
            <a:r>
              <a:rPr lang="en-IN" b="0" i="0" dirty="0">
                <a:solidFill>
                  <a:srgbClr val="610B4B"/>
                </a:solidFill>
                <a:effectLst/>
                <a:latin typeface="erdana"/>
              </a:rPr>
              <a:t/>
            </a:r>
            <a:br>
              <a:rPr lang="en-IN" b="0" i="0" dirty="0">
                <a:solidFill>
                  <a:srgbClr val="610B4B"/>
                </a:solidFill>
                <a:effectLst/>
                <a:latin typeface="erdana"/>
              </a:rPr>
            </a:br>
            <a:endParaRPr lang="en-IN" dirty="0"/>
          </a:p>
        </p:txBody>
      </p:sp>
      <p:sp>
        <p:nvSpPr>
          <p:cNvPr id="3" name="Content Placeholder 2">
            <a:extLst>
              <a:ext uri="{FF2B5EF4-FFF2-40B4-BE49-F238E27FC236}">
                <a16:creationId xmlns="" xmlns:a16="http://schemas.microsoft.com/office/drawing/2014/main" id="{0DADD3A1-43E4-4591-9CC0-2AAB6A4D3B34}"/>
              </a:ext>
            </a:extLst>
          </p:cNvPr>
          <p:cNvSpPr>
            <a:spLocks noGrp="1"/>
          </p:cNvSpPr>
          <p:nvPr>
            <p:ph idx="1"/>
          </p:nvPr>
        </p:nvSpPr>
        <p:spPr>
          <a:xfrm>
            <a:off x="855678" y="1078380"/>
            <a:ext cx="11204895" cy="5309439"/>
          </a:xfrm>
        </p:spPr>
        <p:txBody>
          <a:bodyPr>
            <a:normAutofit/>
          </a:bodyPr>
          <a:lstStyle/>
          <a:p>
            <a:pPr algn="just"/>
            <a:r>
              <a:rPr lang="en-US" sz="2000" b="0" dirty="0">
                <a:solidFill>
                  <a:srgbClr val="000000"/>
                </a:solidFill>
                <a:effectLst/>
                <a:latin typeface="Times New Roman" panose="02020603050405020304" pitchFamily="18" charset="0"/>
                <a:cs typeface="Times New Roman" panose="02020603050405020304" pitchFamily="18" charset="0"/>
              </a:rPr>
              <a:t>It is used to combine two SELECT statements. The Intersect operation returns the common rows from both the SELECT statements.</a:t>
            </a:r>
          </a:p>
          <a:p>
            <a:pPr algn="just"/>
            <a:r>
              <a:rPr lang="en-US" sz="2000" b="0" dirty="0">
                <a:solidFill>
                  <a:srgbClr val="000000"/>
                </a:solidFill>
                <a:effectLst/>
                <a:latin typeface="Times New Roman" panose="02020603050405020304" pitchFamily="18" charset="0"/>
                <a:cs typeface="Times New Roman" panose="02020603050405020304" pitchFamily="18" charset="0"/>
              </a:rPr>
              <a:t>In the Intersect operation, the number of datatype and columns must be the same.</a:t>
            </a:r>
          </a:p>
          <a:p>
            <a:pPr algn="just"/>
            <a:r>
              <a:rPr lang="en-US" sz="2000" b="0" dirty="0">
                <a:solidFill>
                  <a:srgbClr val="000000"/>
                </a:solidFill>
                <a:effectLst/>
                <a:latin typeface="Times New Roman" panose="02020603050405020304" pitchFamily="18" charset="0"/>
                <a:cs typeface="Times New Roman" panose="02020603050405020304" pitchFamily="18" charset="0"/>
              </a:rPr>
              <a:t>It has no duplicates and it arranges the data in ascending order by default.</a:t>
            </a:r>
          </a:p>
          <a:p>
            <a:endParaRPr lang="en-IN" sz="2400" dirty="0"/>
          </a:p>
        </p:txBody>
      </p:sp>
      <p:pic>
        <p:nvPicPr>
          <p:cNvPr id="4" name="Picture 3">
            <a:extLst>
              <a:ext uri="{FF2B5EF4-FFF2-40B4-BE49-F238E27FC236}">
                <a16:creationId xmlns="" xmlns:a16="http://schemas.microsoft.com/office/drawing/2014/main" id="{79B648BB-0787-4523-876A-C3DB05D62F77}"/>
              </a:ext>
            </a:extLst>
          </p:cNvPr>
          <p:cNvPicPr/>
          <p:nvPr/>
        </p:nvPicPr>
        <p:blipFill rotWithShape="1">
          <a:blip r:embed="rId2">
            <a:extLst>
              <a:ext uri="{28A0092B-C50C-407E-A947-70E740481C1C}">
                <a14:useLocalDpi xmlns:a14="http://schemas.microsoft.com/office/drawing/2010/main" val="0"/>
              </a:ext>
            </a:extLst>
          </a:blip>
          <a:srcRect l="5700" t="14833" r="45999" b="2388"/>
          <a:stretch/>
        </p:blipFill>
        <p:spPr>
          <a:xfrm>
            <a:off x="855678" y="2969702"/>
            <a:ext cx="4077049" cy="2483142"/>
          </a:xfrm>
          <a:prstGeom prst="rect">
            <a:avLst/>
          </a:prstGeom>
        </p:spPr>
      </p:pic>
      <p:pic>
        <p:nvPicPr>
          <p:cNvPr id="5" name="Picture 4">
            <a:extLst>
              <a:ext uri="{FF2B5EF4-FFF2-40B4-BE49-F238E27FC236}">
                <a16:creationId xmlns="" xmlns:a16="http://schemas.microsoft.com/office/drawing/2014/main" id="{0C6E39FF-A99C-4FCC-94E3-A285C53CC917}"/>
              </a:ext>
            </a:extLst>
          </p:cNvPr>
          <p:cNvPicPr/>
          <p:nvPr/>
        </p:nvPicPr>
        <p:blipFill rotWithShape="1">
          <a:blip r:embed="rId3">
            <a:extLst>
              <a:ext uri="{28A0092B-C50C-407E-A947-70E740481C1C}">
                <a14:useLocalDpi xmlns:a14="http://schemas.microsoft.com/office/drawing/2010/main" val="0"/>
              </a:ext>
            </a:extLst>
          </a:blip>
          <a:srcRect l="15165" t="47984" b="5256"/>
          <a:stretch/>
        </p:blipFill>
        <p:spPr>
          <a:xfrm>
            <a:off x="5631809" y="3733100"/>
            <a:ext cx="3948419" cy="729843"/>
          </a:xfrm>
          <a:prstGeom prst="rect">
            <a:avLst/>
          </a:prstGeom>
        </p:spPr>
      </p:pic>
    </p:spTree>
    <p:extLst>
      <p:ext uri="{BB962C8B-B14F-4D97-AF65-F5344CB8AC3E}">
        <p14:creationId xmlns:p14="http://schemas.microsoft.com/office/powerpoint/2010/main" val="25005493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105CB9-AEC1-40CF-ABF8-87577900581A}"/>
              </a:ext>
            </a:extLst>
          </p:cNvPr>
          <p:cNvSpPr>
            <a:spLocks noGrp="1"/>
          </p:cNvSpPr>
          <p:nvPr>
            <p:ph type="title"/>
          </p:nvPr>
        </p:nvSpPr>
        <p:spPr>
          <a:xfrm>
            <a:off x="1920240" y="474770"/>
            <a:ext cx="8770571" cy="838900"/>
          </a:xfrm>
        </p:spPr>
        <p:txBody>
          <a:bodyPr>
            <a:normAutofit fontScale="90000"/>
          </a:bodyPr>
          <a:lstStyle/>
          <a:p>
            <a:pPr algn="ctr"/>
            <a:r>
              <a:rPr lang="en-IN" sz="3600" b="0" i="0" dirty="0">
                <a:solidFill>
                  <a:schemeClr val="tx1"/>
                </a:solidFill>
                <a:effectLst/>
                <a:latin typeface="Times New Roman" panose="02020603050405020304" pitchFamily="18" charset="0"/>
                <a:cs typeface="Times New Roman" panose="02020603050405020304" pitchFamily="18" charset="0"/>
              </a:rPr>
              <a:t>Minus</a:t>
            </a:r>
            <a:r>
              <a:rPr lang="en-IN" b="0" i="0" dirty="0">
                <a:solidFill>
                  <a:srgbClr val="610B4B"/>
                </a:solidFill>
                <a:effectLst/>
                <a:latin typeface="erdana"/>
              </a:rPr>
              <a:t/>
            </a:r>
            <a:br>
              <a:rPr lang="en-IN" b="0" i="0" dirty="0">
                <a:solidFill>
                  <a:srgbClr val="610B4B"/>
                </a:solidFill>
                <a:effectLst/>
                <a:latin typeface="erdana"/>
              </a:rPr>
            </a:br>
            <a:endParaRPr lang="en-IN" dirty="0"/>
          </a:p>
        </p:txBody>
      </p:sp>
      <p:sp>
        <p:nvSpPr>
          <p:cNvPr id="3" name="Content Placeholder 2">
            <a:extLst>
              <a:ext uri="{FF2B5EF4-FFF2-40B4-BE49-F238E27FC236}">
                <a16:creationId xmlns="" xmlns:a16="http://schemas.microsoft.com/office/drawing/2014/main" id="{6DC6B531-0CE8-4C7F-AE64-6A5A64A3B229}"/>
              </a:ext>
            </a:extLst>
          </p:cNvPr>
          <p:cNvSpPr>
            <a:spLocks noGrp="1"/>
          </p:cNvSpPr>
          <p:nvPr>
            <p:ph idx="1"/>
          </p:nvPr>
        </p:nvSpPr>
        <p:spPr>
          <a:xfrm>
            <a:off x="1115735" y="1295447"/>
            <a:ext cx="10503016" cy="5208771"/>
          </a:xfrm>
        </p:spPr>
        <p:txBody>
          <a:bodyPr/>
          <a:lstStyle/>
          <a:p>
            <a:pPr algn="just"/>
            <a:r>
              <a:rPr lang="en-US" sz="2000" dirty="0">
                <a:solidFill>
                  <a:srgbClr val="000000"/>
                </a:solidFill>
                <a:effectLst/>
                <a:latin typeface="Times New Roman" panose="02020603050405020304" pitchFamily="18" charset="0"/>
                <a:cs typeface="Times New Roman" panose="02020603050405020304" pitchFamily="18" charset="0"/>
              </a:rPr>
              <a:t>It combines the result of two SELECT statements. Minus operator is used to display the rows which are present in the first query but absent in the second query.</a:t>
            </a:r>
          </a:p>
          <a:p>
            <a:pPr algn="just"/>
            <a:r>
              <a:rPr lang="en-US" sz="2000" dirty="0">
                <a:solidFill>
                  <a:srgbClr val="000000"/>
                </a:solidFill>
                <a:effectLst/>
                <a:latin typeface="Times New Roman" panose="02020603050405020304" pitchFamily="18" charset="0"/>
                <a:cs typeface="Times New Roman" panose="02020603050405020304" pitchFamily="18" charset="0"/>
              </a:rPr>
              <a:t>It has no duplicates and data arranged in ascending order by default.</a:t>
            </a:r>
          </a:p>
          <a:p>
            <a:endParaRPr lang="en-IN" dirty="0"/>
          </a:p>
        </p:txBody>
      </p:sp>
      <p:pic>
        <p:nvPicPr>
          <p:cNvPr id="5" name="Picture 4">
            <a:extLst>
              <a:ext uri="{FF2B5EF4-FFF2-40B4-BE49-F238E27FC236}">
                <a16:creationId xmlns="" xmlns:a16="http://schemas.microsoft.com/office/drawing/2014/main" id="{08A18E72-0D42-4F49-9613-4C6EA7584AAC}"/>
              </a:ext>
            </a:extLst>
          </p:cNvPr>
          <p:cNvPicPr/>
          <p:nvPr/>
        </p:nvPicPr>
        <p:blipFill rotWithShape="1">
          <a:blip r:embed="rId2">
            <a:extLst>
              <a:ext uri="{28A0092B-C50C-407E-A947-70E740481C1C}">
                <a14:useLocalDpi xmlns:a14="http://schemas.microsoft.com/office/drawing/2010/main" val="0"/>
              </a:ext>
            </a:extLst>
          </a:blip>
          <a:srcRect l="5260" t="13116" r="51708"/>
          <a:stretch/>
        </p:blipFill>
        <p:spPr>
          <a:xfrm>
            <a:off x="1115735" y="2709642"/>
            <a:ext cx="4513278" cy="2424419"/>
          </a:xfrm>
          <a:prstGeom prst="rect">
            <a:avLst/>
          </a:prstGeom>
        </p:spPr>
      </p:pic>
      <p:pic>
        <p:nvPicPr>
          <p:cNvPr id="6" name="Picture 5">
            <a:extLst>
              <a:ext uri="{FF2B5EF4-FFF2-40B4-BE49-F238E27FC236}">
                <a16:creationId xmlns="" xmlns:a16="http://schemas.microsoft.com/office/drawing/2014/main" id="{419975C6-A6E3-4B9A-B0D2-6ED5B8363DE6}"/>
              </a:ext>
            </a:extLst>
          </p:cNvPr>
          <p:cNvPicPr/>
          <p:nvPr/>
        </p:nvPicPr>
        <p:blipFill rotWithShape="1">
          <a:blip r:embed="rId3">
            <a:extLst>
              <a:ext uri="{28A0092B-C50C-407E-A947-70E740481C1C}">
                <a14:useLocalDpi xmlns:a14="http://schemas.microsoft.com/office/drawing/2010/main" val="0"/>
              </a:ext>
            </a:extLst>
          </a:blip>
          <a:srcRect l="8342" t="36790" r="6717" b="7251"/>
          <a:stretch/>
        </p:blipFill>
        <p:spPr>
          <a:xfrm>
            <a:off x="6367243" y="2958168"/>
            <a:ext cx="4513278" cy="941664"/>
          </a:xfrm>
          <a:prstGeom prst="rect">
            <a:avLst/>
          </a:prstGeom>
        </p:spPr>
      </p:pic>
      <p:sp>
        <p:nvSpPr>
          <p:cNvPr id="9" name="Rectangle 8"/>
          <p:cNvSpPr/>
          <p:nvPr/>
        </p:nvSpPr>
        <p:spPr>
          <a:xfrm>
            <a:off x="1682187" y="5181526"/>
            <a:ext cx="6096000" cy="1477328"/>
          </a:xfrm>
          <a:prstGeom prst="rect">
            <a:avLst/>
          </a:prstGeom>
        </p:spPr>
        <p:txBody>
          <a:bodyPr>
            <a:spAutoFit/>
          </a:bodyPr>
          <a:lstStyle/>
          <a:p>
            <a:r>
              <a:rPr lang="en-US" dirty="0"/>
              <a:t>SELECT </a:t>
            </a:r>
            <a:r>
              <a:rPr lang="en-US" dirty="0" err="1"/>
              <a:t>supplier_id</a:t>
            </a:r>
            <a:endParaRPr lang="en-US" dirty="0"/>
          </a:p>
          <a:p>
            <a:r>
              <a:rPr lang="en-US" dirty="0"/>
              <a:t>FROM suppliers</a:t>
            </a:r>
          </a:p>
          <a:p>
            <a:r>
              <a:rPr lang="en-US" dirty="0"/>
              <a:t>MINUS</a:t>
            </a:r>
          </a:p>
          <a:p>
            <a:r>
              <a:rPr lang="en-US" dirty="0"/>
              <a:t>SELECT </a:t>
            </a:r>
            <a:r>
              <a:rPr lang="en-US" dirty="0" err="1"/>
              <a:t>supplier_id</a:t>
            </a:r>
            <a:endParaRPr lang="en-US" dirty="0"/>
          </a:p>
          <a:p>
            <a:r>
              <a:rPr lang="en-US" dirty="0"/>
              <a:t>FROM orders;</a:t>
            </a:r>
          </a:p>
        </p:txBody>
      </p:sp>
      <p:pic>
        <p:nvPicPr>
          <p:cNvPr id="1028" name="Picture 4" descr="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3257" y="4380162"/>
            <a:ext cx="2381250" cy="166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22511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319DC7A-ED3E-4CDA-AB34-D68D08D0EFE1}"/>
              </a:ext>
            </a:extLst>
          </p:cNvPr>
          <p:cNvSpPr>
            <a:spLocks noGrp="1"/>
          </p:cNvSpPr>
          <p:nvPr>
            <p:ph type="title"/>
          </p:nvPr>
        </p:nvSpPr>
        <p:spPr>
          <a:xfrm>
            <a:off x="1920240" y="165384"/>
            <a:ext cx="8770571" cy="572848"/>
          </a:xfrm>
        </p:spPr>
        <p:txBody>
          <a:bodyPr>
            <a:normAutofit fontScale="90000"/>
          </a:bodyPr>
          <a:lstStyle/>
          <a:p>
            <a:pPr algn="ctr"/>
            <a:r>
              <a:rPr lang="en-IN" b="0" i="0" dirty="0">
                <a:solidFill>
                  <a:srgbClr val="273239"/>
                </a:solidFill>
                <a:effectLst/>
                <a:latin typeface="Times New Roman" panose="02020603050405020304" pitchFamily="18" charset="0"/>
                <a:cs typeface="Times New Roman" panose="02020603050405020304" pitchFamily="18" charset="0"/>
              </a:rPr>
              <a:t>Subquery</a:t>
            </a:r>
            <a:endParaRPr lang="en-IN" b="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4B50FA32-D79C-4AC0-AFD0-5D5142629B8B}"/>
              </a:ext>
            </a:extLst>
          </p:cNvPr>
          <p:cNvSpPr>
            <a:spLocks noGrp="1"/>
          </p:cNvSpPr>
          <p:nvPr>
            <p:ph idx="1"/>
          </p:nvPr>
        </p:nvSpPr>
        <p:spPr>
          <a:xfrm>
            <a:off x="731040" y="553594"/>
            <a:ext cx="11148969" cy="5704513"/>
          </a:xfrm>
        </p:spPr>
        <p:txBody>
          <a:bodyPr>
            <a:noAutofit/>
          </a:bodyPr>
          <a:lstStyle/>
          <a:p>
            <a:pPr algn="just"/>
            <a:r>
              <a:rPr lang="en-US" sz="2000" b="0" i="0" dirty="0">
                <a:solidFill>
                  <a:srgbClr val="40424E"/>
                </a:solidFill>
                <a:effectLst/>
                <a:latin typeface="Times New Roman" panose="02020603050405020304" pitchFamily="18" charset="0"/>
                <a:cs typeface="Times New Roman" panose="02020603050405020304" pitchFamily="18" charset="0"/>
              </a:rPr>
              <a:t>Subquery can be simply defined as a query within another query. In other words we can say that a Subquery is a query that is embedded in WHERE clause of another SQL query.</a:t>
            </a:r>
          </a:p>
          <a:p>
            <a:pPr algn="l" fontAlgn="base"/>
            <a:r>
              <a:rPr lang="en-US" sz="2000" b="1" dirty="0">
                <a:solidFill>
                  <a:schemeClr val="accent6">
                    <a:lumMod val="75000"/>
                  </a:schemeClr>
                </a:solidFill>
                <a:latin typeface="Times New Roman" panose="02020603050405020304" pitchFamily="18" charset="0"/>
                <a:cs typeface="Times New Roman" panose="02020603050405020304" pitchFamily="18" charset="0"/>
              </a:rPr>
              <a:t>Important rules for Subqueries</a:t>
            </a:r>
          </a:p>
          <a:p>
            <a:pPr fontAlgn="base">
              <a:buFont typeface="Arial" panose="020B0604020202020204" pitchFamily="34" charset="0"/>
              <a:buChar char="•"/>
            </a:pPr>
            <a:r>
              <a:rPr lang="en-US" sz="2000" dirty="0">
                <a:solidFill>
                  <a:srgbClr val="40424E"/>
                </a:solidFill>
                <a:latin typeface="Times New Roman" panose="02020603050405020304" pitchFamily="18" charset="0"/>
                <a:cs typeface="Times New Roman" panose="02020603050405020304" pitchFamily="18" charset="0"/>
              </a:rPr>
              <a:t>You can place the Subquery in a number of SQL clauses: </a:t>
            </a:r>
            <a:r>
              <a:rPr lang="en-US" sz="2000" dirty="0">
                <a:solidFill>
                  <a:srgbClr val="40424E"/>
                </a:solidFill>
                <a:latin typeface="Times New Roman" panose="02020603050405020304" pitchFamily="18" charset="0"/>
                <a:cs typeface="Times New Roman" panose="02020603050405020304" pitchFamily="18" charset="0"/>
                <a:hlinkClick r:id="rId2">
                  <a:extLst>
                    <a:ext uri="{A12FA001-AC4F-418D-AE19-62706E023703}">
                      <ahyp:hlinkClr xmlns="" xmlns:ahyp="http://schemas.microsoft.com/office/drawing/2018/hyperlinkcolor" val="tx"/>
                    </a:ext>
                  </a:extLst>
                </a:hlinkClick>
              </a:rPr>
              <a:t>WHERE</a:t>
            </a:r>
            <a:r>
              <a:rPr lang="en-US" sz="2000" dirty="0">
                <a:solidFill>
                  <a:srgbClr val="40424E"/>
                </a:solidFill>
                <a:latin typeface="Times New Roman" panose="02020603050405020304" pitchFamily="18" charset="0"/>
                <a:cs typeface="Times New Roman" panose="02020603050405020304" pitchFamily="18" charset="0"/>
              </a:rPr>
              <a:t> clause,</a:t>
            </a:r>
            <a:r>
              <a:rPr lang="en-US" sz="2000" dirty="0">
                <a:solidFill>
                  <a:srgbClr val="40424E"/>
                </a:solidFill>
                <a:latin typeface="Times New Roman" panose="02020603050405020304" pitchFamily="18" charset="0"/>
                <a:cs typeface="Times New Roman" panose="02020603050405020304" pitchFamily="18" charset="0"/>
                <a:hlinkClick r:id="rId3">
                  <a:extLst>
                    <a:ext uri="{A12FA001-AC4F-418D-AE19-62706E023703}">
                      <ahyp:hlinkClr xmlns="" xmlns:ahyp="http://schemas.microsoft.com/office/drawing/2018/hyperlinkcolor" val="tx"/>
                    </a:ext>
                  </a:extLst>
                </a:hlinkClick>
              </a:rPr>
              <a:t> HAVING</a:t>
            </a:r>
            <a:r>
              <a:rPr lang="en-US" sz="2000" dirty="0">
                <a:solidFill>
                  <a:srgbClr val="40424E"/>
                </a:solidFill>
                <a:latin typeface="Times New Roman" panose="02020603050405020304" pitchFamily="18" charset="0"/>
                <a:cs typeface="Times New Roman" panose="02020603050405020304" pitchFamily="18" charset="0"/>
              </a:rPr>
              <a:t> clause, </a:t>
            </a:r>
            <a:r>
              <a:rPr lang="en-US" sz="2000" dirty="0" smtClean="0">
                <a:solidFill>
                  <a:srgbClr val="40424E"/>
                </a:solidFill>
                <a:latin typeface="Times New Roman" panose="02020603050405020304" pitchFamily="18" charset="0"/>
                <a:cs typeface="Times New Roman" panose="02020603050405020304" pitchFamily="18" charset="0"/>
              </a:rPr>
              <a:t>FROM clause.</a:t>
            </a:r>
          </a:p>
          <a:p>
            <a:pPr fontAlgn="base">
              <a:buFont typeface="Arial" panose="020B0604020202020204" pitchFamily="34" charset="0"/>
              <a:buChar char="•"/>
            </a:pPr>
            <a:r>
              <a:rPr lang="en-US" sz="2000" dirty="0" err="1" smtClean="0">
                <a:solidFill>
                  <a:srgbClr val="40424E"/>
                </a:solidFill>
                <a:latin typeface="Times New Roman" panose="02020603050405020304" pitchFamily="18" charset="0"/>
                <a:cs typeface="Times New Roman" panose="02020603050405020304" pitchFamily="18" charset="0"/>
              </a:rPr>
              <a:t>Subqueries</a:t>
            </a:r>
            <a:r>
              <a:rPr lang="en-US" sz="2000" dirty="0" smtClean="0">
                <a:solidFill>
                  <a:srgbClr val="40424E"/>
                </a:solidFill>
                <a:latin typeface="Times New Roman" panose="02020603050405020304" pitchFamily="18" charset="0"/>
                <a:cs typeface="Times New Roman" panose="02020603050405020304" pitchFamily="18" charset="0"/>
              </a:rPr>
              <a:t> </a:t>
            </a:r>
            <a:r>
              <a:rPr lang="en-US" sz="2000" dirty="0">
                <a:solidFill>
                  <a:srgbClr val="40424E"/>
                </a:solidFill>
                <a:latin typeface="Times New Roman" panose="02020603050405020304" pitchFamily="18" charset="0"/>
                <a:cs typeface="Times New Roman" panose="02020603050405020304" pitchFamily="18" charset="0"/>
              </a:rPr>
              <a:t>can be used with SELECT, UPDATE, INSERT, DELETE statements along with expression operator. It could be equality operator or comparison operator such as =, &gt;, =, &lt;= and Like operator.</a:t>
            </a:r>
          </a:p>
          <a:p>
            <a:pPr algn="just" fontAlgn="base">
              <a:buFont typeface="Arial" panose="020B0604020202020204" pitchFamily="34" charset="0"/>
              <a:buChar char="•"/>
            </a:pPr>
            <a:r>
              <a:rPr lang="en-US" sz="2000" dirty="0">
                <a:solidFill>
                  <a:srgbClr val="40424E"/>
                </a:solidFill>
                <a:latin typeface="Times New Roman" panose="02020603050405020304" pitchFamily="18" charset="0"/>
                <a:cs typeface="Times New Roman" panose="02020603050405020304" pitchFamily="18" charset="0"/>
              </a:rPr>
              <a:t>A subquery is a query within another query. The outer query is called as main query and inner query is called as subquery.</a:t>
            </a:r>
          </a:p>
          <a:p>
            <a:pPr algn="just" fontAlgn="base">
              <a:buFont typeface="Arial" panose="020B0604020202020204" pitchFamily="34" charset="0"/>
              <a:buChar char="•"/>
            </a:pPr>
            <a:r>
              <a:rPr lang="en-US" sz="2000" dirty="0">
                <a:solidFill>
                  <a:srgbClr val="40424E"/>
                </a:solidFill>
                <a:latin typeface="Times New Roman" panose="02020603050405020304" pitchFamily="18" charset="0"/>
                <a:cs typeface="Times New Roman" panose="02020603050405020304" pitchFamily="18" charset="0"/>
              </a:rPr>
              <a:t>The subquery generally executes first, and its output is used to complete the query condition for the main or outer query.</a:t>
            </a:r>
          </a:p>
          <a:p>
            <a:pPr algn="just" fontAlgn="base">
              <a:buFont typeface="Arial" panose="020B0604020202020204" pitchFamily="34" charset="0"/>
              <a:buChar char="•"/>
            </a:pPr>
            <a:r>
              <a:rPr lang="en-US" sz="2000" dirty="0">
                <a:solidFill>
                  <a:srgbClr val="40424E"/>
                </a:solidFill>
                <a:latin typeface="Times New Roman" panose="02020603050405020304" pitchFamily="18" charset="0"/>
                <a:cs typeface="Times New Roman" panose="02020603050405020304" pitchFamily="18" charset="0"/>
              </a:rPr>
              <a:t>Subquery must be enclosed in parentheses.</a:t>
            </a:r>
          </a:p>
          <a:p>
            <a:pPr algn="just" fontAlgn="base">
              <a:buFont typeface="Arial" panose="020B0604020202020204" pitchFamily="34" charset="0"/>
              <a:buChar char="•"/>
            </a:pPr>
            <a:r>
              <a:rPr lang="en-US" sz="2000" dirty="0">
                <a:solidFill>
                  <a:srgbClr val="40424E"/>
                </a:solidFill>
                <a:latin typeface="Times New Roman" panose="02020603050405020304" pitchFamily="18" charset="0"/>
                <a:cs typeface="Times New Roman" panose="02020603050405020304" pitchFamily="18" charset="0"/>
              </a:rPr>
              <a:t>Subqueries are on the right side of the comparison operator.</a:t>
            </a:r>
          </a:p>
          <a:p>
            <a:pPr algn="just" fontAlgn="base">
              <a:buFont typeface="Arial" panose="020B0604020202020204" pitchFamily="34" charset="0"/>
              <a:buChar char="•"/>
            </a:pPr>
            <a:r>
              <a:rPr lang="en-US" sz="2000" dirty="0">
                <a:solidFill>
                  <a:srgbClr val="40424E"/>
                </a:solidFill>
                <a:latin typeface="Times New Roman" panose="02020603050405020304" pitchFamily="18" charset="0"/>
                <a:cs typeface="Times New Roman" panose="02020603050405020304" pitchFamily="18" charset="0"/>
                <a:hlinkClick r:id="rId4">
                  <a:extLst>
                    <a:ext uri="{A12FA001-AC4F-418D-AE19-62706E023703}">
                      <ahyp:hlinkClr xmlns="" xmlns:ahyp="http://schemas.microsoft.com/office/drawing/2018/hyperlinkcolor" val="tx"/>
                    </a:ext>
                  </a:extLst>
                </a:hlinkClick>
              </a:rPr>
              <a:t>ORDER BY</a:t>
            </a:r>
            <a:r>
              <a:rPr lang="en-US" sz="2000" dirty="0">
                <a:solidFill>
                  <a:srgbClr val="40424E"/>
                </a:solidFill>
                <a:latin typeface="Times New Roman" panose="02020603050405020304" pitchFamily="18" charset="0"/>
                <a:cs typeface="Times New Roman" panose="02020603050405020304" pitchFamily="18" charset="0"/>
              </a:rPr>
              <a:t> command cannot be used in a Subquery. </a:t>
            </a:r>
            <a:r>
              <a:rPr lang="en-US" sz="2000" dirty="0">
                <a:solidFill>
                  <a:srgbClr val="40424E"/>
                </a:solidFill>
                <a:latin typeface="Times New Roman" panose="02020603050405020304" pitchFamily="18" charset="0"/>
                <a:cs typeface="Times New Roman" panose="02020603050405020304" pitchFamily="18" charset="0"/>
                <a:hlinkClick r:id="rId5">
                  <a:extLst>
                    <a:ext uri="{A12FA001-AC4F-418D-AE19-62706E023703}">
                      <ahyp:hlinkClr xmlns="" xmlns:ahyp="http://schemas.microsoft.com/office/drawing/2018/hyperlinkcolor" val="tx"/>
                    </a:ext>
                  </a:extLst>
                </a:hlinkClick>
              </a:rPr>
              <a:t>GROUPBY </a:t>
            </a:r>
            <a:r>
              <a:rPr lang="en-US" sz="2000" dirty="0">
                <a:solidFill>
                  <a:srgbClr val="40424E"/>
                </a:solidFill>
                <a:latin typeface="Times New Roman" panose="02020603050405020304" pitchFamily="18" charset="0"/>
                <a:cs typeface="Times New Roman" panose="02020603050405020304" pitchFamily="18" charset="0"/>
              </a:rPr>
              <a:t>command can be used to perform same function as ORDER BY command.</a:t>
            </a:r>
          </a:p>
          <a:p>
            <a:pPr algn="just" fontAlgn="base">
              <a:buFont typeface="Arial" panose="020B0604020202020204" pitchFamily="34" charset="0"/>
              <a:buChar char="•"/>
            </a:pPr>
            <a:r>
              <a:rPr lang="en-US" sz="2000" dirty="0">
                <a:solidFill>
                  <a:srgbClr val="40424E"/>
                </a:solidFill>
                <a:latin typeface="Times New Roman" panose="02020603050405020304" pitchFamily="18" charset="0"/>
                <a:cs typeface="Times New Roman" panose="02020603050405020304" pitchFamily="18" charset="0"/>
              </a:rPr>
              <a:t>Use single-row operators with </a:t>
            </a:r>
            <a:r>
              <a:rPr lang="en-US" sz="2000" dirty="0" err="1">
                <a:solidFill>
                  <a:srgbClr val="40424E"/>
                </a:solidFill>
                <a:latin typeface="Times New Roman" panose="02020603050405020304" pitchFamily="18" charset="0"/>
                <a:cs typeface="Times New Roman" panose="02020603050405020304" pitchFamily="18" charset="0"/>
              </a:rPr>
              <a:t>singlerow</a:t>
            </a:r>
            <a:r>
              <a:rPr lang="en-US" sz="2000" dirty="0">
                <a:solidFill>
                  <a:srgbClr val="40424E"/>
                </a:solidFill>
                <a:latin typeface="Times New Roman" panose="02020603050405020304" pitchFamily="18" charset="0"/>
                <a:cs typeface="Times New Roman" panose="02020603050405020304" pitchFamily="18" charset="0"/>
              </a:rPr>
              <a:t> Subqueries. Use multiple-row operators with multiple-row Subqueries.</a:t>
            </a:r>
          </a:p>
          <a:p>
            <a:pPr algn="just"/>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213717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FA9314B1-9A19-4760-BDE7-025296DFF628}"/>
              </a:ext>
            </a:extLst>
          </p:cNvPr>
          <p:cNvSpPr>
            <a:spLocks noGrp="1"/>
          </p:cNvSpPr>
          <p:nvPr>
            <p:ph idx="1"/>
          </p:nvPr>
        </p:nvSpPr>
        <p:spPr>
          <a:xfrm>
            <a:off x="729842" y="620785"/>
            <a:ext cx="11056689" cy="5704514"/>
          </a:xfrm>
        </p:spPr>
        <p:txBody>
          <a:bodyPr>
            <a:normAutofit fontScale="85000" lnSpcReduction="20000"/>
          </a:bodyPr>
          <a:lstStyle/>
          <a:p>
            <a:pPr algn="ctr"/>
            <a:r>
              <a:rPr lang="en-IN" sz="2600" b="1" i="0" dirty="0">
                <a:solidFill>
                  <a:srgbClr val="40424E"/>
                </a:solidFill>
                <a:effectLst/>
                <a:latin typeface="Times New Roman" panose="02020603050405020304" pitchFamily="18" charset="0"/>
                <a:cs typeface="Times New Roman" panose="02020603050405020304" pitchFamily="18" charset="0"/>
              </a:rPr>
              <a:t>Subqueries with SELECT statement</a:t>
            </a:r>
          </a:p>
          <a:p>
            <a:r>
              <a:rPr lang="en-IN" sz="2300" b="1" i="0" dirty="0">
                <a:solidFill>
                  <a:srgbClr val="40424E"/>
                </a:solidFill>
                <a:effectLst/>
                <a:latin typeface="Times New Roman" panose="02020603050405020304" pitchFamily="18" charset="0"/>
                <a:cs typeface="Times New Roman" panose="02020603050405020304" pitchFamily="18" charset="0"/>
              </a:rPr>
              <a:t>Syntax</a:t>
            </a:r>
          </a:p>
          <a:p>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SELECT </a:t>
            </a:r>
            <a:r>
              <a:rPr kumimoji="0" lang="en-US" altLang="en-US"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column_name</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FROM </a:t>
            </a:r>
            <a:r>
              <a:rPr kumimoji="0" lang="en-US" altLang="en-US"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table_name</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WHERE </a:t>
            </a:r>
            <a:r>
              <a:rPr kumimoji="0" lang="en-US" altLang="en-US"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column_name</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8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expression operator</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SELECT COLUMN_NAME from TABLE_NAME WHERE ... ); </a:t>
            </a:r>
          </a:p>
          <a:p>
            <a:endParaRPr kumimoji="0" lang="en-US" altLang="en-US" sz="1800" b="0" i="0" u="none" strike="noStrike" cap="none" normalizeH="0" baseline="0" dirty="0">
              <a:ln>
                <a:noFill/>
              </a:ln>
              <a:solidFill>
                <a:schemeClr val="tx1"/>
              </a:solidFill>
              <a:effectLst/>
              <a:latin typeface="Consolas" panose="020B0609020204030204" pitchFamily="49" charset="0"/>
            </a:endParaRPr>
          </a:p>
          <a:p>
            <a:endParaRPr lang="en-US" altLang="en-US" dirty="0">
              <a:solidFill>
                <a:schemeClr val="tx1"/>
              </a:solidFill>
              <a:latin typeface="Consolas" panose="020B0609020204030204" pitchFamily="49" charset="0"/>
            </a:endParaRPr>
          </a:p>
          <a:p>
            <a:endParaRPr kumimoji="0" lang="en-US" altLang="en-US" sz="1800" b="0" i="0" u="none" strike="noStrike" cap="none" normalizeH="0" baseline="0" dirty="0">
              <a:ln>
                <a:noFill/>
              </a:ln>
              <a:solidFill>
                <a:schemeClr val="tx1"/>
              </a:solidFill>
              <a:effectLst/>
              <a:latin typeface="Consolas" panose="020B0609020204030204" pitchFamily="49" charset="0"/>
            </a:endParaRPr>
          </a:p>
          <a:p>
            <a:endParaRPr lang="en-US" altLang="en-US" dirty="0">
              <a:solidFill>
                <a:schemeClr val="tx1"/>
              </a:solidFill>
              <a:latin typeface="Consolas" panose="020B0609020204030204" pitchFamily="49" charset="0"/>
            </a:endParaRPr>
          </a:p>
          <a:p>
            <a:pPr algn="ctr"/>
            <a:endParaRPr kumimoji="0" lang="en-US" altLang="en-US" sz="1800" b="0" i="0" u="none" strike="noStrike" cap="none" normalizeH="0" baseline="0" dirty="0">
              <a:ln>
                <a:noFill/>
              </a:ln>
              <a:solidFill>
                <a:schemeClr val="tx1"/>
              </a:solidFill>
              <a:effectLst/>
              <a:latin typeface="Consolas" panose="020B0609020204030204" pitchFamily="49" charset="0"/>
            </a:endParaRPr>
          </a:p>
          <a:p>
            <a:endParaRPr lang="en-US" altLang="en-US" dirty="0">
              <a:solidFill>
                <a:schemeClr val="tx1"/>
              </a:solidFill>
              <a:latin typeface="Consolas" panose="020B0609020204030204" pitchFamily="49" charset="0"/>
            </a:endParaRPr>
          </a:p>
          <a:p>
            <a:endParaRPr kumimoji="0" lang="en-US" altLang="en-US" sz="1800" b="0" i="0" u="none" strike="noStrike" cap="none" normalizeH="0" baseline="0" dirty="0">
              <a:ln>
                <a:noFill/>
              </a:ln>
              <a:solidFill>
                <a:schemeClr val="tx1"/>
              </a:solidFill>
              <a:effectLst/>
              <a:latin typeface="Consolas" panose="020B0609020204030204" pitchFamily="49" charset="0"/>
            </a:endParaRPr>
          </a:p>
          <a:p>
            <a:endParaRPr kumimoji="0" lang="en-US" altLang="en-US" sz="1800" b="0" i="0" u="none" strike="noStrike" cap="none" normalizeH="0" baseline="0" dirty="0">
              <a:ln>
                <a:noFill/>
              </a:ln>
              <a:solidFill>
                <a:schemeClr val="tx1"/>
              </a:solidFill>
              <a:effectLst/>
              <a:latin typeface="Consolas" panose="020B0609020204030204" pitchFamily="49" charset="0"/>
            </a:endParaRPr>
          </a:p>
          <a:p>
            <a:endParaRPr kumimoji="0" lang="en-US" altLang="en-US" sz="1800" b="0" i="0" u="none" strike="noStrike" cap="none" normalizeH="0" baseline="0" dirty="0">
              <a:ln>
                <a:noFill/>
              </a:ln>
              <a:solidFill>
                <a:schemeClr val="tx1"/>
              </a:solidFill>
              <a:effectLst/>
              <a:latin typeface="Consolas" panose="020B0609020204030204" pitchFamily="49" charset="0"/>
            </a:endParaRPr>
          </a:p>
          <a:p>
            <a:endParaRPr kumimoji="0" lang="en-US" altLang="en-US" sz="1800" b="0" i="0" u="none" strike="noStrike" cap="none" normalizeH="0" baseline="0" dirty="0">
              <a:ln>
                <a:noFill/>
              </a:ln>
              <a:solidFill>
                <a:schemeClr val="tx1"/>
              </a:solidFill>
              <a:effectLst/>
              <a:latin typeface="Consolas" panose="020B0609020204030204" pitchFamily="49" charset="0"/>
            </a:endParaRPr>
          </a:p>
          <a:p>
            <a:endParaRPr kumimoji="0" lang="en-US" altLang="en-US" sz="2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r>
              <a:rPr kumimoji="0" lang="en-US" altLang="en-US" sz="2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Select NAME, LOCATION, PHONE_NUMBER from DATABASE WHERE ROLL_NO IN (SELECT ROLL_NO from STUDENT where SECTION=’A’); </a:t>
            </a:r>
          </a:p>
          <a:p>
            <a:endParaRPr lang="en-IN" dirty="0"/>
          </a:p>
        </p:txBody>
      </p:sp>
      <p:pic>
        <p:nvPicPr>
          <p:cNvPr id="5" name="Picture 4">
            <a:extLst>
              <a:ext uri="{FF2B5EF4-FFF2-40B4-BE49-F238E27FC236}">
                <a16:creationId xmlns="" xmlns:a16="http://schemas.microsoft.com/office/drawing/2014/main" id="{8EE7E863-7AD9-4774-9DE7-0BECD13AA259}"/>
              </a:ext>
            </a:extLst>
          </p:cNvPr>
          <p:cNvPicPr/>
          <p:nvPr/>
        </p:nvPicPr>
        <p:blipFill rotWithShape="1">
          <a:blip r:embed="rId2">
            <a:extLst>
              <a:ext uri="{28A0092B-C50C-407E-A947-70E740481C1C}">
                <a14:useLocalDpi xmlns:a14="http://schemas.microsoft.com/office/drawing/2010/main" val="0"/>
              </a:ext>
            </a:extLst>
          </a:blip>
          <a:srcRect l="8627" t="14104" r="22874" b="2427"/>
          <a:stretch/>
        </p:blipFill>
        <p:spPr>
          <a:xfrm>
            <a:off x="1308684" y="2332139"/>
            <a:ext cx="5276674" cy="2877423"/>
          </a:xfrm>
          <a:prstGeom prst="rect">
            <a:avLst/>
          </a:prstGeom>
        </p:spPr>
      </p:pic>
      <p:pic>
        <p:nvPicPr>
          <p:cNvPr id="7" name="Picture 6">
            <a:extLst>
              <a:ext uri="{FF2B5EF4-FFF2-40B4-BE49-F238E27FC236}">
                <a16:creationId xmlns="" xmlns:a16="http://schemas.microsoft.com/office/drawing/2014/main" id="{A04A3A01-D08F-4ED6-B434-8F14A8F0DC4D}"/>
              </a:ext>
            </a:extLst>
          </p:cNvPr>
          <p:cNvPicPr/>
          <p:nvPr/>
        </p:nvPicPr>
        <p:blipFill rotWithShape="1">
          <a:blip r:embed="rId3">
            <a:extLst>
              <a:ext uri="{28A0092B-C50C-407E-A947-70E740481C1C}">
                <a14:useLocalDpi xmlns:a14="http://schemas.microsoft.com/office/drawing/2010/main" val="0"/>
              </a:ext>
            </a:extLst>
          </a:blip>
          <a:srcRect l="12424" t="46568" r="22882" b="5048"/>
          <a:stretch/>
        </p:blipFill>
        <p:spPr>
          <a:xfrm>
            <a:off x="6968455" y="3150064"/>
            <a:ext cx="3707934" cy="1241571"/>
          </a:xfrm>
          <a:prstGeom prst="rect">
            <a:avLst/>
          </a:prstGeom>
        </p:spPr>
      </p:pic>
    </p:spTree>
    <p:extLst>
      <p:ext uri="{BB962C8B-B14F-4D97-AF65-F5344CB8AC3E}">
        <p14:creationId xmlns:p14="http://schemas.microsoft.com/office/powerpoint/2010/main" val="268132740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C797732-9812-4FB6-BE7A-4B254B3ADF23}"/>
              </a:ext>
            </a:extLst>
          </p:cNvPr>
          <p:cNvSpPr>
            <a:spLocks noGrp="1"/>
          </p:cNvSpPr>
          <p:nvPr>
            <p:ph idx="1"/>
          </p:nvPr>
        </p:nvSpPr>
        <p:spPr>
          <a:xfrm>
            <a:off x="679508" y="-45745"/>
            <a:ext cx="11098635" cy="5326217"/>
          </a:xfrm>
        </p:spPr>
        <p:txBody>
          <a:bodyPr/>
          <a:lstStyle/>
          <a:p>
            <a:pPr algn="ctr"/>
            <a:r>
              <a:rPr lang="en-US" sz="2400" b="1" i="0" dirty="0">
                <a:effectLst/>
                <a:latin typeface="Times New Roman" panose="02020603050405020304" pitchFamily="18" charset="0"/>
                <a:cs typeface="Times New Roman" panose="02020603050405020304" pitchFamily="18" charset="0"/>
              </a:rPr>
              <a:t>Subqueries with the INSERT Statement</a:t>
            </a:r>
          </a:p>
          <a:p>
            <a:pPr algn="just"/>
            <a:r>
              <a:rPr lang="en-US" sz="2000" b="0" i="0" dirty="0">
                <a:solidFill>
                  <a:srgbClr val="000000"/>
                </a:solidFill>
                <a:effectLst/>
                <a:latin typeface="Times New Roman" panose="02020603050405020304" pitchFamily="18" charset="0"/>
                <a:cs typeface="Times New Roman" panose="02020603050405020304" pitchFamily="18" charset="0"/>
              </a:rPr>
              <a:t>Subqueries also can be used with INSERT statements. </a:t>
            </a:r>
          </a:p>
          <a:p>
            <a:pPr algn="just"/>
            <a:r>
              <a:rPr lang="en-US" sz="2000" b="0" i="0" dirty="0">
                <a:solidFill>
                  <a:srgbClr val="000000"/>
                </a:solidFill>
                <a:effectLst/>
                <a:latin typeface="Times New Roman" panose="02020603050405020304" pitchFamily="18" charset="0"/>
                <a:cs typeface="Times New Roman" panose="02020603050405020304" pitchFamily="18" charset="0"/>
              </a:rPr>
              <a:t>The INSERT statement uses the data returned from the subquery to insert into another table. </a:t>
            </a:r>
          </a:p>
          <a:p>
            <a:pPr algn="just"/>
            <a:r>
              <a:rPr lang="en-US" sz="2000" b="0" i="0" dirty="0">
                <a:solidFill>
                  <a:srgbClr val="000000"/>
                </a:solidFill>
                <a:effectLst/>
                <a:latin typeface="Times New Roman" panose="02020603050405020304" pitchFamily="18" charset="0"/>
                <a:cs typeface="Times New Roman" panose="02020603050405020304" pitchFamily="18" charset="0"/>
              </a:rPr>
              <a:t>The selected data in the subquery can be modified with any of the character, date or number functions.</a:t>
            </a:r>
          </a:p>
          <a:p>
            <a:pPr algn="just"/>
            <a:r>
              <a:rPr lang="en-US" altLang="en-US" dirty="0" smtClean="0">
                <a:solidFill>
                  <a:srgbClr val="000000"/>
                </a:solidFill>
                <a:latin typeface="Times New Roman" panose="02020603050405020304" pitchFamily="18" charset="0"/>
                <a:cs typeface="Times New Roman" panose="02020603050405020304" pitchFamily="18" charset="0"/>
              </a:rPr>
              <a:t>INSERT </a:t>
            </a:r>
            <a:r>
              <a:rPr lang="en-US" altLang="en-US" dirty="0">
                <a:solidFill>
                  <a:srgbClr val="000000"/>
                </a:solidFill>
                <a:latin typeface="Times New Roman" panose="02020603050405020304" pitchFamily="18" charset="0"/>
                <a:cs typeface="Times New Roman" panose="02020603050405020304" pitchFamily="18" charset="0"/>
              </a:rPr>
              <a:t>INTO Student1 </a:t>
            </a:r>
            <a:r>
              <a:rPr lang="en-US" altLang="en-US" dirty="0" smtClean="0">
                <a:solidFill>
                  <a:srgbClr val="000000"/>
                </a:solidFill>
                <a:latin typeface="Times New Roman" panose="02020603050405020304" pitchFamily="18" charset="0"/>
                <a:cs typeface="Times New Roman" panose="02020603050405020304" pitchFamily="18" charset="0"/>
              </a:rPr>
              <a:t>(SELECT </a:t>
            </a:r>
            <a:r>
              <a:rPr lang="en-US" altLang="en-US" dirty="0">
                <a:solidFill>
                  <a:srgbClr val="000000"/>
                </a:solidFill>
                <a:latin typeface="Times New Roman" panose="02020603050405020304" pitchFamily="18" charset="0"/>
                <a:cs typeface="Times New Roman" panose="02020603050405020304" pitchFamily="18" charset="0"/>
              </a:rPr>
              <a:t>* FROM </a:t>
            </a:r>
            <a:r>
              <a:rPr lang="en-US" altLang="en-US" dirty="0" smtClean="0">
                <a:solidFill>
                  <a:srgbClr val="000000"/>
                </a:solidFill>
                <a:latin typeface="Times New Roman" panose="02020603050405020304" pitchFamily="18" charset="0"/>
                <a:cs typeface="Times New Roman" panose="02020603050405020304" pitchFamily="18" charset="0"/>
              </a:rPr>
              <a:t>Student2); </a:t>
            </a:r>
            <a:endParaRPr lang="en-US" altLang="en-US" dirty="0">
              <a:solidFill>
                <a:srgbClr val="000000"/>
              </a:solidFill>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 xmlns:a16="http://schemas.microsoft.com/office/drawing/2014/main" id="{4AA1A581-A978-4947-8D76-D48DB4A430DB}"/>
              </a:ext>
            </a:extLst>
          </p:cNvPr>
          <p:cNvPicPr/>
          <p:nvPr/>
        </p:nvPicPr>
        <p:blipFill rotWithShape="1">
          <a:blip r:embed="rId2">
            <a:extLst>
              <a:ext uri="{28A0092B-C50C-407E-A947-70E740481C1C}">
                <a14:useLocalDpi xmlns:a14="http://schemas.microsoft.com/office/drawing/2010/main" val="0"/>
              </a:ext>
            </a:extLst>
          </a:blip>
          <a:srcRect l="11701" t="30546" r="11896" b="4590"/>
          <a:stretch/>
        </p:blipFill>
        <p:spPr>
          <a:xfrm>
            <a:off x="459634" y="2837283"/>
            <a:ext cx="3447875" cy="2906390"/>
          </a:xfrm>
          <a:prstGeom prst="rect">
            <a:avLst/>
          </a:prstGeom>
        </p:spPr>
      </p:pic>
      <p:pic>
        <p:nvPicPr>
          <p:cNvPr id="5" name="Picture 4">
            <a:extLst>
              <a:ext uri="{FF2B5EF4-FFF2-40B4-BE49-F238E27FC236}">
                <a16:creationId xmlns="" xmlns:a16="http://schemas.microsoft.com/office/drawing/2014/main" id="{70E37FF2-E3F0-4E2E-A797-5425A925FFB9}"/>
              </a:ext>
            </a:extLst>
          </p:cNvPr>
          <p:cNvPicPr/>
          <p:nvPr/>
        </p:nvPicPr>
        <p:blipFill rotWithShape="1">
          <a:blip r:embed="rId3">
            <a:extLst>
              <a:ext uri="{28A0092B-C50C-407E-A947-70E740481C1C}">
                <a14:useLocalDpi xmlns:a14="http://schemas.microsoft.com/office/drawing/2010/main" val="0"/>
              </a:ext>
            </a:extLst>
          </a:blip>
          <a:srcRect t="64125" r="40730"/>
          <a:stretch/>
        </p:blipFill>
        <p:spPr>
          <a:xfrm>
            <a:off x="4232470" y="3395337"/>
            <a:ext cx="4379055" cy="3035196"/>
          </a:xfrm>
          <a:prstGeom prst="rect">
            <a:avLst/>
          </a:prstGeom>
        </p:spPr>
      </p:pic>
      <p:pic>
        <p:nvPicPr>
          <p:cNvPr id="6" name="Picture 5">
            <a:extLst>
              <a:ext uri="{FF2B5EF4-FFF2-40B4-BE49-F238E27FC236}">
                <a16:creationId xmlns="" xmlns:a16="http://schemas.microsoft.com/office/drawing/2014/main" id="{DA3804E1-440D-475D-9DC6-617FB0EA3EF8}"/>
              </a:ext>
            </a:extLst>
          </p:cNvPr>
          <p:cNvPicPr/>
          <p:nvPr/>
        </p:nvPicPr>
        <p:blipFill rotWithShape="1">
          <a:blip r:embed="rId3">
            <a:extLst>
              <a:ext uri="{28A0092B-C50C-407E-A947-70E740481C1C}">
                <a14:useLocalDpi xmlns:a14="http://schemas.microsoft.com/office/drawing/2010/main" val="0"/>
              </a:ext>
            </a:extLst>
          </a:blip>
          <a:srcRect l="46251" t="8863" r="38478" b="83586"/>
          <a:stretch/>
        </p:blipFill>
        <p:spPr>
          <a:xfrm>
            <a:off x="4127383" y="3036021"/>
            <a:ext cx="1327774" cy="327170"/>
          </a:xfrm>
          <a:prstGeom prst="rect">
            <a:avLst/>
          </a:prstGeom>
        </p:spPr>
      </p:pic>
      <p:pic>
        <p:nvPicPr>
          <p:cNvPr id="8" name="Picture 7">
            <a:extLst>
              <a:ext uri="{FF2B5EF4-FFF2-40B4-BE49-F238E27FC236}">
                <a16:creationId xmlns="" xmlns:a16="http://schemas.microsoft.com/office/drawing/2014/main" id="{04544F2A-E400-4020-B2C6-2AF8E28335E0}"/>
              </a:ext>
            </a:extLst>
          </p:cNvPr>
          <p:cNvPicPr/>
          <p:nvPr/>
        </p:nvPicPr>
        <p:blipFill rotWithShape="1">
          <a:blip r:embed="rId4">
            <a:extLst>
              <a:ext uri="{28A0092B-C50C-407E-A947-70E740481C1C}">
                <a14:useLocalDpi xmlns:a14="http://schemas.microsoft.com/office/drawing/2010/main" val="0"/>
              </a:ext>
            </a:extLst>
          </a:blip>
          <a:srcRect l="11741" t="18465" r="28102"/>
          <a:stretch/>
        </p:blipFill>
        <p:spPr>
          <a:xfrm>
            <a:off x="8330268" y="2428508"/>
            <a:ext cx="3447875" cy="3315165"/>
          </a:xfrm>
          <a:prstGeom prst="rect">
            <a:avLst/>
          </a:prstGeom>
        </p:spPr>
      </p:pic>
    </p:spTree>
    <p:extLst>
      <p:ext uri="{BB962C8B-B14F-4D97-AF65-F5344CB8AC3E}">
        <p14:creationId xmlns:p14="http://schemas.microsoft.com/office/powerpoint/2010/main" val="24625903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AF46A06-4E1C-4B3D-9A6A-B82678AD5FAF}"/>
              </a:ext>
            </a:extLst>
          </p:cNvPr>
          <p:cNvSpPr>
            <a:spLocks noGrp="1"/>
          </p:cNvSpPr>
          <p:nvPr>
            <p:ph idx="1"/>
          </p:nvPr>
        </p:nvSpPr>
        <p:spPr>
          <a:xfrm>
            <a:off x="645952" y="385894"/>
            <a:ext cx="10981189" cy="6132352"/>
          </a:xfrm>
        </p:spPr>
        <p:txBody>
          <a:bodyPr/>
          <a:lstStyle/>
          <a:p>
            <a:pPr marL="0" indent="0" algn="ctr">
              <a:buNone/>
            </a:pPr>
            <a:r>
              <a:rPr lang="en-US" sz="2400" b="1" i="0" dirty="0">
                <a:effectLst/>
                <a:latin typeface="Times New Roman" panose="02020603050405020304" pitchFamily="18" charset="0"/>
                <a:cs typeface="Times New Roman" panose="02020603050405020304" pitchFamily="18" charset="0"/>
              </a:rPr>
              <a:t>Subqueries with the UPDATE Statement</a:t>
            </a:r>
          </a:p>
          <a:p>
            <a:pPr algn="just"/>
            <a:r>
              <a:rPr lang="en-US" sz="2000" b="0" i="0" dirty="0">
                <a:solidFill>
                  <a:srgbClr val="000000"/>
                </a:solidFill>
                <a:effectLst/>
                <a:latin typeface="Times New Roman" panose="02020603050405020304" pitchFamily="18" charset="0"/>
                <a:cs typeface="Times New Roman" panose="02020603050405020304" pitchFamily="18" charset="0"/>
              </a:rPr>
              <a:t>The subquery can be used in conjunction with the UPDATE statement. Either single or multiple columns in a table can be updated when using a subquery with the UPDATE statement.</a:t>
            </a:r>
          </a:p>
          <a:p>
            <a:pPr algn="just"/>
            <a:r>
              <a:rPr lang="en-US" sz="2000" dirty="0" smtClean="0">
                <a:solidFill>
                  <a:srgbClr val="000000"/>
                </a:solidFill>
                <a:latin typeface="Times New Roman" panose="02020603050405020304" pitchFamily="18" charset="0"/>
                <a:cs typeface="Times New Roman" panose="02020603050405020304" pitchFamily="18" charset="0"/>
              </a:rPr>
              <a:t>To </a:t>
            </a:r>
            <a:r>
              <a:rPr lang="en-US" sz="2000" dirty="0">
                <a:solidFill>
                  <a:srgbClr val="000000"/>
                </a:solidFill>
                <a:latin typeface="Times New Roman" panose="02020603050405020304" pitchFamily="18" charset="0"/>
                <a:cs typeface="Times New Roman" panose="02020603050405020304" pitchFamily="18" charset="0"/>
              </a:rPr>
              <a:t>update name of the students to geeks in Student2 table whose location is same as </a:t>
            </a:r>
            <a:r>
              <a:rPr lang="en-US" sz="2000" dirty="0" err="1">
                <a:solidFill>
                  <a:srgbClr val="000000"/>
                </a:solidFill>
                <a:latin typeface="Times New Roman" panose="02020603050405020304" pitchFamily="18" charset="0"/>
                <a:cs typeface="Times New Roman" panose="02020603050405020304" pitchFamily="18" charset="0"/>
              </a:rPr>
              <a:t>Raju,Ravi</a:t>
            </a:r>
            <a:r>
              <a:rPr lang="en-US" sz="2000" dirty="0">
                <a:solidFill>
                  <a:srgbClr val="000000"/>
                </a:solidFill>
                <a:latin typeface="Times New Roman" panose="02020603050405020304" pitchFamily="18" charset="0"/>
                <a:cs typeface="Times New Roman" panose="02020603050405020304" pitchFamily="18" charset="0"/>
              </a:rPr>
              <a:t> in Student1 </a:t>
            </a:r>
            <a:r>
              <a:rPr lang="en-US" sz="2000" dirty="0" smtClean="0">
                <a:solidFill>
                  <a:srgbClr val="000000"/>
                </a:solidFill>
                <a:latin typeface="Times New Roman" panose="02020603050405020304" pitchFamily="18" charset="0"/>
                <a:cs typeface="Times New Roman" panose="02020603050405020304" pitchFamily="18" charset="0"/>
              </a:rPr>
              <a:t>table</a:t>
            </a:r>
            <a:endParaRPr lang="en-US" altLang="en-US" sz="2000" dirty="0">
              <a:solidFill>
                <a:srgbClr val="000000"/>
              </a:solidFill>
              <a:latin typeface="Times New Roman" panose="02020603050405020304" pitchFamily="18" charset="0"/>
              <a:cs typeface="Times New Roman" panose="02020603050405020304" pitchFamily="18" charset="0"/>
            </a:endParaRPr>
          </a:p>
          <a:p>
            <a:pPr algn="just"/>
            <a:r>
              <a:rPr lang="en-US" altLang="en-US" sz="2000" dirty="0">
                <a:solidFill>
                  <a:srgbClr val="000000"/>
                </a:solidFill>
                <a:latin typeface="Times New Roman" panose="02020603050405020304" pitchFamily="18" charset="0"/>
                <a:cs typeface="Times New Roman" panose="02020603050405020304" pitchFamily="18" charset="0"/>
              </a:rPr>
              <a:t>UPDATE Student2 SET NAME=’geeks’ WHERE LOCATION IN ( SELECT LOCATION FROM Student1 WHERE NAME IN (‘</a:t>
            </a:r>
            <a:r>
              <a:rPr lang="en-US" altLang="en-US" sz="2000" dirty="0" err="1">
                <a:solidFill>
                  <a:srgbClr val="000000"/>
                </a:solidFill>
                <a:latin typeface="Times New Roman" panose="02020603050405020304" pitchFamily="18" charset="0"/>
                <a:cs typeface="Times New Roman" panose="02020603050405020304" pitchFamily="18" charset="0"/>
              </a:rPr>
              <a:t>Raju’,’Ravi</a:t>
            </a:r>
            <a:r>
              <a:rPr lang="en-US" altLang="en-US" sz="2000" dirty="0">
                <a:solidFill>
                  <a:srgbClr val="000000"/>
                </a:solidFill>
                <a:latin typeface="Times New Roman" panose="02020603050405020304" pitchFamily="18" charset="0"/>
                <a:cs typeface="Times New Roman" panose="02020603050405020304" pitchFamily="18" charset="0"/>
              </a:rPr>
              <a:t>’)); </a:t>
            </a:r>
          </a:p>
          <a:p>
            <a:pPr algn="just"/>
            <a:endParaRPr lang="en-IN"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 xmlns:a16="http://schemas.microsoft.com/office/drawing/2014/main" id="{3496AE1D-92B6-4F32-AA9E-9A2434B354AF}"/>
              </a:ext>
            </a:extLst>
          </p:cNvPr>
          <p:cNvPicPr/>
          <p:nvPr/>
        </p:nvPicPr>
        <p:blipFill rotWithShape="1">
          <a:blip r:embed="rId2">
            <a:extLst>
              <a:ext uri="{28A0092B-C50C-407E-A947-70E740481C1C}">
                <a14:useLocalDpi xmlns:a14="http://schemas.microsoft.com/office/drawing/2010/main" val="0"/>
              </a:ext>
            </a:extLst>
          </a:blip>
          <a:srcRect l="18580" t="36158" r="15555" b="1698"/>
          <a:stretch/>
        </p:blipFill>
        <p:spPr>
          <a:xfrm>
            <a:off x="7896165" y="4155417"/>
            <a:ext cx="3775045" cy="1970961"/>
          </a:xfrm>
          <a:prstGeom prst="rect">
            <a:avLst/>
          </a:prstGeom>
        </p:spPr>
      </p:pic>
      <p:pic>
        <p:nvPicPr>
          <p:cNvPr id="6" name="Picture 5">
            <a:extLst>
              <a:ext uri="{FF2B5EF4-FFF2-40B4-BE49-F238E27FC236}">
                <a16:creationId xmlns="" xmlns:a16="http://schemas.microsoft.com/office/drawing/2014/main" id="{ADC4B026-D89F-48AA-96F2-0A4DE0518111}"/>
              </a:ext>
            </a:extLst>
          </p:cNvPr>
          <p:cNvPicPr/>
          <p:nvPr/>
        </p:nvPicPr>
        <p:blipFill rotWithShape="1">
          <a:blip r:embed="rId3">
            <a:extLst>
              <a:ext uri="{28A0092B-C50C-407E-A947-70E740481C1C}">
                <a14:useLocalDpi xmlns:a14="http://schemas.microsoft.com/office/drawing/2010/main" val="0"/>
              </a:ext>
            </a:extLst>
          </a:blip>
          <a:srcRect l="11701" t="30546" r="11896" b="4590"/>
          <a:stretch/>
        </p:blipFill>
        <p:spPr>
          <a:xfrm>
            <a:off x="359729" y="3635422"/>
            <a:ext cx="3447875" cy="2654542"/>
          </a:xfrm>
          <a:prstGeom prst="rect">
            <a:avLst/>
          </a:prstGeom>
        </p:spPr>
      </p:pic>
      <p:pic>
        <p:nvPicPr>
          <p:cNvPr id="8" name="Picture 7">
            <a:extLst>
              <a:ext uri="{FF2B5EF4-FFF2-40B4-BE49-F238E27FC236}">
                <a16:creationId xmlns="" xmlns:a16="http://schemas.microsoft.com/office/drawing/2014/main" id="{AA3A5B18-CA8D-478D-87CD-151AA3976FAE}"/>
              </a:ext>
            </a:extLst>
          </p:cNvPr>
          <p:cNvPicPr/>
          <p:nvPr/>
        </p:nvPicPr>
        <p:blipFill rotWithShape="1">
          <a:blip r:embed="rId4">
            <a:extLst>
              <a:ext uri="{28A0092B-C50C-407E-A947-70E740481C1C}">
                <a14:useLocalDpi xmlns:a14="http://schemas.microsoft.com/office/drawing/2010/main" val="0"/>
              </a:ext>
            </a:extLst>
          </a:blip>
          <a:srcRect l="46251" t="8863" r="38478" b="83586"/>
          <a:stretch/>
        </p:blipFill>
        <p:spPr>
          <a:xfrm>
            <a:off x="5708773" y="6126379"/>
            <a:ext cx="1327774" cy="327170"/>
          </a:xfrm>
          <a:prstGeom prst="rect">
            <a:avLst/>
          </a:prstGeom>
        </p:spPr>
      </p:pic>
      <p:pic>
        <p:nvPicPr>
          <p:cNvPr id="2" name="Picture 1"/>
          <p:cNvPicPr>
            <a:picLocks noChangeAspect="1"/>
          </p:cNvPicPr>
          <p:nvPr/>
        </p:nvPicPr>
        <p:blipFill>
          <a:blip r:embed="rId5"/>
          <a:stretch>
            <a:fillRect/>
          </a:stretch>
        </p:blipFill>
        <p:spPr>
          <a:xfrm>
            <a:off x="4124028" y="4023332"/>
            <a:ext cx="3629025" cy="2038350"/>
          </a:xfrm>
          <a:prstGeom prst="rect">
            <a:avLst/>
          </a:prstGeom>
        </p:spPr>
      </p:pic>
    </p:spTree>
    <p:extLst>
      <p:ext uri="{BB962C8B-B14F-4D97-AF65-F5344CB8AC3E}">
        <p14:creationId xmlns:p14="http://schemas.microsoft.com/office/powerpoint/2010/main" val="7224073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91DA5FB-B8FC-4FF4-9481-9E966B1DAFB4}"/>
              </a:ext>
            </a:extLst>
          </p:cNvPr>
          <p:cNvSpPr>
            <a:spLocks noGrp="1"/>
          </p:cNvSpPr>
          <p:nvPr>
            <p:ph type="title"/>
          </p:nvPr>
        </p:nvSpPr>
        <p:spPr>
          <a:xfrm>
            <a:off x="1920240" y="369116"/>
            <a:ext cx="8770571" cy="545285"/>
          </a:xfrm>
        </p:spPr>
        <p:txBody>
          <a:bodyPr>
            <a:noAutofit/>
          </a:bodyPr>
          <a:lstStyle/>
          <a:p>
            <a:pPr algn="ctr"/>
            <a:r>
              <a:rPr lang="en-IN" b="0" i="0" dirty="0">
                <a:solidFill>
                  <a:srgbClr val="273239"/>
                </a:solidFill>
                <a:effectLst/>
                <a:latin typeface="Times New Roman" panose="02020603050405020304" pitchFamily="18" charset="0"/>
                <a:cs typeface="Times New Roman" panose="02020603050405020304" pitchFamily="18" charset="0"/>
              </a:rPr>
              <a:t>SQL Constraints</a:t>
            </a:r>
            <a:endParaRPr lang="en-IN" b="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60AFF3C7-FD54-4204-932C-484C0AB97525}"/>
              </a:ext>
            </a:extLst>
          </p:cNvPr>
          <p:cNvSpPr>
            <a:spLocks noGrp="1"/>
          </p:cNvSpPr>
          <p:nvPr>
            <p:ph idx="1"/>
          </p:nvPr>
        </p:nvSpPr>
        <p:spPr>
          <a:xfrm>
            <a:off x="947956" y="914401"/>
            <a:ext cx="10511405" cy="5142450"/>
          </a:xfrm>
        </p:spPr>
        <p:txBody>
          <a:bodyPr>
            <a:normAutofit lnSpcReduction="10000"/>
          </a:bodyPr>
          <a:lstStyle/>
          <a:p>
            <a:pPr marL="285750" indent="-285750" algn="just">
              <a:buFont typeface="Arial" panose="020B0604020202020204" pitchFamily="34" charset="0"/>
              <a:buChar char="•"/>
            </a:pPr>
            <a:r>
              <a:rPr lang="en-US" b="0" i="0" dirty="0">
                <a:solidFill>
                  <a:srgbClr val="40424E"/>
                </a:solidFill>
                <a:effectLst/>
                <a:latin typeface="Times New Roman" panose="02020603050405020304" pitchFamily="18" charset="0"/>
                <a:cs typeface="Times New Roman" panose="02020603050405020304" pitchFamily="18" charset="0"/>
              </a:rPr>
              <a:t>Constraints are the rules that we can apply on the type of data in a table. That is, we can specify the limit on the type of data that can be stored in a particular column in a table using constraints.</a:t>
            </a:r>
          </a:p>
          <a:p>
            <a:pPr algn="just"/>
            <a:r>
              <a:rPr lang="en-US" b="1" dirty="0">
                <a:solidFill>
                  <a:schemeClr val="accent2">
                    <a:lumMod val="75000"/>
                  </a:schemeClr>
                </a:solidFill>
                <a:latin typeface="Times New Roman" panose="02020603050405020304" pitchFamily="18" charset="0"/>
                <a:cs typeface="Times New Roman" panose="02020603050405020304" pitchFamily="18" charset="0"/>
              </a:rPr>
              <a:t>Constraints in SQL</a:t>
            </a:r>
          </a:p>
          <a:p>
            <a:pPr marL="2205990" lvl="5" indent="-285750" algn="just">
              <a:buFont typeface="Wingdings" panose="05000000000000000000" pitchFamily="2" charset="2"/>
              <a:buChar char="ü"/>
            </a:pPr>
            <a:r>
              <a:rPr lang="en-US" dirty="0">
                <a:solidFill>
                  <a:srgbClr val="40424E"/>
                </a:solidFill>
                <a:latin typeface="Times New Roman" panose="02020603050405020304" pitchFamily="18" charset="0"/>
                <a:cs typeface="Times New Roman" panose="02020603050405020304" pitchFamily="18" charset="0"/>
              </a:rPr>
              <a:t>Not Null</a:t>
            </a:r>
          </a:p>
          <a:p>
            <a:pPr marL="2205990" lvl="5" indent="-285750" algn="just">
              <a:buFont typeface="Wingdings" panose="05000000000000000000" pitchFamily="2" charset="2"/>
              <a:buChar char="ü"/>
            </a:pPr>
            <a:r>
              <a:rPr lang="en-US" b="0" i="0" dirty="0">
                <a:solidFill>
                  <a:srgbClr val="40424E"/>
                </a:solidFill>
                <a:effectLst/>
                <a:latin typeface="Times New Roman" panose="02020603050405020304" pitchFamily="18" charset="0"/>
                <a:cs typeface="Times New Roman" panose="02020603050405020304" pitchFamily="18" charset="0"/>
              </a:rPr>
              <a:t>Unique</a:t>
            </a:r>
          </a:p>
          <a:p>
            <a:pPr marL="2205990" lvl="5" indent="-285750" algn="just">
              <a:buFont typeface="Wingdings" panose="05000000000000000000" pitchFamily="2" charset="2"/>
              <a:buChar char="ü"/>
            </a:pPr>
            <a:r>
              <a:rPr lang="en-US" dirty="0">
                <a:solidFill>
                  <a:srgbClr val="40424E"/>
                </a:solidFill>
                <a:latin typeface="Times New Roman" panose="02020603050405020304" pitchFamily="18" charset="0"/>
                <a:cs typeface="Times New Roman" panose="02020603050405020304" pitchFamily="18" charset="0"/>
              </a:rPr>
              <a:t>Primary Key</a:t>
            </a:r>
          </a:p>
          <a:p>
            <a:pPr marL="2205990" lvl="5" indent="-285750" algn="just">
              <a:buFont typeface="Wingdings" panose="05000000000000000000" pitchFamily="2" charset="2"/>
              <a:buChar char="ü"/>
            </a:pPr>
            <a:r>
              <a:rPr lang="en-US" b="0" i="0" dirty="0">
                <a:solidFill>
                  <a:srgbClr val="40424E"/>
                </a:solidFill>
                <a:effectLst/>
                <a:latin typeface="Times New Roman" panose="02020603050405020304" pitchFamily="18" charset="0"/>
                <a:cs typeface="Times New Roman" panose="02020603050405020304" pitchFamily="18" charset="0"/>
              </a:rPr>
              <a:t>Foreign K</a:t>
            </a:r>
            <a:r>
              <a:rPr lang="en-US" dirty="0">
                <a:solidFill>
                  <a:srgbClr val="40424E"/>
                </a:solidFill>
                <a:latin typeface="Times New Roman" panose="02020603050405020304" pitchFamily="18" charset="0"/>
                <a:cs typeface="Times New Roman" panose="02020603050405020304" pitchFamily="18" charset="0"/>
              </a:rPr>
              <a:t>ey</a:t>
            </a:r>
          </a:p>
          <a:p>
            <a:pPr marL="2205990" lvl="5" indent="-285750" algn="just">
              <a:buFont typeface="Wingdings" panose="05000000000000000000" pitchFamily="2" charset="2"/>
              <a:buChar char="ü"/>
            </a:pPr>
            <a:r>
              <a:rPr lang="en-US" b="0" i="0" dirty="0">
                <a:solidFill>
                  <a:srgbClr val="40424E"/>
                </a:solidFill>
                <a:effectLst/>
                <a:latin typeface="Times New Roman" panose="02020603050405020304" pitchFamily="18" charset="0"/>
                <a:cs typeface="Times New Roman" panose="02020603050405020304" pitchFamily="18" charset="0"/>
              </a:rPr>
              <a:t>Check</a:t>
            </a:r>
          </a:p>
          <a:p>
            <a:pPr marL="2205990" lvl="5" indent="-285750" algn="just">
              <a:buFont typeface="Wingdings" panose="05000000000000000000" pitchFamily="2" charset="2"/>
              <a:buChar char="ü"/>
            </a:pPr>
            <a:r>
              <a:rPr lang="en-US" b="0" i="0" dirty="0">
                <a:solidFill>
                  <a:srgbClr val="40424E"/>
                </a:solidFill>
                <a:effectLst/>
                <a:latin typeface="Times New Roman" panose="02020603050405020304" pitchFamily="18" charset="0"/>
                <a:cs typeface="Times New Roman" panose="02020603050405020304" pitchFamily="18" charset="0"/>
              </a:rPr>
              <a:t>Default</a:t>
            </a:r>
          </a:p>
          <a:p>
            <a:pPr algn="just"/>
            <a:r>
              <a:rPr lang="en-US" b="1" dirty="0">
                <a:solidFill>
                  <a:schemeClr val="accent2">
                    <a:lumMod val="75000"/>
                  </a:schemeClr>
                </a:solidFill>
                <a:latin typeface="Times New Roman" panose="02020603050405020304" pitchFamily="18" charset="0"/>
                <a:cs typeface="Times New Roman" panose="02020603050405020304" pitchFamily="18" charset="0"/>
              </a:rPr>
              <a:t>How to specify constraints?</a:t>
            </a:r>
          </a:p>
          <a:p>
            <a:pPr marL="285750" indent="-285750" algn="just">
              <a:buFont typeface="Arial" panose="020B0604020202020204" pitchFamily="34" charset="0"/>
              <a:buChar char="•"/>
            </a:pPr>
            <a:r>
              <a:rPr lang="en-US" dirty="0">
                <a:solidFill>
                  <a:srgbClr val="40424E"/>
                </a:solidFill>
                <a:latin typeface="Times New Roman" panose="02020603050405020304" pitchFamily="18" charset="0"/>
                <a:cs typeface="Times New Roman" panose="02020603050405020304" pitchFamily="18" charset="0"/>
              </a:rPr>
              <a:t>We can specify constraints at the time of creating the table using </a:t>
            </a:r>
            <a:r>
              <a:rPr lang="en-US" b="1" dirty="0">
                <a:solidFill>
                  <a:srgbClr val="40424E"/>
                </a:solidFill>
                <a:latin typeface="Times New Roman" panose="02020603050405020304" pitchFamily="18" charset="0"/>
                <a:cs typeface="Times New Roman" panose="02020603050405020304" pitchFamily="18" charset="0"/>
              </a:rPr>
              <a:t>CREATE TABLE </a:t>
            </a:r>
            <a:r>
              <a:rPr lang="en-US" dirty="0">
                <a:solidFill>
                  <a:srgbClr val="40424E"/>
                </a:solidFill>
                <a:latin typeface="Times New Roman" panose="02020603050405020304" pitchFamily="18" charset="0"/>
                <a:cs typeface="Times New Roman" panose="02020603050405020304" pitchFamily="18" charset="0"/>
              </a:rPr>
              <a:t>statement. We can also specify the constraints after creating a table using </a:t>
            </a:r>
            <a:r>
              <a:rPr lang="en-US" b="1" dirty="0">
                <a:solidFill>
                  <a:srgbClr val="40424E"/>
                </a:solidFill>
                <a:latin typeface="Times New Roman" panose="02020603050405020304" pitchFamily="18" charset="0"/>
                <a:cs typeface="Times New Roman" panose="02020603050405020304" pitchFamily="18" charset="0"/>
              </a:rPr>
              <a:t>ALTER TABLE </a:t>
            </a:r>
            <a:r>
              <a:rPr lang="en-US" dirty="0">
                <a:solidFill>
                  <a:srgbClr val="40424E"/>
                </a:solidFill>
                <a:latin typeface="Times New Roman" panose="02020603050405020304" pitchFamily="18" charset="0"/>
                <a:cs typeface="Times New Roman" panose="02020603050405020304" pitchFamily="18" charset="0"/>
              </a:rPr>
              <a:t>statement.</a:t>
            </a:r>
            <a:endParaRPr lang="en-IN" dirty="0">
              <a:solidFill>
                <a:srgbClr val="40424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31130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4C4128F-B498-4DBE-A84B-47F9ED4265DA}"/>
              </a:ext>
            </a:extLst>
          </p:cNvPr>
          <p:cNvSpPr>
            <a:spLocks noGrp="1"/>
          </p:cNvSpPr>
          <p:nvPr>
            <p:ph type="title"/>
          </p:nvPr>
        </p:nvSpPr>
        <p:spPr>
          <a:xfrm>
            <a:off x="1920240" y="620785"/>
            <a:ext cx="8770571" cy="755010"/>
          </a:xfrm>
        </p:spPr>
        <p:txBody>
          <a:bodyPr>
            <a:normAutofit fontScale="90000"/>
          </a:bodyPr>
          <a:lstStyle/>
          <a:p>
            <a:pPr algn="ctr"/>
            <a:r>
              <a:rPr lang="en-US" sz="3600" b="0" i="0" dirty="0">
                <a:effectLst/>
                <a:latin typeface="Times New Roman" panose="02020603050405020304" pitchFamily="18" charset="0"/>
                <a:cs typeface="Times New Roman" panose="02020603050405020304" pitchFamily="18" charset="0"/>
              </a:rPr>
              <a:t>Subqueries with the DELETE Statement</a:t>
            </a:r>
            <a:r>
              <a:rPr lang="en-US" b="0" i="0" dirty="0">
                <a:effectLst/>
                <a:latin typeface="Arial" panose="020B0604020202020204" pitchFamily="34" charset="0"/>
              </a:rPr>
              <a:t/>
            </a:r>
            <a:br>
              <a:rPr lang="en-US" b="0" i="0" dirty="0">
                <a:effectLst/>
                <a:latin typeface="Arial" panose="020B0604020202020204" pitchFamily="34" charset="0"/>
              </a:rPr>
            </a:br>
            <a:endParaRPr lang="en-IN" dirty="0"/>
          </a:p>
        </p:txBody>
      </p:sp>
      <p:sp>
        <p:nvSpPr>
          <p:cNvPr id="3" name="Content Placeholder 2">
            <a:extLst>
              <a:ext uri="{FF2B5EF4-FFF2-40B4-BE49-F238E27FC236}">
                <a16:creationId xmlns="" xmlns:a16="http://schemas.microsoft.com/office/drawing/2014/main" id="{A0C35D3D-0075-4D0A-8DE1-3E83F7B9A9CC}"/>
              </a:ext>
            </a:extLst>
          </p:cNvPr>
          <p:cNvSpPr>
            <a:spLocks noGrp="1"/>
          </p:cNvSpPr>
          <p:nvPr>
            <p:ph idx="1"/>
          </p:nvPr>
        </p:nvSpPr>
        <p:spPr>
          <a:xfrm>
            <a:off x="634567" y="1375795"/>
            <a:ext cx="11341915" cy="5200382"/>
          </a:xfrm>
        </p:spPr>
        <p:txBody>
          <a:bodyPr>
            <a:normAutofit/>
          </a:bodyPr>
          <a:lstStyle/>
          <a:p>
            <a:pPr algn="just"/>
            <a:r>
              <a:rPr lang="en-US" b="0" i="0" dirty="0">
                <a:solidFill>
                  <a:srgbClr val="000000"/>
                </a:solidFill>
                <a:effectLst/>
                <a:latin typeface="Times New Roman" panose="02020603050405020304" pitchFamily="18" charset="0"/>
                <a:cs typeface="Times New Roman" panose="02020603050405020304" pitchFamily="18" charset="0"/>
              </a:rPr>
              <a:t>The subquery can be used in conjunction with the DELETE statement like with any other statements mentioned above.</a:t>
            </a:r>
          </a:p>
          <a:p>
            <a:pPr algn="just"/>
            <a:r>
              <a:rPr lang="en-US" dirty="0">
                <a:solidFill>
                  <a:srgbClr val="000000"/>
                </a:solidFill>
                <a:latin typeface="Times New Roman" panose="02020603050405020304" pitchFamily="18" charset="0"/>
                <a:cs typeface="Times New Roman" panose="02020603050405020304" pitchFamily="18" charset="0"/>
              </a:rPr>
              <a:t>To delete students from Student2 table whose </a:t>
            </a:r>
            <a:r>
              <a:rPr lang="en-US" dirty="0" err="1">
                <a:solidFill>
                  <a:srgbClr val="000000"/>
                </a:solidFill>
                <a:latin typeface="Times New Roman" panose="02020603050405020304" pitchFamily="18" charset="0"/>
                <a:cs typeface="Times New Roman" panose="02020603050405020304" pitchFamily="18" charset="0"/>
              </a:rPr>
              <a:t>rollno</a:t>
            </a:r>
            <a:r>
              <a:rPr lang="en-US" dirty="0">
                <a:solidFill>
                  <a:srgbClr val="000000"/>
                </a:solidFill>
                <a:latin typeface="Times New Roman" panose="02020603050405020304" pitchFamily="18" charset="0"/>
                <a:cs typeface="Times New Roman" panose="02020603050405020304" pitchFamily="18" charset="0"/>
              </a:rPr>
              <a:t> is same as that in Student1 table and having location as Chennai.</a:t>
            </a:r>
          </a:p>
          <a:p>
            <a:pPr marL="0" indent="0" algn="just">
              <a:buNone/>
            </a:pPr>
            <a:r>
              <a:rPr lang="en-US" altLang="en-US" sz="2000" dirty="0">
                <a:solidFill>
                  <a:srgbClr val="000000"/>
                </a:solidFill>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 xmlns:a16="http://schemas.microsoft.com/office/drawing/2014/main" id="{E06711EB-6C09-4A87-9132-20325D5406DE}"/>
              </a:ext>
            </a:extLst>
          </p:cNvPr>
          <p:cNvPicPr/>
          <p:nvPr/>
        </p:nvPicPr>
        <p:blipFill rotWithShape="1">
          <a:blip r:embed="rId2">
            <a:extLst>
              <a:ext uri="{28A0092B-C50C-407E-A947-70E740481C1C}">
                <a14:useLocalDpi xmlns:a14="http://schemas.microsoft.com/office/drawing/2010/main" val="0"/>
              </a:ext>
            </a:extLst>
          </a:blip>
          <a:srcRect l="11701" t="30546" r="11896" b="4590"/>
          <a:stretch/>
        </p:blipFill>
        <p:spPr>
          <a:xfrm>
            <a:off x="836693" y="3237366"/>
            <a:ext cx="4343185" cy="1803633"/>
          </a:xfrm>
          <a:prstGeom prst="rect">
            <a:avLst/>
          </a:prstGeom>
        </p:spPr>
      </p:pic>
      <p:pic>
        <p:nvPicPr>
          <p:cNvPr id="7" name="Picture 6">
            <a:extLst>
              <a:ext uri="{FF2B5EF4-FFF2-40B4-BE49-F238E27FC236}">
                <a16:creationId xmlns="" xmlns:a16="http://schemas.microsoft.com/office/drawing/2014/main" id="{F4CF99CB-171D-4573-89F5-2893AF2E4803}"/>
              </a:ext>
            </a:extLst>
          </p:cNvPr>
          <p:cNvPicPr/>
          <p:nvPr/>
        </p:nvPicPr>
        <p:blipFill rotWithShape="1">
          <a:blip r:embed="rId3">
            <a:extLst>
              <a:ext uri="{28A0092B-C50C-407E-A947-70E740481C1C}">
                <a14:useLocalDpi xmlns:a14="http://schemas.microsoft.com/office/drawing/2010/main" val="0"/>
              </a:ext>
            </a:extLst>
          </a:blip>
          <a:srcRect t="64125" r="40730"/>
          <a:stretch/>
        </p:blipFill>
        <p:spPr>
          <a:xfrm>
            <a:off x="6551641" y="3247617"/>
            <a:ext cx="6221303" cy="1580927"/>
          </a:xfrm>
          <a:prstGeom prst="rect">
            <a:avLst/>
          </a:prstGeom>
        </p:spPr>
      </p:pic>
      <p:pic>
        <p:nvPicPr>
          <p:cNvPr id="8" name="Picture 7">
            <a:extLst>
              <a:ext uri="{FF2B5EF4-FFF2-40B4-BE49-F238E27FC236}">
                <a16:creationId xmlns="" xmlns:a16="http://schemas.microsoft.com/office/drawing/2014/main" id="{E848BA48-6062-4029-B77D-A5A2AA727E1A}"/>
              </a:ext>
            </a:extLst>
          </p:cNvPr>
          <p:cNvPicPr/>
          <p:nvPr/>
        </p:nvPicPr>
        <p:blipFill rotWithShape="1">
          <a:blip r:embed="rId3">
            <a:extLst>
              <a:ext uri="{28A0092B-C50C-407E-A947-70E740481C1C}">
                <a14:useLocalDpi xmlns:a14="http://schemas.microsoft.com/office/drawing/2010/main" val="0"/>
              </a:ext>
            </a:extLst>
          </a:blip>
          <a:srcRect l="46251" t="8863" r="38478" b="83586"/>
          <a:stretch/>
        </p:blipFill>
        <p:spPr>
          <a:xfrm>
            <a:off x="5730537" y="3202969"/>
            <a:ext cx="1327774" cy="327170"/>
          </a:xfrm>
          <a:prstGeom prst="rect">
            <a:avLst/>
          </a:prstGeom>
        </p:spPr>
      </p:pic>
      <p:pic>
        <p:nvPicPr>
          <p:cNvPr id="9" name="Picture 8">
            <a:extLst>
              <a:ext uri="{FF2B5EF4-FFF2-40B4-BE49-F238E27FC236}">
                <a16:creationId xmlns="" xmlns:a16="http://schemas.microsoft.com/office/drawing/2014/main" id="{2476EFF4-58E4-446A-A5D2-F757D6E3019F}"/>
              </a:ext>
            </a:extLst>
          </p:cNvPr>
          <p:cNvPicPr/>
          <p:nvPr/>
        </p:nvPicPr>
        <p:blipFill rotWithShape="1">
          <a:blip r:embed="rId4">
            <a:extLst>
              <a:ext uri="{28A0092B-C50C-407E-A947-70E740481C1C}">
                <a14:useLocalDpi xmlns:a14="http://schemas.microsoft.com/office/drawing/2010/main" val="0"/>
              </a:ext>
            </a:extLst>
          </a:blip>
          <a:srcRect l="9443" t="47309" r="19622" b="9048"/>
          <a:stretch/>
        </p:blipFill>
        <p:spPr>
          <a:xfrm>
            <a:off x="3008285" y="5345149"/>
            <a:ext cx="5971474" cy="1309468"/>
          </a:xfrm>
          <a:prstGeom prst="rect">
            <a:avLst/>
          </a:prstGeom>
        </p:spPr>
      </p:pic>
    </p:spTree>
    <p:extLst>
      <p:ext uri="{BB962C8B-B14F-4D97-AF65-F5344CB8AC3E}">
        <p14:creationId xmlns:p14="http://schemas.microsoft.com/office/powerpoint/2010/main" val="319850874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altLang="en-US" sz="2000" dirty="0">
                <a:solidFill>
                  <a:srgbClr val="000000"/>
                </a:solidFill>
                <a:latin typeface="Times New Roman" panose="02020603050405020304" pitchFamily="18" charset="0"/>
                <a:cs typeface="Times New Roman" panose="02020603050405020304" pitchFamily="18" charset="0"/>
              </a:rPr>
              <a:t> </a:t>
            </a:r>
            <a:r>
              <a:rPr lang="en-US" altLang="en-US" dirty="0">
                <a:solidFill>
                  <a:srgbClr val="000000"/>
                </a:solidFill>
                <a:latin typeface="Times New Roman" panose="02020603050405020304" pitchFamily="18" charset="0"/>
                <a:cs typeface="Times New Roman" panose="02020603050405020304" pitchFamily="18" charset="0"/>
              </a:rPr>
              <a:t>DELETE FROM Student2 WHERE ROLL_NO IN ( SELECT ROLL_NO FROM Student1 WHERE LOCATION = </a:t>
            </a:r>
            <a:r>
              <a:rPr lang="en-US" altLang="en-US" dirty="0" smtClean="0">
                <a:solidFill>
                  <a:srgbClr val="000000"/>
                </a:solidFill>
                <a:latin typeface="Times New Roman" panose="02020603050405020304" pitchFamily="18" charset="0"/>
                <a:cs typeface="Times New Roman" panose="02020603050405020304" pitchFamily="18" charset="0"/>
              </a:rPr>
              <a:t>‘</a:t>
            </a:r>
            <a:r>
              <a:rPr lang="en-US" altLang="en-US" dirty="0" err="1" smtClean="0">
                <a:solidFill>
                  <a:srgbClr val="000000"/>
                </a:solidFill>
                <a:latin typeface="Times New Roman" panose="02020603050405020304" pitchFamily="18" charset="0"/>
                <a:cs typeface="Times New Roman" panose="02020603050405020304" pitchFamily="18" charset="0"/>
              </a:rPr>
              <a:t>chennai</a:t>
            </a:r>
            <a:r>
              <a:rPr lang="en-US" altLang="en-US" dirty="0">
                <a:solidFill>
                  <a:srgbClr val="000000"/>
                </a:solidFill>
                <a:latin typeface="Times New Roman" panose="02020603050405020304" pitchFamily="18" charset="0"/>
                <a:cs typeface="Times New Roman" panose="02020603050405020304" pitchFamily="18" charset="0"/>
              </a:rPr>
              <a:t>’); </a:t>
            </a:r>
          </a:p>
          <a:p>
            <a:endParaRPr lang="en-US" dirty="0"/>
          </a:p>
        </p:txBody>
      </p:sp>
    </p:spTree>
    <p:extLst>
      <p:ext uri="{BB962C8B-B14F-4D97-AF65-F5344CB8AC3E}">
        <p14:creationId xmlns:p14="http://schemas.microsoft.com/office/powerpoint/2010/main" val="394855895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B4EEB5-ED21-4BCA-97D1-B3C0CB1EB237}"/>
              </a:ext>
            </a:extLst>
          </p:cNvPr>
          <p:cNvSpPr>
            <a:spLocks noGrp="1"/>
          </p:cNvSpPr>
          <p:nvPr>
            <p:ph type="title"/>
          </p:nvPr>
        </p:nvSpPr>
        <p:spPr>
          <a:xfrm>
            <a:off x="1920240" y="123439"/>
            <a:ext cx="8770571" cy="648349"/>
          </a:xfrm>
        </p:spPr>
        <p:txBody>
          <a:bodyPr>
            <a:noAutofit/>
          </a:bodyPr>
          <a:lstStyle/>
          <a:p>
            <a:pPr algn="ctr"/>
            <a:r>
              <a:rPr lang="en-IN" b="0" i="0" dirty="0">
                <a:solidFill>
                  <a:srgbClr val="273239"/>
                </a:solidFill>
                <a:effectLst/>
                <a:latin typeface="Times New Roman" panose="02020603050405020304" pitchFamily="18" charset="0"/>
                <a:cs typeface="Times New Roman" panose="02020603050405020304" pitchFamily="18" charset="0"/>
              </a:rPr>
              <a:t>SQL Correlated Subqueries</a:t>
            </a:r>
            <a:endParaRPr lang="en-IN" b="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B4270667-A7A5-4113-BFB9-E551F14DC818}"/>
              </a:ext>
            </a:extLst>
          </p:cNvPr>
          <p:cNvSpPr>
            <a:spLocks noGrp="1"/>
          </p:cNvSpPr>
          <p:nvPr>
            <p:ph idx="1"/>
          </p:nvPr>
        </p:nvSpPr>
        <p:spPr>
          <a:xfrm>
            <a:off x="729842" y="771788"/>
            <a:ext cx="11023134" cy="5191992"/>
          </a:xfrm>
        </p:spPr>
        <p:txBody>
          <a:bodyPr/>
          <a:lstStyle/>
          <a:p>
            <a:pPr marL="285750" indent="-285750" algn="just">
              <a:buFont typeface="Arial" panose="020B0604020202020204" pitchFamily="34" charset="0"/>
              <a:buChar char="•"/>
            </a:pPr>
            <a:r>
              <a:rPr lang="en-US" b="0" i="0" dirty="0">
                <a:solidFill>
                  <a:schemeClr val="tx1"/>
                </a:solidFill>
                <a:effectLst/>
                <a:latin typeface="Times New Roman" panose="02020603050405020304" pitchFamily="18" charset="0"/>
                <a:cs typeface="Times New Roman" panose="02020603050405020304" pitchFamily="18" charset="0"/>
              </a:rPr>
              <a:t>Correlated subqueries are used for row-by-row processing. Each subquery is executed once for every row of the outer query.</a:t>
            </a:r>
          </a:p>
          <a:p>
            <a:pPr marL="285750" indent="-285750" algn="just">
              <a:buFont typeface="Arial" panose="020B0604020202020204" pitchFamily="34" charset="0"/>
              <a:buChar char="•"/>
            </a:pPr>
            <a:r>
              <a:rPr lang="en-US" b="0" i="0" dirty="0">
                <a:solidFill>
                  <a:schemeClr val="tx1"/>
                </a:solidFill>
                <a:effectLst/>
                <a:latin typeface="Times New Roman" panose="02020603050405020304" pitchFamily="18" charset="0"/>
                <a:cs typeface="Times New Roman" panose="02020603050405020304" pitchFamily="18" charset="0"/>
              </a:rPr>
              <a:t>A correlated subquery is evaluated once for each row processed by the parent statement. The parent statement can be a </a:t>
            </a:r>
            <a:r>
              <a:rPr lang="en-US" b="1" i="0" dirty="0">
                <a:solidFill>
                  <a:schemeClr val="tx1"/>
                </a:solidFill>
                <a:effectLst/>
                <a:latin typeface="Times New Roman" panose="02020603050405020304" pitchFamily="18" charset="0"/>
                <a:cs typeface="Times New Roman" panose="02020603050405020304" pitchFamily="18" charset="0"/>
              </a:rPr>
              <a:t>SELECT</a:t>
            </a:r>
            <a:r>
              <a:rPr lang="en-US" b="0" i="0" dirty="0">
                <a:solidFill>
                  <a:schemeClr val="tx1"/>
                </a:solidFill>
                <a:effectLst/>
                <a:latin typeface="Times New Roman" panose="02020603050405020304" pitchFamily="18" charset="0"/>
                <a:cs typeface="Times New Roman" panose="02020603050405020304" pitchFamily="18" charset="0"/>
              </a:rPr>
              <a:t>, </a:t>
            </a:r>
            <a:r>
              <a:rPr lang="en-US" b="1" i="0" dirty="0">
                <a:solidFill>
                  <a:schemeClr val="tx1"/>
                </a:solidFill>
                <a:effectLst/>
                <a:latin typeface="Times New Roman" panose="02020603050405020304" pitchFamily="18" charset="0"/>
                <a:cs typeface="Times New Roman" panose="02020603050405020304" pitchFamily="18" charset="0"/>
              </a:rPr>
              <a:t>UPDATE</a:t>
            </a:r>
            <a:r>
              <a:rPr lang="en-US" b="0" i="0" dirty="0">
                <a:solidFill>
                  <a:schemeClr val="tx1"/>
                </a:solidFill>
                <a:effectLst/>
                <a:latin typeface="Times New Roman" panose="02020603050405020304" pitchFamily="18" charset="0"/>
                <a:cs typeface="Times New Roman" panose="02020603050405020304" pitchFamily="18" charset="0"/>
              </a:rPr>
              <a:t>, or </a:t>
            </a:r>
            <a:r>
              <a:rPr lang="en-US" b="1" i="0" dirty="0">
                <a:solidFill>
                  <a:schemeClr val="tx1"/>
                </a:solidFill>
                <a:effectLst/>
                <a:latin typeface="Times New Roman" panose="02020603050405020304" pitchFamily="18" charset="0"/>
                <a:cs typeface="Times New Roman" panose="02020603050405020304" pitchFamily="18" charset="0"/>
              </a:rPr>
              <a:t>DELETE</a:t>
            </a:r>
            <a:r>
              <a:rPr lang="en-US" b="0" i="0" dirty="0">
                <a:solidFill>
                  <a:schemeClr val="tx1"/>
                </a:solidFill>
                <a:effectLst/>
                <a:latin typeface="Times New Roman" panose="02020603050405020304" pitchFamily="18" charset="0"/>
                <a:cs typeface="Times New Roman" panose="02020603050405020304" pitchFamily="18" charset="0"/>
              </a:rPr>
              <a:t> statement.</a:t>
            </a:r>
          </a:p>
          <a:p>
            <a:pPr marL="285750" indent="-285750" algn="just">
              <a:buFont typeface="Arial" panose="020B0604020202020204" pitchFamily="34" charset="0"/>
              <a:buChar char="•"/>
            </a:pPr>
            <a:r>
              <a:rPr lang="en-US" b="0" i="0" dirty="0">
                <a:solidFill>
                  <a:schemeClr val="tx1"/>
                </a:solidFill>
                <a:effectLst/>
                <a:latin typeface="Times New Roman" panose="02020603050405020304" pitchFamily="18" charset="0"/>
                <a:cs typeface="Times New Roman" panose="02020603050405020304" pitchFamily="18" charset="0"/>
              </a:rPr>
              <a:t>A correlated subquery is one way of reading every row in a table and comparing values in each row against related data. </a:t>
            </a:r>
          </a:p>
          <a:p>
            <a:pPr marL="285750" indent="-285750" algn="just">
              <a:buFont typeface="Arial" panose="020B0604020202020204" pitchFamily="34" charset="0"/>
              <a:buChar char="•"/>
            </a:pPr>
            <a:r>
              <a:rPr lang="en-US" b="0" i="0" dirty="0">
                <a:solidFill>
                  <a:schemeClr val="tx1"/>
                </a:solidFill>
                <a:effectLst/>
                <a:latin typeface="Times New Roman" panose="02020603050405020304" pitchFamily="18" charset="0"/>
                <a:cs typeface="Times New Roman" panose="02020603050405020304" pitchFamily="18" charset="0"/>
              </a:rPr>
              <a:t>It is used whenever a subquery must return a different result or set of results for each candidate row considered by the main query. </a:t>
            </a:r>
          </a:p>
          <a:p>
            <a:pPr marL="285750" indent="-285750" algn="just">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 xmlns:a16="http://schemas.microsoft.com/office/drawing/2014/main" id="{EB3A1CC6-F488-4DCC-B1CD-84035CF75E82}"/>
              </a:ext>
            </a:extLst>
          </p:cNvPr>
          <p:cNvPicPr/>
          <p:nvPr/>
        </p:nvPicPr>
        <p:blipFill rotWithShape="1">
          <a:blip r:embed="rId2">
            <a:extLst>
              <a:ext uri="{28A0092B-C50C-407E-A947-70E740481C1C}">
                <a14:useLocalDpi xmlns:a14="http://schemas.microsoft.com/office/drawing/2010/main" val="0"/>
              </a:ext>
            </a:extLst>
          </a:blip>
          <a:srcRect l="25752" t="46421" r="17605"/>
          <a:stretch/>
        </p:blipFill>
        <p:spPr>
          <a:xfrm>
            <a:off x="2315798" y="4618024"/>
            <a:ext cx="3788788" cy="2124065"/>
          </a:xfrm>
          <a:prstGeom prst="rect">
            <a:avLst/>
          </a:prstGeom>
        </p:spPr>
      </p:pic>
    </p:spTree>
    <p:extLst>
      <p:ext uri="{BB962C8B-B14F-4D97-AF65-F5344CB8AC3E}">
        <p14:creationId xmlns:p14="http://schemas.microsoft.com/office/powerpoint/2010/main" val="234985627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BEF34D3-651C-424E-851C-DEDCAEDA4294}"/>
              </a:ext>
            </a:extLst>
          </p:cNvPr>
          <p:cNvSpPr>
            <a:spLocks noGrp="1"/>
          </p:cNvSpPr>
          <p:nvPr>
            <p:ph type="title"/>
          </p:nvPr>
        </p:nvSpPr>
        <p:spPr>
          <a:xfrm>
            <a:off x="1920240" y="442221"/>
            <a:ext cx="8770571" cy="824518"/>
          </a:xfrm>
        </p:spPr>
        <p:txBody>
          <a:bodyPr>
            <a:normAutofit fontScale="90000"/>
          </a:bodyPr>
          <a:lstStyle/>
          <a:p>
            <a:pPr algn="ctr"/>
            <a:r>
              <a:rPr lang="en-US" sz="4000" b="0" i="0" u="sng" dirty="0">
                <a:solidFill>
                  <a:srgbClr val="FF0000"/>
                </a:solidFill>
                <a:effectLst/>
                <a:latin typeface="Times New Roman" panose="02020603050405020304" pitchFamily="18" charset="0"/>
                <a:cs typeface="Times New Roman" panose="02020603050405020304" pitchFamily="18" charset="0"/>
              </a:rPr>
              <a:t>Nested Subqueries Versus Correlated Subqueries</a:t>
            </a:r>
            <a:r>
              <a:rPr lang="en-US" b="1" i="0" dirty="0">
                <a:solidFill>
                  <a:srgbClr val="40424E"/>
                </a:solidFill>
                <a:effectLst/>
                <a:latin typeface="urw-din"/>
              </a:rPr>
              <a:t/>
            </a:r>
            <a:br>
              <a:rPr lang="en-US" b="1" i="0" dirty="0">
                <a:solidFill>
                  <a:srgbClr val="40424E"/>
                </a:solidFill>
                <a:effectLst/>
                <a:latin typeface="urw-din"/>
              </a:rPr>
            </a:br>
            <a:endParaRPr lang="en-IN" dirty="0"/>
          </a:p>
        </p:txBody>
      </p:sp>
      <p:sp>
        <p:nvSpPr>
          <p:cNvPr id="3" name="Content Placeholder 2">
            <a:extLst>
              <a:ext uri="{FF2B5EF4-FFF2-40B4-BE49-F238E27FC236}">
                <a16:creationId xmlns="" xmlns:a16="http://schemas.microsoft.com/office/drawing/2014/main" id="{63EFCF98-4692-44AF-A29D-87788D6D6687}"/>
              </a:ext>
            </a:extLst>
          </p:cNvPr>
          <p:cNvSpPr>
            <a:spLocks noGrp="1"/>
          </p:cNvSpPr>
          <p:nvPr>
            <p:ph idx="1"/>
          </p:nvPr>
        </p:nvSpPr>
        <p:spPr>
          <a:xfrm>
            <a:off x="545655" y="1266739"/>
            <a:ext cx="11081857" cy="5116492"/>
          </a:xfrm>
        </p:spPr>
        <p:txBody>
          <a:bodyPr>
            <a:normAutofit/>
          </a:bodyPr>
          <a:lstStyle/>
          <a:p>
            <a:pPr algn="just"/>
            <a:r>
              <a:rPr lang="en-US" sz="2000" b="0" i="0" dirty="0">
                <a:solidFill>
                  <a:schemeClr val="tx1"/>
                </a:solidFill>
                <a:effectLst/>
                <a:latin typeface="Times New Roman" panose="02020603050405020304" pitchFamily="18" charset="0"/>
                <a:cs typeface="Times New Roman" panose="02020603050405020304" pitchFamily="18" charset="0"/>
              </a:rPr>
              <a:t>With a normal nested subquery, the inner </a:t>
            </a:r>
            <a:r>
              <a:rPr lang="en-US" sz="2000" b="1" i="0" dirty="0">
                <a:solidFill>
                  <a:schemeClr val="tx1"/>
                </a:solidFill>
                <a:effectLst/>
                <a:latin typeface="Times New Roman" panose="02020603050405020304" pitchFamily="18" charset="0"/>
                <a:cs typeface="Times New Roman" panose="02020603050405020304" pitchFamily="18" charset="0"/>
              </a:rPr>
              <a:t>SELECT</a:t>
            </a:r>
            <a:r>
              <a:rPr lang="en-US" sz="2000" b="0" i="0" dirty="0">
                <a:solidFill>
                  <a:schemeClr val="tx1"/>
                </a:solidFill>
                <a:effectLst/>
                <a:latin typeface="Times New Roman" panose="02020603050405020304" pitchFamily="18" charset="0"/>
                <a:cs typeface="Times New Roman" panose="02020603050405020304" pitchFamily="18" charset="0"/>
              </a:rPr>
              <a:t> query runs first and executes once, returning values to be used by the main query.</a:t>
            </a:r>
          </a:p>
          <a:p>
            <a:pPr algn="just"/>
            <a:endParaRPr lang="en-US" sz="2000" dirty="0">
              <a:solidFill>
                <a:schemeClr val="tx1"/>
              </a:solidFill>
              <a:latin typeface="Times New Roman" panose="02020603050405020304" pitchFamily="18" charset="0"/>
              <a:cs typeface="Times New Roman" panose="02020603050405020304" pitchFamily="18" charset="0"/>
            </a:endParaRPr>
          </a:p>
          <a:p>
            <a:r>
              <a:rPr lang="en-US" sz="2000" b="0" i="0" dirty="0">
                <a:solidFill>
                  <a:schemeClr val="tx1"/>
                </a:solidFill>
                <a:effectLst/>
                <a:latin typeface="Times New Roman" panose="02020603050405020304" pitchFamily="18" charset="0"/>
                <a:cs typeface="Times New Roman" panose="02020603050405020304" pitchFamily="18" charset="0"/>
              </a:rPr>
              <a:t>A correlated subquery, however, executes once for each candidate row considered by the outer query</a:t>
            </a:r>
            <a:r>
              <a:rPr lang="en-US" sz="2000" b="0" i="0" dirty="0" smtClean="0">
                <a:solidFill>
                  <a:schemeClr val="tx1"/>
                </a:solidFill>
                <a:effectLst/>
                <a:latin typeface="Times New Roman" panose="02020603050405020304" pitchFamily="18" charset="0"/>
                <a:cs typeface="Times New Roman" panose="02020603050405020304" pitchFamily="18" charset="0"/>
              </a:rPr>
              <a:t>.</a:t>
            </a:r>
          </a:p>
          <a:p>
            <a:endParaRPr lang="en-US" sz="2000" dirty="0">
              <a:latin typeface="Times New Roman" panose="02020603050405020304" pitchFamily="18" charset="0"/>
              <a:cs typeface="Times New Roman" panose="02020603050405020304" pitchFamily="18" charset="0"/>
            </a:endParaRPr>
          </a:p>
          <a:p>
            <a:r>
              <a:rPr lang="en-US" sz="2000" b="0" i="0" dirty="0" smtClean="0">
                <a:solidFill>
                  <a:schemeClr val="tx1"/>
                </a:solidFill>
                <a:effectLst/>
                <a:latin typeface="Times New Roman" panose="02020603050405020304" pitchFamily="18" charset="0"/>
                <a:cs typeface="Times New Roman" panose="02020603050405020304" pitchFamily="18" charset="0"/>
              </a:rPr>
              <a:t> </a:t>
            </a:r>
            <a:r>
              <a:rPr lang="en-US" sz="2000" b="0" i="0" dirty="0">
                <a:solidFill>
                  <a:schemeClr val="tx1"/>
                </a:solidFill>
                <a:effectLst/>
                <a:latin typeface="Times New Roman" panose="02020603050405020304" pitchFamily="18" charset="0"/>
                <a:cs typeface="Times New Roman" panose="02020603050405020304" pitchFamily="18" charset="0"/>
              </a:rPr>
              <a:t>In other words, the inner query is driven by the outer query.</a:t>
            </a:r>
            <a:r>
              <a:rPr lang="en-US" sz="2000" dirty="0">
                <a:solidFill>
                  <a:schemeClr val="tx1"/>
                </a:solidFill>
                <a:latin typeface="Times New Roman" panose="02020603050405020304" pitchFamily="18" charset="0"/>
                <a:cs typeface="Times New Roman" panose="02020603050405020304" pitchFamily="18" charset="0"/>
              </a:rPr>
              <a:t/>
            </a:r>
            <a:br>
              <a:rPr lang="en-US" sz="2000" dirty="0">
                <a:solidFill>
                  <a:schemeClr val="tx1"/>
                </a:solidFill>
                <a:latin typeface="Times New Roman" panose="02020603050405020304" pitchFamily="18" charset="0"/>
                <a:cs typeface="Times New Roman" panose="02020603050405020304" pitchFamily="18" charset="0"/>
              </a:rPr>
            </a:br>
            <a:endParaRPr lang="en-US" sz="2000" dirty="0">
              <a:solidFill>
                <a:schemeClr val="tx1"/>
              </a:solidFill>
              <a:latin typeface="Times New Roman" panose="02020603050405020304" pitchFamily="18" charset="0"/>
              <a:cs typeface="Times New Roman" panose="02020603050405020304" pitchFamily="18" charset="0"/>
            </a:endParaRPr>
          </a:p>
          <a:p>
            <a:pPr algn="just"/>
            <a:r>
              <a:rPr lang="en-US" sz="2000" b="1" i="0" dirty="0">
                <a:solidFill>
                  <a:schemeClr val="tx1"/>
                </a:solidFill>
                <a:effectLst/>
                <a:latin typeface="Times New Roman" panose="02020603050405020304" pitchFamily="18" charset="0"/>
                <a:cs typeface="Times New Roman" panose="02020603050405020304" pitchFamily="18" charset="0"/>
              </a:rPr>
              <a:t>NOTE :</a:t>
            </a:r>
            <a:r>
              <a:rPr lang="en-US" sz="2000" b="0" i="0" dirty="0">
                <a:solidFill>
                  <a:schemeClr val="tx1"/>
                </a:solidFill>
                <a:effectLst/>
                <a:latin typeface="Times New Roman" panose="02020603050405020304" pitchFamily="18" charset="0"/>
                <a:cs typeface="Times New Roman" panose="02020603050405020304" pitchFamily="18" charset="0"/>
              </a:rPr>
              <a:t> You can also use the </a:t>
            </a:r>
            <a:r>
              <a:rPr lang="en-US" sz="2000" b="1" i="0" dirty="0">
                <a:solidFill>
                  <a:schemeClr val="tx1"/>
                </a:solidFill>
                <a:effectLst/>
                <a:latin typeface="Times New Roman" panose="02020603050405020304" pitchFamily="18" charset="0"/>
                <a:cs typeface="Times New Roman" panose="02020603050405020304" pitchFamily="18" charset="0"/>
              </a:rPr>
              <a:t>ANY</a:t>
            </a:r>
            <a:r>
              <a:rPr lang="en-US" sz="2000" b="0" i="0" dirty="0">
                <a:solidFill>
                  <a:schemeClr val="tx1"/>
                </a:solidFill>
                <a:effectLst/>
                <a:latin typeface="Times New Roman" panose="02020603050405020304" pitchFamily="18" charset="0"/>
                <a:cs typeface="Times New Roman" panose="02020603050405020304" pitchFamily="18" charset="0"/>
              </a:rPr>
              <a:t> and </a:t>
            </a:r>
            <a:r>
              <a:rPr lang="en-US" sz="2000" b="1" i="0" dirty="0">
                <a:solidFill>
                  <a:schemeClr val="tx1"/>
                </a:solidFill>
                <a:effectLst/>
                <a:latin typeface="Times New Roman" panose="02020603050405020304" pitchFamily="18" charset="0"/>
                <a:cs typeface="Times New Roman" panose="02020603050405020304" pitchFamily="18" charset="0"/>
              </a:rPr>
              <a:t>ALL</a:t>
            </a:r>
            <a:r>
              <a:rPr lang="en-US" sz="2000" b="0" i="0" dirty="0">
                <a:solidFill>
                  <a:schemeClr val="tx1"/>
                </a:solidFill>
                <a:effectLst/>
                <a:latin typeface="Times New Roman" panose="02020603050405020304" pitchFamily="18" charset="0"/>
                <a:cs typeface="Times New Roman" panose="02020603050405020304" pitchFamily="18" charset="0"/>
              </a:rPr>
              <a:t> operator in a correlated subquery</a:t>
            </a:r>
            <a:r>
              <a:rPr lang="en-US" sz="2000" b="0" i="0" dirty="0">
                <a:solidFill>
                  <a:schemeClr val="tx1"/>
                </a:solidFill>
                <a:effectLst/>
                <a:latin typeface="urw-din"/>
              </a:rPr>
              <a:t>.</a:t>
            </a:r>
            <a:endParaRPr lang="en-IN" sz="2000" dirty="0">
              <a:solidFill>
                <a:schemeClr val="tx1"/>
              </a:solidFill>
            </a:endParaRPr>
          </a:p>
        </p:txBody>
      </p:sp>
    </p:spTree>
    <p:extLst>
      <p:ext uri="{BB962C8B-B14F-4D97-AF65-F5344CB8AC3E}">
        <p14:creationId xmlns:p14="http://schemas.microsoft.com/office/powerpoint/2010/main" val="178605059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879676" y="2133600"/>
            <a:ext cx="10624936" cy="3777622"/>
          </a:xfrm>
        </p:spPr>
        <p:txBody>
          <a:bodyPr>
            <a:normAutofit fontScale="85000" lnSpcReduction="20000"/>
          </a:bodyPr>
          <a:lstStyle/>
          <a:p>
            <a:pPr fontAlgn="base"/>
            <a:r>
              <a:rPr lang="en-US" dirty="0"/>
              <a:t>A correlated </a:t>
            </a:r>
            <a:r>
              <a:rPr lang="en-US" dirty="0" err="1"/>
              <a:t>subquery</a:t>
            </a:r>
            <a:r>
              <a:rPr lang="en-US" dirty="0"/>
              <a:t> is evaluated once for each row processed by the parent statement. The parent statement can be a </a:t>
            </a:r>
            <a:r>
              <a:rPr lang="en-US" b="1" dirty="0"/>
              <a:t>SELECT</a:t>
            </a:r>
            <a:r>
              <a:rPr lang="en-US" dirty="0"/>
              <a:t>, </a:t>
            </a:r>
            <a:r>
              <a:rPr lang="en-US" b="1" dirty="0"/>
              <a:t>UPDATE</a:t>
            </a:r>
            <a:r>
              <a:rPr lang="en-US" dirty="0"/>
              <a:t>, or </a:t>
            </a:r>
            <a:r>
              <a:rPr lang="en-US" b="1" dirty="0"/>
              <a:t>DELETE</a:t>
            </a:r>
            <a:r>
              <a:rPr lang="en-US" dirty="0"/>
              <a:t> statement.</a:t>
            </a:r>
          </a:p>
          <a:p>
            <a:pPr marL="0" indent="0">
              <a:buNone/>
            </a:pPr>
            <a:r>
              <a:rPr lang="en-US" dirty="0"/>
              <a:t/>
            </a:r>
            <a:br>
              <a:rPr lang="en-US" dirty="0"/>
            </a:br>
            <a:r>
              <a:rPr lang="en-US" dirty="0"/>
              <a:t>SELECT column1, column2, ....</a:t>
            </a:r>
          </a:p>
          <a:p>
            <a:pPr marL="0" indent="0">
              <a:buNone/>
            </a:pPr>
            <a:r>
              <a:rPr lang="en-US" dirty="0"/>
              <a:t>FROM table1 outer</a:t>
            </a:r>
          </a:p>
          <a:p>
            <a:pPr marL="0" indent="0">
              <a:buNone/>
            </a:pPr>
            <a:r>
              <a:rPr lang="en-US" dirty="0"/>
              <a:t>WHERE column1 operator</a:t>
            </a:r>
          </a:p>
          <a:p>
            <a:pPr marL="0" indent="0">
              <a:buNone/>
            </a:pPr>
            <a:r>
              <a:rPr lang="en-US" dirty="0"/>
              <a:t>                    (SELECT column1, column2</a:t>
            </a:r>
          </a:p>
          <a:p>
            <a:pPr marL="0" indent="0">
              <a:buNone/>
            </a:pPr>
            <a:r>
              <a:rPr lang="en-US" dirty="0"/>
              <a:t>                     FROM table2</a:t>
            </a:r>
          </a:p>
          <a:p>
            <a:pPr marL="0" indent="0">
              <a:buNone/>
            </a:pPr>
            <a:r>
              <a:rPr lang="en-US" dirty="0"/>
              <a:t>                     WHERE expr1 = </a:t>
            </a:r>
          </a:p>
          <a:p>
            <a:pPr marL="0" indent="0">
              <a:buNone/>
            </a:pPr>
            <a:r>
              <a:rPr lang="en-US" dirty="0"/>
              <a:t>                               outer.expr2);</a:t>
            </a:r>
          </a:p>
          <a:p>
            <a:endParaRPr lang="en-US" dirty="0"/>
          </a:p>
        </p:txBody>
      </p:sp>
    </p:spTree>
    <p:extLst>
      <p:ext uri="{BB962C8B-B14F-4D97-AF65-F5344CB8AC3E}">
        <p14:creationId xmlns:p14="http://schemas.microsoft.com/office/powerpoint/2010/main" val="18547030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3D4D4FB-00B7-42A2-9109-44D7E7507188}"/>
              </a:ext>
            </a:extLst>
          </p:cNvPr>
          <p:cNvSpPr>
            <a:spLocks noGrp="1"/>
          </p:cNvSpPr>
          <p:nvPr>
            <p:ph type="title"/>
          </p:nvPr>
        </p:nvSpPr>
        <p:spPr>
          <a:xfrm>
            <a:off x="595619" y="140217"/>
            <a:ext cx="10771464" cy="665127"/>
          </a:xfrm>
        </p:spPr>
        <p:txBody>
          <a:bodyPr>
            <a:normAutofit fontScale="90000"/>
          </a:bodyPr>
          <a:lstStyle/>
          <a:p>
            <a:pPr algn="ctr"/>
            <a:r>
              <a:rPr lang="en-IN" b="0" i="0" dirty="0">
                <a:solidFill>
                  <a:srgbClr val="273239"/>
                </a:solidFill>
                <a:effectLst/>
                <a:latin typeface="Times New Roman" panose="02020603050405020304" pitchFamily="18" charset="0"/>
                <a:cs typeface="Times New Roman" panose="02020603050405020304" pitchFamily="18" charset="0"/>
              </a:rPr>
              <a:t>Correlated Subqueries with Select Statement</a:t>
            </a:r>
            <a:endParaRPr lang="en-IN" dirty="0"/>
          </a:p>
        </p:txBody>
      </p:sp>
      <p:sp>
        <p:nvSpPr>
          <p:cNvPr id="3" name="Content Placeholder 2">
            <a:extLst>
              <a:ext uri="{FF2B5EF4-FFF2-40B4-BE49-F238E27FC236}">
                <a16:creationId xmlns="" xmlns:a16="http://schemas.microsoft.com/office/drawing/2014/main" id="{AE7FCB7F-3785-4495-AEE5-7621ED7A6D5E}"/>
              </a:ext>
            </a:extLst>
          </p:cNvPr>
          <p:cNvSpPr>
            <a:spLocks noGrp="1"/>
          </p:cNvSpPr>
          <p:nvPr>
            <p:ph idx="1"/>
          </p:nvPr>
        </p:nvSpPr>
        <p:spPr>
          <a:xfrm>
            <a:off x="1703497" y="1357423"/>
            <a:ext cx="10771464" cy="5057769"/>
          </a:xfrm>
        </p:spPr>
        <p:txBody>
          <a:bodyPr/>
          <a:lstStyle/>
          <a:p>
            <a:pPr algn="just"/>
            <a:r>
              <a:rPr lang="en-US" b="0" i="0" dirty="0">
                <a:solidFill>
                  <a:srgbClr val="40424E"/>
                </a:solidFill>
                <a:effectLst/>
                <a:latin typeface="urw-din"/>
              </a:rPr>
              <a:t> </a:t>
            </a:r>
            <a:r>
              <a:rPr lang="en-US" sz="2800" b="0" i="0" dirty="0">
                <a:solidFill>
                  <a:srgbClr val="40424E"/>
                </a:solidFill>
                <a:effectLst/>
                <a:latin typeface="Times New Roman" panose="02020603050405020304" pitchFamily="18" charset="0"/>
                <a:cs typeface="Times New Roman" panose="02020603050405020304" pitchFamily="18" charset="0"/>
              </a:rPr>
              <a:t>Find all the employees who earn more than the average </a:t>
            </a:r>
            <a:r>
              <a:rPr lang="en-US" sz="2800" b="0" i="0" dirty="0" smtClean="0">
                <a:solidFill>
                  <a:srgbClr val="40424E"/>
                </a:solidFill>
                <a:effectLst/>
                <a:latin typeface="Times New Roman" panose="02020603050405020304" pitchFamily="18" charset="0"/>
                <a:cs typeface="Times New Roman" panose="02020603050405020304" pitchFamily="18" charset="0"/>
              </a:rPr>
              <a:t>salary</a:t>
            </a:r>
          </a:p>
          <a:p>
            <a:pPr marL="0" indent="0" algn="just">
              <a:buNone/>
            </a:pPr>
            <a:r>
              <a:rPr lang="en-US" sz="2800" b="0" i="0" dirty="0" smtClean="0">
                <a:solidFill>
                  <a:srgbClr val="40424E"/>
                </a:solidFill>
                <a:effectLst/>
                <a:latin typeface="Times New Roman" panose="02020603050405020304" pitchFamily="18" charset="0"/>
                <a:cs typeface="Times New Roman" panose="02020603050405020304" pitchFamily="18" charset="0"/>
              </a:rPr>
              <a:t> </a:t>
            </a:r>
            <a:r>
              <a:rPr lang="en-US" sz="2800" b="0" i="0" dirty="0">
                <a:solidFill>
                  <a:srgbClr val="40424E"/>
                </a:solidFill>
                <a:effectLst/>
                <a:latin typeface="Times New Roman" panose="02020603050405020304" pitchFamily="18" charset="0"/>
                <a:cs typeface="Times New Roman" panose="02020603050405020304" pitchFamily="18" charset="0"/>
              </a:rPr>
              <a:t>in their department.</a:t>
            </a:r>
            <a:endParaRPr lang="en-US" sz="2800" dirty="0">
              <a:solidFill>
                <a:srgbClr val="40424E"/>
              </a:solidFill>
              <a:latin typeface="Times New Roman" panose="02020603050405020304" pitchFamily="18" charset="0"/>
              <a:cs typeface="Times New Roman" panose="02020603050405020304" pitchFamily="18" charset="0"/>
            </a:endParaRPr>
          </a:p>
          <a:p>
            <a:pPr algn="just"/>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algn="just"/>
            <a:endParaRPr lang="en-US" altLang="en-US" sz="1600" dirty="0">
              <a:solidFill>
                <a:schemeClr val="tx1"/>
              </a:solidFill>
              <a:latin typeface="Times New Roman" panose="02020603050405020304" pitchFamily="18" charset="0"/>
              <a:cs typeface="Times New Roman" panose="02020603050405020304" pitchFamily="18" charset="0"/>
            </a:endParaRPr>
          </a:p>
          <a:p>
            <a:pPr algn="just"/>
            <a:endParaRPr lang="en-US" altLang="en-US" sz="1600" dirty="0">
              <a:solidFill>
                <a:schemeClr val="tx1"/>
              </a:solidFill>
              <a:latin typeface="Times New Roman" panose="02020603050405020304" pitchFamily="18" charset="0"/>
              <a:cs typeface="Times New Roman" panose="02020603050405020304" pitchFamily="18" charset="0"/>
            </a:endParaRPr>
          </a:p>
          <a:p>
            <a:endParaRPr lang="en-IN" dirty="0"/>
          </a:p>
        </p:txBody>
      </p:sp>
      <p:pic>
        <p:nvPicPr>
          <p:cNvPr id="5" name="Picture 4">
            <a:extLst>
              <a:ext uri="{FF2B5EF4-FFF2-40B4-BE49-F238E27FC236}">
                <a16:creationId xmlns="" xmlns:a16="http://schemas.microsoft.com/office/drawing/2014/main" id="{97B69ACC-B8A9-483D-A13D-5F26AAB93330}"/>
              </a:ext>
            </a:extLst>
          </p:cNvPr>
          <p:cNvPicPr/>
          <p:nvPr/>
        </p:nvPicPr>
        <p:blipFill rotWithShape="1">
          <a:blip r:embed="rId2">
            <a:extLst>
              <a:ext uri="{28A0092B-C50C-407E-A947-70E740481C1C}">
                <a14:useLocalDpi xmlns:a14="http://schemas.microsoft.com/office/drawing/2010/main" val="0"/>
              </a:ext>
            </a:extLst>
          </a:blip>
          <a:srcRect l="15018" t="53520" r="40779" b="4939"/>
          <a:stretch/>
        </p:blipFill>
        <p:spPr>
          <a:xfrm>
            <a:off x="4149754" y="4030910"/>
            <a:ext cx="3892491" cy="1921079"/>
          </a:xfrm>
          <a:prstGeom prst="rect">
            <a:avLst/>
          </a:prstGeom>
        </p:spPr>
      </p:pic>
      <p:pic>
        <p:nvPicPr>
          <p:cNvPr id="6" name="Picture 5">
            <a:extLst>
              <a:ext uri="{FF2B5EF4-FFF2-40B4-BE49-F238E27FC236}">
                <a16:creationId xmlns="" xmlns:a16="http://schemas.microsoft.com/office/drawing/2014/main" id="{44191329-05E5-4A37-ADE3-7458D613C840}"/>
              </a:ext>
            </a:extLst>
          </p:cNvPr>
          <p:cNvPicPr/>
          <p:nvPr/>
        </p:nvPicPr>
        <p:blipFill rotWithShape="1">
          <a:blip r:embed="rId2">
            <a:extLst>
              <a:ext uri="{28A0092B-C50C-407E-A947-70E740481C1C}">
                <a14:useLocalDpi xmlns:a14="http://schemas.microsoft.com/office/drawing/2010/main" val="0"/>
              </a:ext>
            </a:extLst>
          </a:blip>
          <a:srcRect l="14336" t="16783" r="16043" b="50000"/>
          <a:stretch/>
        </p:blipFill>
        <p:spPr>
          <a:xfrm>
            <a:off x="2701256" y="2617365"/>
            <a:ext cx="6576968" cy="1182848"/>
          </a:xfrm>
          <a:prstGeom prst="rect">
            <a:avLst/>
          </a:prstGeom>
        </p:spPr>
      </p:pic>
    </p:spTree>
    <p:extLst>
      <p:ext uri="{BB962C8B-B14F-4D97-AF65-F5344CB8AC3E}">
        <p14:creationId xmlns:p14="http://schemas.microsoft.com/office/powerpoint/2010/main" val="7196838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CE00B5C-0F57-4A5B-B282-4822D6080618}"/>
              </a:ext>
            </a:extLst>
          </p:cNvPr>
          <p:cNvSpPr>
            <a:spLocks noGrp="1"/>
          </p:cNvSpPr>
          <p:nvPr>
            <p:ph type="title"/>
          </p:nvPr>
        </p:nvSpPr>
        <p:spPr>
          <a:xfrm>
            <a:off x="1042118" y="165383"/>
            <a:ext cx="9751244" cy="631571"/>
          </a:xfrm>
        </p:spPr>
        <p:txBody>
          <a:bodyPr>
            <a:normAutofit fontScale="90000"/>
          </a:bodyPr>
          <a:lstStyle/>
          <a:p>
            <a:r>
              <a:rPr lang="en-IN" b="0" i="0" dirty="0">
                <a:solidFill>
                  <a:srgbClr val="273239"/>
                </a:solidFill>
                <a:effectLst/>
                <a:latin typeface="Times New Roman" panose="02020603050405020304" pitchFamily="18" charset="0"/>
                <a:cs typeface="Times New Roman" panose="02020603050405020304" pitchFamily="18" charset="0"/>
              </a:rPr>
              <a:t>Using the Exists Operator</a:t>
            </a:r>
            <a:endParaRPr lang="en-IN" dirty="0"/>
          </a:p>
        </p:txBody>
      </p:sp>
      <p:sp>
        <p:nvSpPr>
          <p:cNvPr id="3" name="Content Placeholder 2">
            <a:extLst>
              <a:ext uri="{FF2B5EF4-FFF2-40B4-BE49-F238E27FC236}">
                <a16:creationId xmlns="" xmlns:a16="http://schemas.microsoft.com/office/drawing/2014/main" id="{7FF304A6-B462-41D6-A021-884BA5C54336}"/>
              </a:ext>
            </a:extLst>
          </p:cNvPr>
          <p:cNvSpPr>
            <a:spLocks noGrp="1"/>
          </p:cNvSpPr>
          <p:nvPr>
            <p:ph idx="1"/>
          </p:nvPr>
        </p:nvSpPr>
        <p:spPr>
          <a:xfrm>
            <a:off x="504201" y="955949"/>
            <a:ext cx="11417181" cy="5479034"/>
          </a:xfrm>
        </p:spPr>
        <p:txBody>
          <a:bodyPr/>
          <a:lstStyle/>
          <a:p>
            <a:pPr algn="just"/>
            <a:r>
              <a:rPr lang="en-US" b="0" i="0" dirty="0">
                <a:solidFill>
                  <a:srgbClr val="40424E"/>
                </a:solidFill>
                <a:effectLst/>
                <a:latin typeface="Times New Roman" panose="02020603050405020304" pitchFamily="18" charset="0"/>
                <a:cs typeface="Times New Roman" panose="02020603050405020304" pitchFamily="18" charset="0"/>
              </a:rPr>
              <a:t>The EXISTS operator tests for existence of rows in the results set of the subquery. </a:t>
            </a:r>
          </a:p>
          <a:p>
            <a:pPr algn="just"/>
            <a:endParaRPr lang="en-US" dirty="0">
              <a:solidFill>
                <a:srgbClr val="40424E"/>
              </a:solidFill>
              <a:latin typeface="Times New Roman" panose="02020603050405020304" pitchFamily="18" charset="0"/>
              <a:cs typeface="Times New Roman" panose="02020603050405020304" pitchFamily="18" charset="0"/>
            </a:endParaRPr>
          </a:p>
          <a:p>
            <a:pPr algn="just"/>
            <a:r>
              <a:rPr lang="en-US" b="0" i="0" dirty="0">
                <a:solidFill>
                  <a:srgbClr val="40424E"/>
                </a:solidFill>
                <a:effectLst/>
                <a:latin typeface="Times New Roman" panose="02020603050405020304" pitchFamily="18" charset="0"/>
                <a:cs typeface="Times New Roman" panose="02020603050405020304" pitchFamily="18" charset="0"/>
              </a:rPr>
              <a:t>If a subquery row value is found the condition is flagged </a:t>
            </a:r>
            <a:r>
              <a:rPr lang="en-US" b="1" i="0" dirty="0">
                <a:solidFill>
                  <a:srgbClr val="40424E"/>
                </a:solidFill>
                <a:effectLst/>
                <a:latin typeface="Times New Roman" panose="02020603050405020304" pitchFamily="18" charset="0"/>
                <a:cs typeface="Times New Roman" panose="02020603050405020304" pitchFamily="18" charset="0"/>
              </a:rPr>
              <a:t>TRUE</a:t>
            </a:r>
            <a:r>
              <a:rPr lang="en-US" b="0" i="0" dirty="0">
                <a:solidFill>
                  <a:srgbClr val="40424E"/>
                </a:solidFill>
                <a:effectLst/>
                <a:latin typeface="Times New Roman" panose="02020603050405020304" pitchFamily="18" charset="0"/>
                <a:cs typeface="Times New Roman" panose="02020603050405020304" pitchFamily="18" charset="0"/>
              </a:rPr>
              <a:t> and the search does not continue in the inner query, and if it is not found then the condition is flagged </a:t>
            </a:r>
            <a:r>
              <a:rPr lang="en-US" b="1" i="0" dirty="0">
                <a:solidFill>
                  <a:srgbClr val="40424E"/>
                </a:solidFill>
                <a:effectLst/>
                <a:latin typeface="Times New Roman" panose="02020603050405020304" pitchFamily="18" charset="0"/>
                <a:cs typeface="Times New Roman" panose="02020603050405020304" pitchFamily="18" charset="0"/>
              </a:rPr>
              <a:t>FALSE</a:t>
            </a:r>
            <a:r>
              <a:rPr lang="en-US" b="0" i="0" dirty="0">
                <a:solidFill>
                  <a:srgbClr val="40424E"/>
                </a:solidFill>
                <a:effectLst/>
                <a:latin typeface="Times New Roman" panose="02020603050405020304" pitchFamily="18" charset="0"/>
                <a:cs typeface="Times New Roman" panose="02020603050405020304" pitchFamily="18" charset="0"/>
              </a:rPr>
              <a:t> and the search continues in the inner query.</a:t>
            </a:r>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Find the employees who have at least one person reporting to them</a:t>
            </a:r>
            <a:r>
              <a:rPr lang="en-IN" dirty="0"/>
              <a:t>.</a:t>
            </a:r>
          </a:p>
        </p:txBody>
      </p:sp>
      <p:pic>
        <p:nvPicPr>
          <p:cNvPr id="4" name="Picture 3">
            <a:extLst>
              <a:ext uri="{FF2B5EF4-FFF2-40B4-BE49-F238E27FC236}">
                <a16:creationId xmlns="" xmlns:a16="http://schemas.microsoft.com/office/drawing/2014/main" id="{40F36192-99C0-4B4E-A405-06AA043162E8}"/>
              </a:ext>
            </a:extLst>
          </p:cNvPr>
          <p:cNvPicPr/>
          <p:nvPr/>
        </p:nvPicPr>
        <p:blipFill rotWithShape="1">
          <a:blip r:embed="rId2">
            <a:extLst>
              <a:ext uri="{28A0092B-C50C-407E-A947-70E740481C1C}">
                <a14:useLocalDpi xmlns:a14="http://schemas.microsoft.com/office/drawing/2010/main" val="0"/>
              </a:ext>
            </a:extLst>
          </a:blip>
          <a:srcRect l="14697" t="24655" r="5826" b="49717"/>
          <a:stretch/>
        </p:blipFill>
        <p:spPr>
          <a:xfrm>
            <a:off x="1145097" y="4907560"/>
            <a:ext cx="4555222" cy="947956"/>
          </a:xfrm>
          <a:prstGeom prst="rect">
            <a:avLst/>
          </a:prstGeom>
        </p:spPr>
      </p:pic>
      <p:pic>
        <p:nvPicPr>
          <p:cNvPr id="5" name="Picture 4">
            <a:extLst>
              <a:ext uri="{FF2B5EF4-FFF2-40B4-BE49-F238E27FC236}">
                <a16:creationId xmlns="" xmlns:a16="http://schemas.microsoft.com/office/drawing/2014/main" id="{85505AAC-C830-4B97-95C8-ECFF5DEA50EF}"/>
              </a:ext>
            </a:extLst>
          </p:cNvPr>
          <p:cNvPicPr/>
          <p:nvPr/>
        </p:nvPicPr>
        <p:blipFill rotWithShape="1">
          <a:blip r:embed="rId2">
            <a:extLst>
              <a:ext uri="{28A0092B-C50C-407E-A947-70E740481C1C}">
                <a14:useLocalDpi xmlns:a14="http://schemas.microsoft.com/office/drawing/2010/main" val="0"/>
              </a:ext>
            </a:extLst>
          </a:blip>
          <a:srcRect l="17555" t="55273" r="11603" b="4811"/>
          <a:stretch/>
        </p:blipFill>
        <p:spPr>
          <a:xfrm>
            <a:off x="5917740" y="4525195"/>
            <a:ext cx="4555222" cy="1476462"/>
          </a:xfrm>
          <a:prstGeom prst="rect">
            <a:avLst/>
          </a:prstGeom>
        </p:spPr>
      </p:pic>
    </p:spTree>
    <p:extLst>
      <p:ext uri="{BB962C8B-B14F-4D97-AF65-F5344CB8AC3E}">
        <p14:creationId xmlns:p14="http://schemas.microsoft.com/office/powerpoint/2010/main" val="10338446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1351A0-0B5F-4D14-91F8-057033F15812}"/>
              </a:ext>
            </a:extLst>
          </p:cNvPr>
          <p:cNvSpPr>
            <a:spLocks noGrp="1"/>
          </p:cNvSpPr>
          <p:nvPr>
            <p:ph type="title"/>
          </p:nvPr>
        </p:nvSpPr>
        <p:spPr>
          <a:xfrm>
            <a:off x="746620" y="442220"/>
            <a:ext cx="9944191" cy="530903"/>
          </a:xfrm>
        </p:spPr>
        <p:txBody>
          <a:bodyPr>
            <a:normAutofit/>
          </a:bodyPr>
          <a:lstStyle/>
          <a:p>
            <a:pPr algn="ctr"/>
            <a:r>
              <a:rPr lang="en-IN" sz="2800" b="0" dirty="0">
                <a:latin typeface="Times New Roman" panose="02020603050405020304" pitchFamily="18" charset="0"/>
                <a:cs typeface="Times New Roman" panose="02020603050405020304" pitchFamily="18" charset="0"/>
              </a:rPr>
              <a:t>Using the Not Exists Operator</a:t>
            </a:r>
          </a:p>
        </p:txBody>
      </p:sp>
      <p:sp>
        <p:nvSpPr>
          <p:cNvPr id="3" name="Content Placeholder 2">
            <a:extLst>
              <a:ext uri="{FF2B5EF4-FFF2-40B4-BE49-F238E27FC236}">
                <a16:creationId xmlns="" xmlns:a16="http://schemas.microsoft.com/office/drawing/2014/main" id="{A3B90274-D21C-4821-B824-3E7822F424CF}"/>
              </a:ext>
            </a:extLst>
          </p:cNvPr>
          <p:cNvSpPr>
            <a:spLocks noGrp="1"/>
          </p:cNvSpPr>
          <p:nvPr>
            <p:ph idx="1"/>
          </p:nvPr>
        </p:nvSpPr>
        <p:spPr>
          <a:xfrm>
            <a:off x="1777627" y="1090569"/>
            <a:ext cx="8770571" cy="4898378"/>
          </a:xfrm>
        </p:spPr>
        <p:txBody>
          <a:bodyPr/>
          <a:lstStyle/>
          <a:p>
            <a:r>
              <a:rPr lang="en-IN" dirty="0">
                <a:latin typeface="Times New Roman" panose="02020603050405020304" pitchFamily="18" charset="0"/>
                <a:cs typeface="Times New Roman" panose="02020603050405020304" pitchFamily="18" charset="0"/>
              </a:rPr>
              <a:t>Find all the departments that do not have any employees</a:t>
            </a:r>
          </a:p>
        </p:txBody>
      </p:sp>
      <p:pic>
        <p:nvPicPr>
          <p:cNvPr id="4" name="Picture 3">
            <a:extLst>
              <a:ext uri="{FF2B5EF4-FFF2-40B4-BE49-F238E27FC236}">
                <a16:creationId xmlns="" xmlns:a16="http://schemas.microsoft.com/office/drawing/2014/main" id="{7401C011-729B-412C-967E-098E3C5DF1B3}"/>
              </a:ext>
            </a:extLst>
          </p:cNvPr>
          <p:cNvPicPr/>
          <p:nvPr/>
        </p:nvPicPr>
        <p:blipFill rotWithShape="1">
          <a:blip r:embed="rId2">
            <a:extLst>
              <a:ext uri="{28A0092B-C50C-407E-A947-70E740481C1C}">
                <a14:useLocalDpi xmlns:a14="http://schemas.microsoft.com/office/drawing/2010/main" val="0"/>
              </a:ext>
            </a:extLst>
          </a:blip>
          <a:srcRect l="17848" t="34858" r="12774" b="40969"/>
          <a:stretch/>
        </p:blipFill>
        <p:spPr>
          <a:xfrm>
            <a:off x="2902592" y="2407640"/>
            <a:ext cx="6677636" cy="1291905"/>
          </a:xfrm>
          <a:prstGeom prst="rect">
            <a:avLst/>
          </a:prstGeom>
        </p:spPr>
      </p:pic>
      <p:pic>
        <p:nvPicPr>
          <p:cNvPr id="5" name="Picture 4">
            <a:extLst>
              <a:ext uri="{FF2B5EF4-FFF2-40B4-BE49-F238E27FC236}">
                <a16:creationId xmlns="" xmlns:a16="http://schemas.microsoft.com/office/drawing/2014/main" id="{9C84D20F-138D-497C-B180-AFA6C98BFB90}"/>
              </a:ext>
            </a:extLst>
          </p:cNvPr>
          <p:cNvPicPr/>
          <p:nvPr/>
        </p:nvPicPr>
        <p:blipFill rotWithShape="1">
          <a:blip r:embed="rId2">
            <a:extLst>
              <a:ext uri="{28A0092B-C50C-407E-A947-70E740481C1C}">
                <a14:useLocalDpi xmlns:a14="http://schemas.microsoft.com/office/drawing/2010/main" val="0"/>
              </a:ext>
            </a:extLst>
          </a:blip>
          <a:srcRect l="17994" t="66932" r="16726" b="14623"/>
          <a:stretch/>
        </p:blipFill>
        <p:spPr>
          <a:xfrm>
            <a:off x="3833769" y="4222506"/>
            <a:ext cx="4949504" cy="794110"/>
          </a:xfrm>
          <a:prstGeom prst="rect">
            <a:avLst/>
          </a:prstGeom>
        </p:spPr>
      </p:pic>
    </p:spTree>
    <p:extLst>
      <p:ext uri="{BB962C8B-B14F-4D97-AF65-F5344CB8AC3E}">
        <p14:creationId xmlns:p14="http://schemas.microsoft.com/office/powerpoint/2010/main" val="34548737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97C72B5-7B93-484E-AFA2-3BD7FBE2CF8C}"/>
              </a:ext>
            </a:extLst>
          </p:cNvPr>
          <p:cNvSpPr>
            <a:spLocks noGrp="1"/>
          </p:cNvSpPr>
          <p:nvPr>
            <p:ph type="title"/>
          </p:nvPr>
        </p:nvSpPr>
        <p:spPr>
          <a:xfrm>
            <a:off x="1920240" y="305000"/>
            <a:ext cx="8770571" cy="950352"/>
          </a:xfrm>
        </p:spPr>
        <p:txBody>
          <a:bodyPr>
            <a:normAutofit fontScale="90000"/>
          </a:bodyPr>
          <a:lstStyle/>
          <a:p>
            <a:pPr algn="ctr"/>
            <a:r>
              <a:rPr lang="en-IN" sz="3600" b="0" i="0" dirty="0">
                <a:solidFill>
                  <a:srgbClr val="40424E"/>
                </a:solidFill>
                <a:effectLst/>
                <a:latin typeface="Times New Roman" panose="02020603050405020304" pitchFamily="18" charset="0"/>
                <a:cs typeface="Times New Roman" panose="02020603050405020304" pitchFamily="18" charset="0"/>
              </a:rPr>
              <a:t>CORRELATED UPDATE &amp; DELETE</a:t>
            </a:r>
            <a:r>
              <a:rPr lang="en-IN" b="1" i="0" dirty="0">
                <a:solidFill>
                  <a:srgbClr val="40424E"/>
                </a:solidFill>
                <a:effectLst/>
                <a:latin typeface="urw-din"/>
              </a:rPr>
              <a:t/>
            </a:r>
            <a:br>
              <a:rPr lang="en-IN" b="1" i="0" dirty="0">
                <a:solidFill>
                  <a:srgbClr val="40424E"/>
                </a:solidFill>
                <a:effectLst/>
                <a:latin typeface="urw-din"/>
              </a:rPr>
            </a:br>
            <a:endParaRPr lang="en-IN" dirty="0"/>
          </a:p>
        </p:txBody>
      </p:sp>
      <p:sp>
        <p:nvSpPr>
          <p:cNvPr id="3" name="Content Placeholder 2">
            <a:extLst>
              <a:ext uri="{FF2B5EF4-FFF2-40B4-BE49-F238E27FC236}">
                <a16:creationId xmlns="" xmlns:a16="http://schemas.microsoft.com/office/drawing/2014/main" id="{193D42D0-CE60-4AC4-AB38-43AC3204FB85}"/>
              </a:ext>
            </a:extLst>
          </p:cNvPr>
          <p:cNvSpPr>
            <a:spLocks noGrp="1"/>
          </p:cNvSpPr>
          <p:nvPr>
            <p:ph idx="1"/>
          </p:nvPr>
        </p:nvSpPr>
        <p:spPr>
          <a:xfrm>
            <a:off x="484726" y="1255352"/>
            <a:ext cx="11132860" cy="5183604"/>
          </a:xfrm>
        </p:spPr>
        <p:txBody>
          <a:bodyPr>
            <a:normAutofit/>
          </a:bodyPr>
          <a:lstStyle/>
          <a:p>
            <a:r>
              <a:rPr kumimoji="0" lang="en-US" altLang="en-US" sz="2400" b="1"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CORRELATED UPDATE</a:t>
            </a:r>
            <a:endParaRPr kumimoji="0" lang="en-US" altLang="en-US" sz="24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endParaRPr>
          </a:p>
          <a:p>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UPDATE table1 alias1 SET column = (SELECT expression FROM table2 alias2 WHERE alias1.column = alias2.column); </a:t>
            </a:r>
          </a:p>
          <a:p>
            <a:r>
              <a:rPr lang="en-US" sz="2400" dirty="0">
                <a:solidFill>
                  <a:schemeClr val="tx1"/>
                </a:solidFill>
                <a:latin typeface="Times New Roman" panose="02020603050405020304" pitchFamily="18" charset="0"/>
                <a:cs typeface="Times New Roman" panose="02020603050405020304" pitchFamily="18" charset="0"/>
              </a:rPr>
              <a:t>Use a correlated subquery to update rows in one table based on rows from another table.</a:t>
            </a:r>
          </a:p>
          <a:p>
            <a:endParaRPr lang="en-US" sz="2400" dirty="0">
              <a:solidFill>
                <a:schemeClr val="tx1"/>
              </a:solidFill>
              <a:latin typeface="Times New Roman" panose="02020603050405020304" pitchFamily="18" charset="0"/>
              <a:cs typeface="Times New Roman" panose="02020603050405020304" pitchFamily="18" charset="0"/>
            </a:endParaRPr>
          </a:p>
          <a:p>
            <a:pPr algn="just"/>
            <a:r>
              <a:rPr lang="en-IN" sz="2400" b="1" i="0" dirty="0">
                <a:solidFill>
                  <a:srgbClr val="C00000"/>
                </a:solidFill>
                <a:effectLst/>
                <a:latin typeface="Times New Roman" panose="02020603050405020304" pitchFamily="18" charset="0"/>
                <a:cs typeface="Times New Roman" panose="02020603050405020304" pitchFamily="18" charset="0"/>
              </a:rPr>
              <a:t>CORRELATED DELETE </a:t>
            </a:r>
          </a:p>
          <a:p>
            <a:endParaRPr lang="en-US" altLang="en-US" sz="2400" dirty="0">
              <a:solidFill>
                <a:schemeClr val="tx1"/>
              </a:solidFill>
              <a:latin typeface="Times New Roman" panose="02020603050405020304" pitchFamily="18" charset="0"/>
              <a:cs typeface="Times New Roman" panose="02020603050405020304" pitchFamily="18" charset="0"/>
            </a:endParaRPr>
          </a:p>
          <a:p>
            <a:r>
              <a:rPr lang="en-US" altLang="en-US" sz="2400" dirty="0">
                <a:solidFill>
                  <a:schemeClr val="tx1"/>
                </a:solidFill>
                <a:latin typeface="Times New Roman" panose="02020603050405020304" pitchFamily="18" charset="0"/>
                <a:cs typeface="Times New Roman" panose="02020603050405020304" pitchFamily="18" charset="0"/>
              </a:rPr>
              <a:t>DELETE FROM table1 alias1 WHERE column1 operator (SELECT expression FROM table2 alias2 WHERE alias1.column = alias2.column); </a:t>
            </a:r>
          </a:p>
          <a:p>
            <a:r>
              <a:rPr lang="en-US" sz="2400" dirty="0">
                <a:solidFill>
                  <a:schemeClr val="tx1"/>
                </a:solidFill>
                <a:latin typeface="Times New Roman" panose="02020603050405020304" pitchFamily="18" charset="0"/>
                <a:cs typeface="Times New Roman" panose="02020603050405020304" pitchFamily="18" charset="0"/>
              </a:rPr>
              <a:t>Use a correlated subquery to delete rows in one table based on the rows from another table.</a:t>
            </a:r>
            <a:endParaRPr lang="en-IN"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588813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94EA18-38BF-40DE-87E1-4BC7FEE66FBB}"/>
              </a:ext>
            </a:extLst>
          </p:cNvPr>
          <p:cNvSpPr>
            <a:spLocks noGrp="1"/>
          </p:cNvSpPr>
          <p:nvPr>
            <p:ph type="title"/>
          </p:nvPr>
        </p:nvSpPr>
        <p:spPr>
          <a:xfrm>
            <a:off x="993086" y="0"/>
            <a:ext cx="9709299" cy="639960"/>
          </a:xfrm>
        </p:spPr>
        <p:txBody>
          <a:bodyPr>
            <a:normAutofit fontScale="90000"/>
          </a:bodyPr>
          <a:lstStyle/>
          <a:p>
            <a:pPr algn="ctr"/>
            <a:r>
              <a:rPr lang="en-US" altLang="en-US" b="0" dirty="0">
                <a:solidFill>
                  <a:srgbClr val="273239"/>
                </a:solidFill>
                <a:latin typeface="Times New Roman" panose="02020603050405020304" pitchFamily="18" charset="0"/>
                <a:cs typeface="Times New Roman" panose="02020603050405020304" pitchFamily="18" charset="0"/>
              </a:rPr>
              <a:t/>
            </a:r>
            <a:br>
              <a:rPr lang="en-US" altLang="en-US" b="0" dirty="0">
                <a:solidFill>
                  <a:srgbClr val="273239"/>
                </a:solidFill>
                <a:latin typeface="Times New Roman" panose="02020603050405020304" pitchFamily="18" charset="0"/>
                <a:cs typeface="Times New Roman" panose="02020603050405020304" pitchFamily="18" charset="0"/>
              </a:rPr>
            </a:br>
            <a:r>
              <a:rPr lang="en-US" altLang="en-US" b="0" dirty="0">
                <a:solidFill>
                  <a:srgbClr val="273239"/>
                </a:solidFill>
                <a:latin typeface="Times New Roman" panose="02020603050405020304" pitchFamily="18" charset="0"/>
                <a:cs typeface="Times New Roman" panose="02020603050405020304" pitchFamily="18" charset="0"/>
              </a:rPr>
              <a:t>Processing a correlated subquery </a:t>
            </a:r>
            <a:r>
              <a:rPr lang="en-IN" b="0" dirty="0">
                <a:solidFill>
                  <a:srgbClr val="273239"/>
                </a:solidFill>
                <a:latin typeface="Times New Roman" panose="02020603050405020304" pitchFamily="18" charset="0"/>
                <a:cs typeface="Times New Roman" panose="02020603050405020304" pitchFamily="18" charset="0"/>
              </a:rPr>
              <a:t>Using the Exists </a:t>
            </a:r>
            <a:r>
              <a:rPr lang="en-IN" b="0" i="0" dirty="0">
                <a:solidFill>
                  <a:srgbClr val="273239"/>
                </a:solidFill>
                <a:effectLst/>
                <a:latin typeface="Times New Roman" panose="02020603050405020304" pitchFamily="18" charset="0"/>
                <a:cs typeface="Times New Roman" panose="02020603050405020304" pitchFamily="18" charset="0"/>
              </a:rPr>
              <a:t>Operator - E.g.</a:t>
            </a:r>
            <a:endParaRPr lang="en-IN" dirty="0"/>
          </a:p>
        </p:txBody>
      </p:sp>
      <p:pic>
        <p:nvPicPr>
          <p:cNvPr id="5" name="Picture 6" descr="Noname.gif">
            <a:extLst>
              <a:ext uri="{FF2B5EF4-FFF2-40B4-BE49-F238E27FC236}">
                <a16:creationId xmlns="" xmlns:a16="http://schemas.microsoft.com/office/drawing/2014/main" id="{805178C3-1CC1-4ECB-93C5-A77CE2C72B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68606" y="1"/>
            <a:ext cx="12897013" cy="6677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13408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BBCC82D1-5C87-4018-BD1B-77757BE5EB1D}"/>
              </a:ext>
            </a:extLst>
          </p:cNvPr>
          <p:cNvSpPr>
            <a:spLocks noGrp="1"/>
          </p:cNvSpPr>
          <p:nvPr>
            <p:ph idx="1"/>
          </p:nvPr>
        </p:nvSpPr>
        <p:spPr>
          <a:xfrm>
            <a:off x="846034" y="521842"/>
            <a:ext cx="10955708" cy="5535941"/>
          </a:xfrm>
        </p:spPr>
        <p:txBody>
          <a:bodyPr/>
          <a:lstStyle/>
          <a:p>
            <a:r>
              <a:rPr lang="en-IN" b="1" i="0" dirty="0">
                <a:solidFill>
                  <a:schemeClr val="accent2">
                    <a:lumMod val="75000"/>
                  </a:schemeClr>
                </a:solidFill>
                <a:effectLst/>
                <a:latin typeface="Times New Roman" panose="02020603050405020304" pitchFamily="18" charset="0"/>
                <a:cs typeface="Times New Roman" panose="02020603050405020304" pitchFamily="18" charset="0"/>
              </a:rPr>
              <a:t>Syntax</a:t>
            </a:r>
          </a:p>
          <a:p>
            <a:pPr algn="just"/>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CREATE TABLE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sample_table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(column1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data_type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(size)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constraint_name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column2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data_type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(size)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constraint_name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column3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data_type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(size)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constraint_name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 </a:t>
            </a:r>
          </a:p>
          <a:p>
            <a:endParaRPr lang="en-IN" dirty="0"/>
          </a:p>
          <a:p>
            <a:pPr marL="285750" indent="-285750" algn="just">
              <a:buFont typeface="Wingdings" panose="05000000000000000000" pitchFamily="2" charset="2"/>
              <a:buChar char="§"/>
            </a:pPr>
            <a:endPar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kumimoji="0" lang="en-US" alt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sample_table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Name of the table to be created. </a:t>
            </a:r>
          </a:p>
          <a:p>
            <a:pPr marL="285750" indent="-285750" algn="just">
              <a:buFont typeface="Wingdings" panose="05000000000000000000" pitchFamily="2" charset="2"/>
              <a:buChar char="§"/>
            </a:pPr>
            <a:r>
              <a:rPr kumimoji="0" lang="en-US" alt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data_type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Type of data that can be stored in the field. </a:t>
            </a:r>
          </a:p>
          <a:p>
            <a:pPr marL="285750" indent="-285750" algn="just">
              <a:buFont typeface="Wingdings" panose="05000000000000000000" pitchFamily="2" charset="2"/>
              <a:buChar char="§"/>
            </a:pPr>
            <a:r>
              <a:rPr kumimoji="0" lang="en-US" alt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constraint_name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Name of the constraint. for example- NOT NULL, UNIQUE, PRIMARY KEY etc.</a:t>
            </a:r>
          </a:p>
          <a:p>
            <a:pPr marL="285750" indent="-285750" algn="just">
              <a:buFont typeface="Wingdings" panose="05000000000000000000" pitchFamily="2" charset="2"/>
              <a:buChar char="§"/>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235271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sz="half" idx="1"/>
          </p:nvPr>
        </p:nvSpPr>
        <p:spPr/>
        <p:txBody>
          <a:bodyPr/>
          <a:lstStyle/>
          <a:p>
            <a:pPr algn="just"/>
            <a:r>
              <a:rPr lang="en-US" altLang="en-US">
                <a:solidFill>
                  <a:srgbClr val="990000"/>
                </a:solidFill>
                <a:latin typeface="Times New Roman" panose="02020603050405020304" pitchFamily="18" charset="0"/>
                <a:cs typeface="Times New Roman" panose="02020603050405020304" pitchFamily="18" charset="0"/>
              </a:rPr>
              <a:t>Note: Only the orders that involve products with Natural Ash will be included in the final results.</a:t>
            </a:r>
            <a:endParaRPr lang="en-US" altLang="en-US" dirty="0">
              <a:solidFill>
                <a:srgbClr val="990000"/>
              </a:solidFill>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half" idx="2"/>
          </p:nvPr>
        </p:nvSpPr>
        <p:spPr/>
        <p:txBody>
          <a:bodyPr/>
          <a:lstStyle/>
          <a:p>
            <a:endParaRPr lang="en-IN"/>
          </a:p>
        </p:txBody>
      </p:sp>
    </p:spTree>
    <p:extLst>
      <p:ext uri="{BB962C8B-B14F-4D97-AF65-F5344CB8AC3E}">
        <p14:creationId xmlns:p14="http://schemas.microsoft.com/office/powerpoint/2010/main" val="216450389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2A46348-8762-4D95-9E97-A20EFA903C2E}"/>
              </a:ext>
            </a:extLst>
          </p:cNvPr>
          <p:cNvSpPr>
            <a:spLocks noGrp="1"/>
          </p:cNvSpPr>
          <p:nvPr>
            <p:ph type="title"/>
          </p:nvPr>
        </p:nvSpPr>
        <p:spPr>
          <a:xfrm>
            <a:off x="1920240" y="442221"/>
            <a:ext cx="8770571" cy="452000"/>
          </a:xfrm>
        </p:spPr>
        <p:txBody>
          <a:bodyPr>
            <a:normAutofit fontScale="90000"/>
          </a:bodyPr>
          <a:lstStyle/>
          <a:p>
            <a:pPr algn="ctr"/>
            <a:r>
              <a:rPr lang="en-IN" b="1" i="0" dirty="0">
                <a:solidFill>
                  <a:srgbClr val="273239"/>
                </a:solidFill>
                <a:effectLst/>
                <a:latin typeface="Times New Roman" panose="02020603050405020304" pitchFamily="18" charset="0"/>
                <a:cs typeface="Times New Roman" panose="02020603050405020304" pitchFamily="18" charset="0"/>
              </a:rPr>
              <a:t>SQL Views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8AC1457A-78B2-418D-B4DE-EA1C1B23C70E}"/>
              </a:ext>
            </a:extLst>
          </p:cNvPr>
          <p:cNvSpPr>
            <a:spLocks noGrp="1"/>
          </p:cNvSpPr>
          <p:nvPr>
            <p:ph idx="1"/>
          </p:nvPr>
        </p:nvSpPr>
        <p:spPr>
          <a:xfrm>
            <a:off x="729842" y="894221"/>
            <a:ext cx="11031523" cy="5069559"/>
          </a:xfrm>
        </p:spPr>
        <p:txBody>
          <a:bodyPr/>
          <a:lstStyle/>
          <a:p>
            <a:pPr algn="just"/>
            <a:r>
              <a:rPr lang="en-US" b="1" i="0" dirty="0">
                <a:effectLst/>
                <a:latin typeface="Times New Roman" panose="02020603050405020304" pitchFamily="18" charset="0"/>
                <a:cs typeface="Times New Roman" panose="02020603050405020304" pitchFamily="18" charset="0"/>
              </a:rPr>
              <a:t>Views in SQL are kind of virtual tables. </a:t>
            </a:r>
          </a:p>
          <a:p>
            <a:pPr algn="just"/>
            <a:r>
              <a:rPr lang="en-US" b="1" i="0" dirty="0">
                <a:effectLst/>
                <a:latin typeface="Times New Roman" panose="02020603050405020304" pitchFamily="18" charset="0"/>
                <a:cs typeface="Times New Roman" panose="02020603050405020304" pitchFamily="18" charset="0"/>
              </a:rPr>
              <a:t>A view also has rows and columns as they are in a real table in the database. </a:t>
            </a:r>
          </a:p>
          <a:p>
            <a:pPr algn="just"/>
            <a:r>
              <a:rPr lang="en-US" b="1" i="0" dirty="0" smtClean="0">
                <a:effectLst/>
                <a:latin typeface="Times New Roman" panose="02020603050405020304" pitchFamily="18" charset="0"/>
                <a:cs typeface="Times New Roman" panose="02020603050405020304" pitchFamily="18" charset="0"/>
              </a:rPr>
              <a:t>We </a:t>
            </a:r>
            <a:r>
              <a:rPr lang="en-US" b="1" i="0" dirty="0">
                <a:effectLst/>
                <a:latin typeface="Times New Roman" panose="02020603050405020304" pitchFamily="18" charset="0"/>
                <a:cs typeface="Times New Roman" panose="02020603050405020304" pitchFamily="18" charset="0"/>
              </a:rPr>
              <a:t>can create a view by selecting fields from one or more tables present in the database. </a:t>
            </a:r>
          </a:p>
          <a:p>
            <a:pPr algn="just"/>
            <a:r>
              <a:rPr lang="en-US" b="1" i="0" dirty="0">
                <a:effectLst/>
                <a:latin typeface="Times New Roman" panose="02020603050405020304" pitchFamily="18" charset="0"/>
                <a:cs typeface="Times New Roman" panose="02020603050405020304" pitchFamily="18" charset="0"/>
              </a:rPr>
              <a:t>A View can either have all the rows of a table or specific rows based on certain condition.</a:t>
            </a:r>
            <a:endParaRPr lang="en-IN" b="1" dirty="0">
              <a:latin typeface="Times New Roman" panose="02020603050405020304" pitchFamily="18" charset="0"/>
              <a:cs typeface="Times New Roman" panose="02020603050405020304" pitchFamily="18" charset="0"/>
            </a:endParaRPr>
          </a:p>
        </p:txBody>
      </p:sp>
      <p:pic>
        <p:nvPicPr>
          <p:cNvPr id="1026" name="Picture 2" descr="Screenshot (57)">
            <a:extLst>
              <a:ext uri="{FF2B5EF4-FFF2-40B4-BE49-F238E27FC236}">
                <a16:creationId xmlns="" xmlns:a16="http://schemas.microsoft.com/office/drawing/2014/main" id="{6216EF71-D5FA-40FB-8A87-85D9A73778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8308" y="4514128"/>
            <a:ext cx="2857500" cy="20796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reenshot (58)">
            <a:extLst>
              <a:ext uri="{FF2B5EF4-FFF2-40B4-BE49-F238E27FC236}">
                <a16:creationId xmlns="" xmlns:a16="http://schemas.microsoft.com/office/drawing/2014/main" id="{ACF6E7D6-CE32-48F5-B101-73CF92F786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5706" y="4393267"/>
            <a:ext cx="2857500" cy="21658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 xmlns:a16="http://schemas.microsoft.com/office/drawing/2014/main" id="{E651C85D-3B46-49AA-A206-2182BC50A213}"/>
              </a:ext>
            </a:extLst>
          </p:cNvPr>
          <p:cNvSpPr txBox="1"/>
          <p:nvPr/>
        </p:nvSpPr>
        <p:spPr>
          <a:xfrm>
            <a:off x="1920240" y="4085490"/>
            <a:ext cx="1354858" cy="307777"/>
          </a:xfrm>
          <a:prstGeom prst="rect">
            <a:avLst/>
          </a:prstGeom>
          <a:noFill/>
        </p:spPr>
        <p:txBody>
          <a:bodyPr wrap="none" rtlCol="0">
            <a:spAutoFit/>
          </a:bodyPr>
          <a:lstStyle/>
          <a:p>
            <a:r>
              <a:rPr lang="en-IN" sz="1400" b="1" dirty="0">
                <a:latin typeface="Times New Roman" panose="02020603050405020304" pitchFamily="18" charset="0"/>
                <a:cs typeface="Times New Roman" panose="02020603050405020304" pitchFamily="18" charset="0"/>
              </a:rPr>
              <a:t>Student Details</a:t>
            </a:r>
          </a:p>
        </p:txBody>
      </p:sp>
      <p:sp>
        <p:nvSpPr>
          <p:cNvPr id="8" name="TextBox 7">
            <a:extLst>
              <a:ext uri="{FF2B5EF4-FFF2-40B4-BE49-F238E27FC236}">
                <a16:creationId xmlns="" xmlns:a16="http://schemas.microsoft.com/office/drawing/2014/main" id="{858D9C3C-7E3E-4CD4-B43F-D4A118E49529}"/>
              </a:ext>
            </a:extLst>
          </p:cNvPr>
          <p:cNvSpPr txBox="1"/>
          <p:nvPr/>
        </p:nvSpPr>
        <p:spPr>
          <a:xfrm>
            <a:off x="5736317" y="3931601"/>
            <a:ext cx="1335622" cy="307777"/>
          </a:xfrm>
          <a:prstGeom prst="rect">
            <a:avLst/>
          </a:prstGeom>
          <a:noFill/>
        </p:spPr>
        <p:txBody>
          <a:bodyPr wrap="none" rtlCol="0">
            <a:spAutoFit/>
          </a:bodyPr>
          <a:lstStyle/>
          <a:p>
            <a:r>
              <a:rPr lang="en-IN" sz="1400" b="1" dirty="0">
                <a:latin typeface="Times New Roman" panose="02020603050405020304" pitchFamily="18" charset="0"/>
                <a:cs typeface="Times New Roman" panose="02020603050405020304" pitchFamily="18" charset="0"/>
              </a:rPr>
              <a:t>Student Marks</a:t>
            </a:r>
          </a:p>
        </p:txBody>
      </p:sp>
    </p:spTree>
    <p:extLst>
      <p:ext uri="{BB962C8B-B14F-4D97-AF65-F5344CB8AC3E}">
        <p14:creationId xmlns:p14="http://schemas.microsoft.com/office/powerpoint/2010/main" val="355969182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0B318F-9D71-41FE-AE01-95773E3B1F6C}"/>
              </a:ext>
            </a:extLst>
          </p:cNvPr>
          <p:cNvSpPr>
            <a:spLocks noGrp="1"/>
          </p:cNvSpPr>
          <p:nvPr>
            <p:ph type="title"/>
          </p:nvPr>
        </p:nvSpPr>
        <p:spPr>
          <a:xfrm>
            <a:off x="766195" y="172575"/>
            <a:ext cx="11425805" cy="539292"/>
          </a:xfrm>
        </p:spPr>
        <p:txBody>
          <a:bodyPr>
            <a:normAutofit fontScale="90000"/>
          </a:bodyPr>
          <a:lstStyle/>
          <a:p>
            <a:pPr algn="ctr"/>
            <a:r>
              <a:rPr lang="en-IN" b="0" dirty="0">
                <a:latin typeface="Times New Roman" panose="02020603050405020304" pitchFamily="18" charset="0"/>
                <a:cs typeface="Times New Roman" panose="02020603050405020304" pitchFamily="18" charset="0"/>
              </a:rPr>
              <a:t>Creating a View</a:t>
            </a:r>
          </a:p>
        </p:txBody>
      </p:sp>
      <p:sp>
        <p:nvSpPr>
          <p:cNvPr id="3" name="Content Placeholder 2">
            <a:extLst>
              <a:ext uri="{FF2B5EF4-FFF2-40B4-BE49-F238E27FC236}">
                <a16:creationId xmlns="" xmlns:a16="http://schemas.microsoft.com/office/drawing/2014/main" id="{B22276DE-FF83-4B9E-BA46-4DDF4BBBE1AA}"/>
              </a:ext>
            </a:extLst>
          </p:cNvPr>
          <p:cNvSpPr>
            <a:spLocks noGrp="1"/>
          </p:cNvSpPr>
          <p:nvPr>
            <p:ph idx="1"/>
          </p:nvPr>
        </p:nvSpPr>
        <p:spPr>
          <a:xfrm>
            <a:off x="3495378" y="628559"/>
            <a:ext cx="8335789" cy="5046365"/>
          </a:xfrm>
        </p:spPr>
        <p:txBody>
          <a:bodyPr>
            <a:no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rPr>
              <a:t>View can be created using </a:t>
            </a:r>
            <a:r>
              <a:rPr kumimoji="0" lang="en-US" altLang="en-US" sz="2400" b="1" i="0" u="none" strike="noStrike" cap="none" normalizeH="0" baseline="0" dirty="0">
                <a:ln>
                  <a:noFill/>
                </a:ln>
                <a:effectLst/>
                <a:latin typeface="Times New Roman" panose="02020603050405020304" pitchFamily="18" charset="0"/>
                <a:cs typeface="Times New Roman" panose="02020603050405020304" pitchFamily="18" charset="0"/>
              </a:rPr>
              <a:t>CREATE VIEW</a:t>
            </a:r>
            <a:r>
              <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rPr>
              <a:t> statement. A View can be created from a single table or multiple tables.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effectLst/>
                <a:latin typeface="Times New Roman" panose="02020603050405020304" pitchFamily="18" charset="0"/>
                <a:cs typeface="Times New Roman" panose="02020603050405020304" pitchFamily="18" charset="0"/>
              </a:rPr>
              <a:t>Syntax</a:t>
            </a:r>
            <a:endPar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rPr>
              <a:t>CREATE VIEW </a:t>
            </a:r>
            <a:r>
              <a:rPr kumimoji="0" lang="en-US" altLang="en-US" sz="2400" b="0" i="0" u="none" strike="noStrike" cap="none" normalizeH="0" baseline="0" dirty="0" err="1">
                <a:ln>
                  <a:noFill/>
                </a:ln>
                <a:effectLst/>
                <a:latin typeface="Times New Roman" panose="02020603050405020304" pitchFamily="18" charset="0"/>
                <a:cs typeface="Times New Roman" panose="02020603050405020304" pitchFamily="18" charset="0"/>
              </a:rPr>
              <a:t>view_name</a:t>
            </a:r>
            <a:r>
              <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rPr>
              <a:t> AS SELECT column1, column2..... FROM </a:t>
            </a:r>
            <a:r>
              <a:rPr kumimoji="0" lang="en-US" altLang="en-US" sz="2400" b="0" i="0" u="none" strike="noStrike" cap="none" normalizeH="0" baseline="0" dirty="0" err="1">
                <a:ln>
                  <a:noFill/>
                </a:ln>
                <a:effectLst/>
                <a:latin typeface="Times New Roman" panose="02020603050405020304" pitchFamily="18" charset="0"/>
                <a:cs typeface="Times New Roman" panose="02020603050405020304" pitchFamily="18" charset="0"/>
              </a:rPr>
              <a:t>table_name</a:t>
            </a:r>
            <a:r>
              <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rPr>
              <a:t> WHERE condition;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2400" b="1" dirty="0">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err="1">
                <a:ln>
                  <a:noFill/>
                </a:ln>
                <a:effectLst/>
                <a:latin typeface="Times New Roman" panose="02020603050405020304" pitchFamily="18" charset="0"/>
                <a:cs typeface="Times New Roman" panose="02020603050405020304" pitchFamily="18" charset="0"/>
              </a:rPr>
              <a:t>view_name</a:t>
            </a:r>
            <a:r>
              <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rPr>
              <a:t>: Name for the View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err="1">
                <a:ln>
                  <a:noFill/>
                </a:ln>
                <a:effectLst/>
                <a:latin typeface="Times New Roman" panose="02020603050405020304" pitchFamily="18" charset="0"/>
                <a:cs typeface="Times New Roman" panose="02020603050405020304" pitchFamily="18" charset="0"/>
              </a:rPr>
              <a:t>table_name</a:t>
            </a:r>
            <a:r>
              <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rPr>
              <a:t>: Name of the table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effectLst/>
                <a:latin typeface="Times New Roman" panose="02020603050405020304" pitchFamily="18" charset="0"/>
                <a:cs typeface="Times New Roman" panose="02020603050405020304" pitchFamily="18" charset="0"/>
              </a:rPr>
              <a:t>	condition</a:t>
            </a:r>
            <a:r>
              <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rPr>
              <a:t>: Condition to select rows </a:t>
            </a:r>
          </a:p>
          <a:p>
            <a:r>
              <a:rPr lang="en-US" sz="2400" b="1" i="0" dirty="0">
                <a:effectLst/>
                <a:latin typeface="Times New Roman" panose="02020603050405020304" pitchFamily="18" charset="0"/>
                <a:cs typeface="Times New Roman" panose="02020603050405020304" pitchFamily="18" charset="0"/>
              </a:rPr>
              <a:t>Creating View from a single table</a:t>
            </a:r>
          </a:p>
          <a:p>
            <a:pPr algn="ctr"/>
            <a:r>
              <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rPr>
              <a:t>CREATE VIEW </a:t>
            </a:r>
            <a:r>
              <a:rPr kumimoji="0" lang="en-US" altLang="en-US" sz="2400" b="0" i="0" u="none" strike="noStrike" cap="none" normalizeH="0" baseline="0" dirty="0" err="1">
                <a:ln>
                  <a:noFill/>
                </a:ln>
                <a:effectLst/>
                <a:latin typeface="Times New Roman" panose="02020603050405020304" pitchFamily="18" charset="0"/>
                <a:cs typeface="Times New Roman" panose="02020603050405020304" pitchFamily="18" charset="0"/>
              </a:rPr>
              <a:t>DetailsView</a:t>
            </a:r>
            <a:r>
              <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rPr>
              <a:t> AS SELECT NAME, ADDRESS FROM </a:t>
            </a:r>
            <a:r>
              <a:rPr kumimoji="0" lang="en-US" altLang="en-US" sz="2400" b="0" i="0" u="none" strike="noStrike" cap="none" normalizeH="0" baseline="0" dirty="0" err="1">
                <a:ln>
                  <a:noFill/>
                </a:ln>
                <a:effectLst/>
                <a:latin typeface="Times New Roman" panose="02020603050405020304" pitchFamily="18" charset="0"/>
                <a:cs typeface="Times New Roman" panose="02020603050405020304" pitchFamily="18" charset="0"/>
              </a:rPr>
              <a:t>StudentDetails</a:t>
            </a:r>
            <a:r>
              <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rPr>
              <a:t> WHERE S_ID &lt; 5;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smtClean="0">
                <a:latin typeface="Times New Roman" panose="02020603050405020304" pitchFamily="18" charset="0"/>
                <a:cs typeface="Times New Roman" panose="02020603050405020304" pitchFamily="18" charset="0"/>
              </a:rPr>
              <a:t>To </a:t>
            </a:r>
            <a:r>
              <a:rPr lang="en-US" altLang="en-US" sz="2400" dirty="0">
                <a:latin typeface="Times New Roman" panose="02020603050405020304" pitchFamily="18" charset="0"/>
                <a:cs typeface="Times New Roman" panose="02020603050405020304" pitchFamily="18" charset="0"/>
              </a:rPr>
              <a:t>see the data in the View, we can query the view in the same manner as we query a table.</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en-US" sz="2400" dirty="0">
                <a:latin typeface="Times New Roman" panose="02020603050405020304" pitchFamily="18" charset="0"/>
                <a:cs typeface="Times New Roman" panose="02020603050405020304" pitchFamily="18" charset="0"/>
              </a:rPr>
              <a:t>SELECT * FROM </a:t>
            </a:r>
            <a:r>
              <a:rPr lang="en-US" altLang="en-US" sz="2400" dirty="0" err="1">
                <a:latin typeface="Times New Roman" panose="02020603050405020304" pitchFamily="18" charset="0"/>
                <a:cs typeface="Times New Roman" panose="02020603050405020304" pitchFamily="18" charset="0"/>
              </a:rPr>
              <a:t>DetailsView</a:t>
            </a:r>
            <a:r>
              <a:rPr lang="en-US" altLang="en-US" sz="2400" dirty="0">
                <a:latin typeface="Times New Roman" panose="02020603050405020304" pitchFamily="18" charset="0"/>
                <a:cs typeface="Times New Roman" panose="02020603050405020304" pitchFamily="18" charset="0"/>
              </a:rPr>
              <a:t>; </a:t>
            </a:r>
          </a:p>
          <a:p>
            <a:endParaRPr lang="en-IN" sz="3200" dirty="0"/>
          </a:p>
        </p:txBody>
      </p:sp>
      <p:pic>
        <p:nvPicPr>
          <p:cNvPr id="10" name="Picture 2" descr="Screenshot (57)">
            <a:extLst>
              <a:ext uri="{FF2B5EF4-FFF2-40B4-BE49-F238E27FC236}">
                <a16:creationId xmlns="" xmlns:a16="http://schemas.microsoft.com/office/drawing/2014/main" id="{D6AFD259-2A19-49CB-B64D-4B4E060F63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351" y="711867"/>
            <a:ext cx="2857500" cy="217022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 xmlns:a16="http://schemas.microsoft.com/office/drawing/2014/main" id="{FE647C2A-AED7-4952-ABB1-DBFCE131BA0C}"/>
              </a:ext>
            </a:extLst>
          </p:cNvPr>
          <p:cNvSpPr txBox="1"/>
          <p:nvPr/>
        </p:nvSpPr>
        <p:spPr>
          <a:xfrm>
            <a:off x="1211156" y="266648"/>
            <a:ext cx="1354858" cy="307777"/>
          </a:xfrm>
          <a:prstGeom prst="rect">
            <a:avLst/>
          </a:prstGeom>
          <a:noFill/>
        </p:spPr>
        <p:txBody>
          <a:bodyPr wrap="none" rtlCol="0">
            <a:spAutoFit/>
          </a:bodyPr>
          <a:lstStyle/>
          <a:p>
            <a:r>
              <a:rPr lang="en-IN" sz="1400" b="1" dirty="0">
                <a:latin typeface="Times New Roman" panose="02020603050405020304" pitchFamily="18" charset="0"/>
                <a:cs typeface="Times New Roman" panose="02020603050405020304" pitchFamily="18" charset="0"/>
              </a:rPr>
              <a:t>Student Details</a:t>
            </a:r>
          </a:p>
        </p:txBody>
      </p:sp>
      <p:pic>
        <p:nvPicPr>
          <p:cNvPr id="2055" name="Picture 7" descr="Screenshot (57)">
            <a:extLst>
              <a:ext uri="{FF2B5EF4-FFF2-40B4-BE49-F238E27FC236}">
                <a16:creationId xmlns="" xmlns:a16="http://schemas.microsoft.com/office/drawing/2014/main" id="{F4456DA8-A507-4469-B5A9-542229DAF5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351" y="3729165"/>
            <a:ext cx="2857500" cy="218549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 xmlns:a16="http://schemas.microsoft.com/office/drawing/2014/main" id="{947CB9F2-61A9-41A4-AAF0-0B1BB0CAFA29}"/>
              </a:ext>
            </a:extLst>
          </p:cNvPr>
          <p:cNvSpPr txBox="1"/>
          <p:nvPr/>
        </p:nvSpPr>
        <p:spPr>
          <a:xfrm>
            <a:off x="1211156" y="3151742"/>
            <a:ext cx="740908" cy="307777"/>
          </a:xfrm>
          <a:prstGeom prst="rect">
            <a:avLst/>
          </a:prstGeom>
          <a:noFill/>
        </p:spPr>
        <p:txBody>
          <a:bodyPr wrap="none" rtlCol="0">
            <a:spAutoFit/>
          </a:bodyPr>
          <a:lstStyle/>
          <a:p>
            <a:r>
              <a:rPr lang="en-IN" sz="1400" b="1" dirty="0">
                <a:latin typeface="Times New Roman" panose="02020603050405020304" pitchFamily="18" charset="0"/>
                <a:cs typeface="Times New Roman" panose="02020603050405020304" pitchFamily="18" charset="0"/>
              </a:rPr>
              <a:t>Output</a:t>
            </a:r>
          </a:p>
        </p:txBody>
      </p:sp>
    </p:spTree>
    <p:extLst>
      <p:ext uri="{BB962C8B-B14F-4D97-AF65-F5344CB8AC3E}">
        <p14:creationId xmlns:p14="http://schemas.microsoft.com/office/powerpoint/2010/main" val="148972272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53B4FED9-56E5-4487-AD8D-74BFAC0621D1}"/>
              </a:ext>
            </a:extLst>
          </p:cNvPr>
          <p:cNvSpPr>
            <a:spLocks noGrp="1"/>
          </p:cNvSpPr>
          <p:nvPr>
            <p:ph idx="1"/>
          </p:nvPr>
        </p:nvSpPr>
        <p:spPr>
          <a:xfrm>
            <a:off x="4974672" y="377505"/>
            <a:ext cx="6996418" cy="5586275"/>
          </a:xfrm>
        </p:spPr>
        <p:txBody>
          <a:bodyPr/>
          <a:lstStyle/>
          <a:p>
            <a:pPr marL="0" indent="0">
              <a:buNone/>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Creating View from multiple tables</a:t>
            </a:r>
            <a:endParaRPr lang="en-US" altLang="en-US" dirty="0">
              <a:solidFill>
                <a:schemeClr val="tx1"/>
              </a:solidFill>
              <a:latin typeface="Times New Roman" panose="02020603050405020304" pitchFamily="18" charset="0"/>
              <a:cs typeface="Times New Roman" panose="02020603050405020304" pitchFamily="18" charset="0"/>
            </a:endParaRPr>
          </a:p>
          <a:p>
            <a:pPr algn="just"/>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 this example we will create a View named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MarksView</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from two tables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StudentDetails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StudentMarks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algn="just"/>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 create a View from multiple tables we can simply include multiple tables in the SELECT statement.</a:t>
            </a:r>
          </a:p>
          <a:p>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CREATE VIEW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MarksView</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AS SELECT StudentDetails.NAME,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StudentDetails.ADDRESS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StudentMarks.MARKS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FROM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StudentDetails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StudentMarks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WHERE StudentDetails.NAME = StudentMarks.NAME; </a:t>
            </a:r>
          </a:p>
          <a:p>
            <a:pPr marR="0" lvl="0" algn="l" fontAlgn="base">
              <a:spcAft>
                <a:spcPct val="0"/>
              </a:spcAft>
              <a:buClrTx/>
              <a:buSzTx/>
              <a:tabLst/>
            </a:pPr>
            <a:endParaRPr lang="en-US" altLang="en-US" sz="2400" dirty="0">
              <a:solidFill>
                <a:schemeClr val="tx1"/>
              </a:solidFill>
              <a:latin typeface="Times New Roman" panose="02020603050405020304" pitchFamily="18" charset="0"/>
              <a:cs typeface="Times New Roman" panose="02020603050405020304" pitchFamily="18" charset="0"/>
            </a:endParaRPr>
          </a:p>
          <a:p>
            <a:pPr marR="0" lvl="0" algn="l" fontAlgn="base">
              <a:spcAft>
                <a:spcPct val="0"/>
              </a:spcAft>
              <a:buClrTx/>
              <a:buSzTx/>
              <a:tabLst/>
            </a:pPr>
            <a:r>
              <a:rPr lang="en-US" altLang="en-US" sz="2400" dirty="0">
                <a:solidFill>
                  <a:schemeClr val="tx1"/>
                </a:solidFill>
                <a:latin typeface="Times New Roman" panose="02020603050405020304" pitchFamily="18" charset="0"/>
                <a:cs typeface="Times New Roman" panose="02020603050405020304" pitchFamily="18" charset="0"/>
              </a:rPr>
              <a:t>To display data of View </a:t>
            </a:r>
            <a:r>
              <a:rPr lang="en-US" altLang="en-US" sz="2400" dirty="0" err="1">
                <a:solidFill>
                  <a:schemeClr val="tx1"/>
                </a:solidFill>
                <a:latin typeface="Times New Roman" panose="02020603050405020304" pitchFamily="18" charset="0"/>
                <a:cs typeface="Times New Roman" panose="02020603050405020304" pitchFamily="18" charset="0"/>
              </a:rPr>
              <a:t>MarksView</a:t>
            </a:r>
            <a:r>
              <a:rPr lang="en-US" altLang="en-US" sz="2400" dirty="0">
                <a:solidFill>
                  <a:schemeClr val="tx1"/>
                </a:solidFill>
                <a:latin typeface="Times New Roman" panose="02020603050405020304" pitchFamily="18" charset="0"/>
                <a:cs typeface="Times New Roman" panose="02020603050405020304" pitchFamily="18" charset="0"/>
              </a:rPr>
              <a:t>:</a:t>
            </a:r>
          </a:p>
          <a:p>
            <a:pPr marR="0" lvl="0" algn="ctr" fontAlgn="base">
              <a:spcAft>
                <a:spcPct val="0"/>
              </a:spcAft>
              <a:buClrTx/>
              <a:buSzTx/>
              <a:tabLst/>
            </a:pPr>
            <a:r>
              <a:rPr lang="en-US" altLang="en-US" sz="2400" dirty="0">
                <a:solidFill>
                  <a:schemeClr val="tx1"/>
                </a:solidFill>
                <a:latin typeface="Times New Roman" panose="02020603050405020304" pitchFamily="18" charset="0"/>
                <a:cs typeface="Times New Roman" panose="02020603050405020304" pitchFamily="18" charset="0"/>
              </a:rPr>
              <a:t>SELECT * FROM </a:t>
            </a:r>
            <a:r>
              <a:rPr lang="en-US" altLang="en-US" sz="2400" dirty="0" err="1">
                <a:solidFill>
                  <a:schemeClr val="tx1"/>
                </a:solidFill>
                <a:latin typeface="Times New Roman" panose="02020603050405020304" pitchFamily="18" charset="0"/>
                <a:cs typeface="Times New Roman" panose="02020603050405020304" pitchFamily="18" charset="0"/>
              </a:rPr>
              <a:t>MarksView</a:t>
            </a:r>
            <a:r>
              <a:rPr lang="en-US" altLang="en-US" sz="2400" dirty="0">
                <a:solidFill>
                  <a:schemeClr val="tx1"/>
                </a:solidFill>
                <a:latin typeface="Times New Roman" panose="02020603050405020304" pitchFamily="18" charset="0"/>
                <a:cs typeface="Times New Roman" panose="02020603050405020304" pitchFamily="18" charset="0"/>
              </a:rPr>
              <a:t>; </a:t>
            </a:r>
          </a:p>
          <a:p>
            <a:endParaRPr lang="en-IN" dirty="0"/>
          </a:p>
        </p:txBody>
      </p:sp>
      <p:pic>
        <p:nvPicPr>
          <p:cNvPr id="3077" name="Picture 5" descr="Screenshot (59)">
            <a:extLst>
              <a:ext uri="{FF2B5EF4-FFF2-40B4-BE49-F238E27FC236}">
                <a16:creationId xmlns="" xmlns:a16="http://schemas.microsoft.com/office/drawing/2014/main" id="{4ACD4E45-E0C2-4B67-9E7D-8C50D6BFF8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593" y="4975230"/>
            <a:ext cx="2857500" cy="17728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Screenshot (57)">
            <a:extLst>
              <a:ext uri="{FF2B5EF4-FFF2-40B4-BE49-F238E27FC236}">
                <a16:creationId xmlns="" xmlns:a16="http://schemas.microsoft.com/office/drawing/2014/main" id="{78987F59-51EF-4F35-8F57-41EC1461F5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593" y="619294"/>
            <a:ext cx="2857500" cy="18703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Screenshot (58)">
            <a:extLst>
              <a:ext uri="{FF2B5EF4-FFF2-40B4-BE49-F238E27FC236}">
                <a16:creationId xmlns="" xmlns:a16="http://schemas.microsoft.com/office/drawing/2014/main" id="{9C77EE07-DD7B-43CC-8BFA-AB804E548B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593" y="2901412"/>
            <a:ext cx="2857500" cy="145985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 xmlns:a16="http://schemas.microsoft.com/office/drawing/2014/main" id="{6FA757FA-4E1D-41CF-B5E0-3C227420026D}"/>
              </a:ext>
            </a:extLst>
          </p:cNvPr>
          <p:cNvSpPr txBox="1"/>
          <p:nvPr/>
        </p:nvSpPr>
        <p:spPr>
          <a:xfrm>
            <a:off x="316292" y="223616"/>
            <a:ext cx="1354858" cy="307777"/>
          </a:xfrm>
          <a:prstGeom prst="rect">
            <a:avLst/>
          </a:prstGeom>
          <a:noFill/>
        </p:spPr>
        <p:txBody>
          <a:bodyPr wrap="none" rtlCol="0">
            <a:spAutoFit/>
          </a:bodyPr>
          <a:lstStyle/>
          <a:p>
            <a:r>
              <a:rPr lang="en-IN" sz="1400" b="1" dirty="0">
                <a:latin typeface="Times New Roman" panose="02020603050405020304" pitchFamily="18" charset="0"/>
                <a:cs typeface="Times New Roman" panose="02020603050405020304" pitchFamily="18" charset="0"/>
              </a:rPr>
              <a:t>Student Details</a:t>
            </a:r>
          </a:p>
        </p:txBody>
      </p:sp>
      <p:sp>
        <p:nvSpPr>
          <p:cNvPr id="12" name="TextBox 11">
            <a:extLst>
              <a:ext uri="{FF2B5EF4-FFF2-40B4-BE49-F238E27FC236}">
                <a16:creationId xmlns="" xmlns:a16="http://schemas.microsoft.com/office/drawing/2014/main" id="{52B1351B-6609-4ACC-9ED1-B68BE4D6F9F2}"/>
              </a:ext>
            </a:extLst>
          </p:cNvPr>
          <p:cNvSpPr txBox="1"/>
          <p:nvPr/>
        </p:nvSpPr>
        <p:spPr>
          <a:xfrm>
            <a:off x="237313" y="2593635"/>
            <a:ext cx="1335622" cy="307777"/>
          </a:xfrm>
          <a:prstGeom prst="rect">
            <a:avLst/>
          </a:prstGeom>
          <a:noFill/>
        </p:spPr>
        <p:txBody>
          <a:bodyPr wrap="none" rtlCol="0">
            <a:spAutoFit/>
          </a:bodyPr>
          <a:lstStyle/>
          <a:p>
            <a:r>
              <a:rPr lang="en-IN" sz="1400" b="1" dirty="0">
                <a:latin typeface="Times New Roman" panose="02020603050405020304" pitchFamily="18" charset="0"/>
                <a:cs typeface="Times New Roman" panose="02020603050405020304" pitchFamily="18" charset="0"/>
              </a:rPr>
              <a:t>Student Marks</a:t>
            </a:r>
          </a:p>
        </p:txBody>
      </p:sp>
      <p:sp>
        <p:nvSpPr>
          <p:cNvPr id="13" name="TextBox 12">
            <a:extLst>
              <a:ext uri="{FF2B5EF4-FFF2-40B4-BE49-F238E27FC236}">
                <a16:creationId xmlns="" xmlns:a16="http://schemas.microsoft.com/office/drawing/2014/main" id="{8FE44AFA-562D-481C-B394-1D1FE664D7E7}"/>
              </a:ext>
            </a:extLst>
          </p:cNvPr>
          <p:cNvSpPr txBox="1"/>
          <p:nvPr/>
        </p:nvSpPr>
        <p:spPr>
          <a:xfrm>
            <a:off x="1572935" y="4567977"/>
            <a:ext cx="740908" cy="307777"/>
          </a:xfrm>
          <a:prstGeom prst="rect">
            <a:avLst/>
          </a:prstGeom>
          <a:noFill/>
        </p:spPr>
        <p:txBody>
          <a:bodyPr wrap="none" rtlCol="0">
            <a:spAutoFit/>
          </a:bodyPr>
          <a:lstStyle/>
          <a:p>
            <a:r>
              <a:rPr lang="en-IN" sz="1400" b="1" dirty="0">
                <a:latin typeface="Times New Roman" panose="02020603050405020304" pitchFamily="18" charset="0"/>
                <a:cs typeface="Times New Roman" panose="02020603050405020304" pitchFamily="18" charset="0"/>
              </a:rPr>
              <a:t>Output</a:t>
            </a:r>
          </a:p>
        </p:txBody>
      </p:sp>
    </p:spTree>
    <p:extLst>
      <p:ext uri="{BB962C8B-B14F-4D97-AF65-F5344CB8AC3E}">
        <p14:creationId xmlns:p14="http://schemas.microsoft.com/office/powerpoint/2010/main" val="187076294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1911E2-7ED7-47C0-8EC2-5A54D44BACA0}"/>
              </a:ext>
            </a:extLst>
          </p:cNvPr>
          <p:cNvSpPr>
            <a:spLocks noGrp="1"/>
          </p:cNvSpPr>
          <p:nvPr>
            <p:ph type="title"/>
          </p:nvPr>
        </p:nvSpPr>
        <p:spPr>
          <a:xfrm>
            <a:off x="1920240" y="442220"/>
            <a:ext cx="8770571" cy="598015"/>
          </a:xfrm>
        </p:spPr>
        <p:txBody>
          <a:bodyPr>
            <a:normAutofit fontScale="90000"/>
          </a:bodyPr>
          <a:lstStyle/>
          <a:p>
            <a:pPr algn="ctr"/>
            <a:r>
              <a:rPr lang="en-IN" b="1" i="0" dirty="0">
                <a:solidFill>
                  <a:srgbClr val="40424E"/>
                </a:solidFill>
                <a:effectLst/>
                <a:latin typeface="Times New Roman" panose="02020603050405020304" pitchFamily="18" charset="0"/>
                <a:cs typeface="Times New Roman" panose="02020603050405020304" pitchFamily="18" charset="0"/>
              </a:rPr>
              <a:t>DELETING VIEWS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AB2B017F-6693-4986-98B3-5DCCC3621323}"/>
              </a:ext>
            </a:extLst>
          </p:cNvPr>
          <p:cNvSpPr>
            <a:spLocks noGrp="1"/>
          </p:cNvSpPr>
          <p:nvPr>
            <p:ph idx="1"/>
          </p:nvPr>
        </p:nvSpPr>
        <p:spPr>
          <a:xfrm>
            <a:off x="771788" y="1040235"/>
            <a:ext cx="11065078" cy="4923545"/>
          </a:xfrm>
        </p:spPr>
        <p:txBody>
          <a:bodyPr/>
          <a:lstStyle/>
          <a:p>
            <a:pPr algn="just"/>
            <a:r>
              <a:rPr lang="en-US" sz="2400" b="0" i="0" dirty="0">
                <a:solidFill>
                  <a:schemeClr val="tx1"/>
                </a:solidFill>
                <a:effectLst/>
                <a:latin typeface="Times New Roman" panose="02020603050405020304" pitchFamily="18" charset="0"/>
                <a:cs typeface="Times New Roman" panose="02020603050405020304" pitchFamily="18" charset="0"/>
              </a:rPr>
              <a:t>SQL allows us to delete an existing View. </a:t>
            </a:r>
            <a:endParaRPr lang="en-US" sz="2400" b="0" i="0" dirty="0" smtClean="0">
              <a:solidFill>
                <a:schemeClr val="tx1"/>
              </a:solidFill>
              <a:effectLst/>
              <a:latin typeface="Times New Roman" panose="02020603050405020304" pitchFamily="18" charset="0"/>
              <a:cs typeface="Times New Roman" panose="02020603050405020304" pitchFamily="18" charset="0"/>
            </a:endParaRPr>
          </a:p>
          <a:p>
            <a:pPr algn="just"/>
            <a:r>
              <a:rPr lang="en-US" sz="2400" b="0" i="0" dirty="0" smtClean="0">
                <a:solidFill>
                  <a:schemeClr val="tx1"/>
                </a:solidFill>
                <a:effectLst/>
                <a:latin typeface="Times New Roman" panose="02020603050405020304" pitchFamily="18" charset="0"/>
                <a:cs typeface="Times New Roman" panose="02020603050405020304" pitchFamily="18" charset="0"/>
              </a:rPr>
              <a:t>We </a:t>
            </a:r>
            <a:r>
              <a:rPr lang="en-US" sz="2400" b="0" i="0" dirty="0">
                <a:solidFill>
                  <a:schemeClr val="tx1"/>
                </a:solidFill>
                <a:effectLst/>
                <a:latin typeface="Times New Roman" panose="02020603050405020304" pitchFamily="18" charset="0"/>
                <a:cs typeface="Times New Roman" panose="02020603050405020304" pitchFamily="18" charset="0"/>
              </a:rPr>
              <a:t>can delete or drop a View using the DROP statement.</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Syntax</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DROP VIEW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view_name</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view_name</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Name of the View which we want to delete.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For example, if we want to delete the View </a:t>
            </a:r>
            <a:r>
              <a:rPr kumimoji="0" lang="en-US" altLang="en-US" sz="2400" b="1"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MarksView</a:t>
            </a:r>
            <a:r>
              <a:rPr kumimoji="0" lang="en-US" altLang="en-US" sz="24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b="1" dirty="0">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DROP </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VIEW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MarksView</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endParaRPr lang="en-IN" dirty="0"/>
          </a:p>
        </p:txBody>
      </p:sp>
    </p:spTree>
    <p:extLst>
      <p:ext uri="{BB962C8B-B14F-4D97-AF65-F5344CB8AC3E}">
        <p14:creationId xmlns:p14="http://schemas.microsoft.com/office/powerpoint/2010/main" val="255284307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CF780D3-9FCF-4AAB-B8E7-4A343089E390}"/>
              </a:ext>
            </a:extLst>
          </p:cNvPr>
          <p:cNvSpPr>
            <a:spLocks noGrp="1"/>
          </p:cNvSpPr>
          <p:nvPr>
            <p:ph type="title"/>
          </p:nvPr>
        </p:nvSpPr>
        <p:spPr>
          <a:xfrm>
            <a:off x="553674" y="442221"/>
            <a:ext cx="10137138" cy="539292"/>
          </a:xfrm>
        </p:spPr>
        <p:txBody>
          <a:bodyPr>
            <a:normAutofit fontScale="90000"/>
          </a:bodyPr>
          <a:lstStyle/>
          <a:p>
            <a:pPr algn="ctr"/>
            <a:r>
              <a:rPr lang="en-IN" b="0" i="0" dirty="0">
                <a:solidFill>
                  <a:srgbClr val="40424E"/>
                </a:solidFill>
                <a:effectLst/>
                <a:latin typeface="Times New Roman" panose="02020603050405020304" pitchFamily="18" charset="0"/>
                <a:cs typeface="Times New Roman" panose="02020603050405020304" pitchFamily="18" charset="0"/>
              </a:rPr>
              <a:t>UPDATING VIEWS</a:t>
            </a:r>
            <a:endParaRPr lang="en-IN" b="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B02FB204-169E-4531-A588-6B25438D96F2}"/>
              </a:ext>
            </a:extLst>
          </p:cNvPr>
          <p:cNvSpPr>
            <a:spLocks noGrp="1"/>
          </p:cNvSpPr>
          <p:nvPr>
            <p:ph idx="1"/>
          </p:nvPr>
        </p:nvSpPr>
        <p:spPr>
          <a:xfrm>
            <a:off x="746620" y="981513"/>
            <a:ext cx="10989578" cy="4982267"/>
          </a:xfrm>
        </p:spPr>
        <p:txBody>
          <a:bodyPr>
            <a:normAutofit lnSpcReduction="10000"/>
          </a:bodyPr>
          <a:lstStyle/>
          <a:p>
            <a:pPr algn="just" fontAlgn="base"/>
            <a:r>
              <a:rPr lang="en-US" b="0" i="0" dirty="0">
                <a:effectLst/>
                <a:latin typeface="Times New Roman" panose="02020603050405020304" pitchFamily="18" charset="0"/>
                <a:cs typeface="Times New Roman" panose="02020603050405020304" pitchFamily="18" charset="0"/>
              </a:rPr>
              <a:t>There are certain conditions needed to be satisfied to update a view. If any one of these conditions is </a:t>
            </a:r>
            <a:r>
              <a:rPr lang="en-US" b="1" i="0" dirty="0">
                <a:effectLst/>
                <a:latin typeface="Times New Roman" panose="02020603050405020304" pitchFamily="18" charset="0"/>
                <a:cs typeface="Times New Roman" panose="02020603050405020304" pitchFamily="18" charset="0"/>
              </a:rPr>
              <a:t>not</a:t>
            </a:r>
            <a:r>
              <a:rPr lang="en-US" b="0" i="0" dirty="0">
                <a:effectLst/>
                <a:latin typeface="Times New Roman" panose="02020603050405020304" pitchFamily="18" charset="0"/>
                <a:cs typeface="Times New Roman" panose="02020603050405020304" pitchFamily="18" charset="0"/>
              </a:rPr>
              <a:t> met, then we will not be allowed to update the view.</a:t>
            </a:r>
          </a:p>
          <a:p>
            <a:pPr algn="just" fontAlgn="base">
              <a:buFont typeface="+mj-lt"/>
              <a:buAutoNum type="arabicPeriod"/>
            </a:pPr>
            <a:endParaRPr lang="en-US" b="0" i="0" dirty="0">
              <a:effectLst/>
              <a:latin typeface="Times New Roman" panose="02020603050405020304" pitchFamily="18" charset="0"/>
              <a:cs typeface="Times New Roman" panose="02020603050405020304" pitchFamily="18" charset="0"/>
            </a:endParaRPr>
          </a:p>
          <a:p>
            <a:pPr algn="just" fontAlgn="base">
              <a:buFont typeface="+mj-lt"/>
              <a:buAutoNum type="arabicPeriod"/>
            </a:pPr>
            <a:r>
              <a:rPr lang="en-US" b="0" i="0" dirty="0">
                <a:effectLst/>
                <a:latin typeface="Times New Roman" panose="02020603050405020304" pitchFamily="18" charset="0"/>
                <a:cs typeface="Times New Roman" panose="02020603050405020304" pitchFamily="18" charset="0"/>
              </a:rPr>
              <a:t>The SELECT statement which is used to create the view should not include GROUP BY clause or ORDER BY clause.</a:t>
            </a:r>
          </a:p>
          <a:p>
            <a:pPr algn="just" fontAlgn="base">
              <a:buFont typeface="+mj-lt"/>
              <a:buAutoNum type="arabicPeriod"/>
            </a:pPr>
            <a:r>
              <a:rPr lang="en-US" b="0" i="0" dirty="0">
                <a:effectLst/>
                <a:latin typeface="Times New Roman" panose="02020603050405020304" pitchFamily="18" charset="0"/>
                <a:cs typeface="Times New Roman" panose="02020603050405020304" pitchFamily="18" charset="0"/>
              </a:rPr>
              <a:t>The SELECT statement should not have the DISTINCT keyword.</a:t>
            </a:r>
          </a:p>
          <a:p>
            <a:pPr algn="just" fontAlgn="base">
              <a:buFont typeface="+mj-lt"/>
              <a:buAutoNum type="arabicPeriod"/>
            </a:pPr>
            <a:r>
              <a:rPr lang="en-US" b="0" i="0" dirty="0">
                <a:effectLst/>
                <a:latin typeface="Times New Roman" panose="02020603050405020304" pitchFamily="18" charset="0"/>
                <a:cs typeface="Times New Roman" panose="02020603050405020304" pitchFamily="18" charset="0"/>
              </a:rPr>
              <a:t>The View should have all NOT NULL values.</a:t>
            </a:r>
          </a:p>
          <a:p>
            <a:pPr algn="just" fontAlgn="base">
              <a:buFont typeface="+mj-lt"/>
              <a:buAutoNum type="arabicPeriod"/>
            </a:pPr>
            <a:r>
              <a:rPr lang="en-US" b="0" i="0" dirty="0">
                <a:effectLst/>
                <a:latin typeface="Times New Roman" panose="02020603050405020304" pitchFamily="18" charset="0"/>
                <a:cs typeface="Times New Roman" panose="02020603050405020304" pitchFamily="18" charset="0"/>
              </a:rPr>
              <a:t>The view should not be created using nested queries or complex queries.</a:t>
            </a:r>
          </a:p>
          <a:p>
            <a:pPr algn="just" fontAlgn="base">
              <a:buFont typeface="+mj-lt"/>
              <a:buAutoNum type="arabicPeriod"/>
            </a:pPr>
            <a:r>
              <a:rPr lang="en-US" b="0" i="0" dirty="0">
                <a:effectLst/>
                <a:latin typeface="Times New Roman" panose="02020603050405020304" pitchFamily="18" charset="0"/>
                <a:cs typeface="Times New Roman" panose="02020603050405020304" pitchFamily="18" charset="0"/>
              </a:rPr>
              <a:t>The view should be created from a single table. If the view is created using multiple tables then we will not be allowed to update the view.</a:t>
            </a:r>
          </a:p>
          <a:p>
            <a:endParaRPr lang="en-IN" dirty="0"/>
          </a:p>
        </p:txBody>
      </p:sp>
    </p:spTree>
    <p:extLst>
      <p:ext uri="{BB962C8B-B14F-4D97-AF65-F5344CB8AC3E}">
        <p14:creationId xmlns:p14="http://schemas.microsoft.com/office/powerpoint/2010/main" val="348183294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19E87D-FBA1-4C46-A676-FB5EAD9A7820}"/>
              </a:ext>
            </a:extLst>
          </p:cNvPr>
          <p:cNvSpPr>
            <a:spLocks noGrp="1"/>
          </p:cNvSpPr>
          <p:nvPr>
            <p:ph type="title"/>
          </p:nvPr>
        </p:nvSpPr>
        <p:spPr>
          <a:xfrm>
            <a:off x="1920240" y="230310"/>
            <a:ext cx="8770571" cy="549092"/>
          </a:xfrm>
        </p:spPr>
        <p:txBody>
          <a:bodyPr>
            <a:normAutofit/>
          </a:bodyPr>
          <a:lstStyle/>
          <a:p>
            <a:pPr algn="ct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CREATE OR REPLACE VIEW </a:t>
            </a:r>
            <a:endParaRPr lang="en-IN" b="0" dirty="0">
              <a:solidFill>
                <a:schemeClr val="tx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 xmlns:a16="http://schemas.microsoft.com/office/drawing/2014/main" id="{AC34BAA3-7BC6-4D17-A5E0-2B782674295F}"/>
              </a:ext>
            </a:extLst>
          </p:cNvPr>
          <p:cNvSpPr txBox="1"/>
          <p:nvPr/>
        </p:nvSpPr>
        <p:spPr>
          <a:xfrm>
            <a:off x="595618" y="1357773"/>
            <a:ext cx="11190914" cy="4247317"/>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rPr>
              <a:t>We can use the CREATE OR REPLACE VIEW statement to add or remove fields from a view.</a:t>
            </a:r>
            <a:br>
              <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rPr>
            </a:br>
            <a:endPar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rPr>
              <a:t>Syntax</a:t>
            </a:r>
            <a:endParaRPr lang="en-US" altLang="en-US" b="1" dirty="0">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rPr>
              <a:t>CREATE OR REPLACE VIEW </a:t>
            </a:r>
            <a:r>
              <a:rPr kumimoji="0" lang="en-US" altLang="en-US" b="1" i="0" u="none" strike="noStrike" cap="none" normalizeH="0" baseline="0" dirty="0" err="1">
                <a:ln>
                  <a:noFill/>
                </a:ln>
                <a:effectLst/>
                <a:latin typeface="Times New Roman" panose="02020603050405020304" pitchFamily="18" charset="0"/>
                <a:cs typeface="Times New Roman" panose="02020603050405020304" pitchFamily="18" charset="0"/>
              </a:rPr>
              <a:t>view_name</a:t>
            </a:r>
            <a:r>
              <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rPr>
              <a:t> AS SELECT column1,coulmn2,.. FROM </a:t>
            </a:r>
            <a:r>
              <a:rPr kumimoji="0" lang="en-US" altLang="en-US" b="1" i="0" u="none" strike="noStrike" cap="none" normalizeH="0" baseline="0" dirty="0" err="1">
                <a:ln>
                  <a:noFill/>
                </a:ln>
                <a:effectLst/>
                <a:latin typeface="Times New Roman" panose="02020603050405020304" pitchFamily="18" charset="0"/>
                <a:cs typeface="Times New Roman" panose="02020603050405020304" pitchFamily="18" charset="0"/>
              </a:rPr>
              <a:t>table_name</a:t>
            </a:r>
            <a:r>
              <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rPr>
              <a:t> WHERE condition;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rPr>
              <a:t>For example, if we want to update the view </a:t>
            </a:r>
            <a:r>
              <a:rPr kumimoji="0" lang="en-US" altLang="en-US" b="1" i="0" u="none" strike="noStrike" cap="none" normalizeH="0" baseline="0" dirty="0" err="1">
                <a:ln>
                  <a:noFill/>
                </a:ln>
                <a:effectLst/>
                <a:latin typeface="Times New Roman" panose="02020603050405020304" pitchFamily="18" charset="0"/>
                <a:cs typeface="Times New Roman" panose="02020603050405020304" pitchFamily="18" charset="0"/>
              </a:rPr>
              <a:t>MarksView</a:t>
            </a:r>
            <a:r>
              <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rPr>
              <a:t> and add the field AGE to this View from </a:t>
            </a:r>
            <a:r>
              <a:rPr kumimoji="0" lang="en-US" altLang="en-US" b="1" i="0" u="none" strike="noStrike" cap="none" normalizeH="0" baseline="0" dirty="0" err="1">
                <a:ln>
                  <a:noFill/>
                </a:ln>
                <a:effectLst/>
                <a:latin typeface="Times New Roman" panose="02020603050405020304" pitchFamily="18" charset="0"/>
                <a:cs typeface="Times New Roman" panose="02020603050405020304" pitchFamily="18" charset="0"/>
              </a:rPr>
              <a:t>StudentMarks</a:t>
            </a:r>
            <a:r>
              <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rPr>
              <a:t> Table, we can do this as: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rPr>
              <a:t>CREATE OR REPLACE VIEW </a:t>
            </a:r>
            <a:r>
              <a:rPr kumimoji="0" lang="en-US" altLang="en-US" b="1" i="0" u="none" strike="noStrike" cap="none" normalizeH="0" baseline="0" dirty="0" err="1">
                <a:ln>
                  <a:noFill/>
                </a:ln>
                <a:effectLst/>
                <a:latin typeface="Times New Roman" panose="02020603050405020304" pitchFamily="18" charset="0"/>
                <a:cs typeface="Times New Roman" panose="02020603050405020304" pitchFamily="18" charset="0"/>
              </a:rPr>
              <a:t>MarksView</a:t>
            </a:r>
            <a:r>
              <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rPr>
              <a:t> AS SELECT StudentDetails.NAME, </a:t>
            </a:r>
            <a:r>
              <a:rPr kumimoji="0" lang="en-US" altLang="en-US" b="1" i="0" u="none" strike="noStrike" cap="none" normalizeH="0" baseline="0" dirty="0" err="1">
                <a:ln>
                  <a:noFill/>
                </a:ln>
                <a:effectLst/>
                <a:latin typeface="Times New Roman" panose="02020603050405020304" pitchFamily="18" charset="0"/>
                <a:cs typeface="Times New Roman" panose="02020603050405020304" pitchFamily="18" charset="0"/>
              </a:rPr>
              <a:t>StudentDetails.ADDRESS</a:t>
            </a:r>
            <a:r>
              <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b="1" i="0" u="none" strike="noStrike" cap="none" normalizeH="0" baseline="0" dirty="0" err="1">
                <a:ln>
                  <a:noFill/>
                </a:ln>
                <a:effectLst/>
                <a:latin typeface="Times New Roman" panose="02020603050405020304" pitchFamily="18" charset="0"/>
                <a:cs typeface="Times New Roman" panose="02020603050405020304" pitchFamily="18" charset="0"/>
              </a:rPr>
              <a:t>StudentMarks.MARKS</a:t>
            </a:r>
            <a:r>
              <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b="1" i="0" u="none" strike="noStrike" cap="none" normalizeH="0" baseline="0" dirty="0" err="1">
                <a:ln>
                  <a:noFill/>
                </a:ln>
                <a:effectLst/>
                <a:latin typeface="Times New Roman" panose="02020603050405020304" pitchFamily="18" charset="0"/>
                <a:cs typeface="Times New Roman" panose="02020603050405020304" pitchFamily="18" charset="0"/>
              </a:rPr>
              <a:t>StudentMarks.AGE</a:t>
            </a:r>
            <a:r>
              <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rPr>
              <a:t> FROM </a:t>
            </a:r>
            <a:r>
              <a:rPr kumimoji="0" lang="en-US" altLang="en-US" b="1" i="0" u="none" strike="noStrike" cap="none" normalizeH="0" baseline="0" dirty="0" err="1">
                <a:ln>
                  <a:noFill/>
                </a:ln>
                <a:effectLst/>
                <a:latin typeface="Times New Roman" panose="02020603050405020304" pitchFamily="18" charset="0"/>
                <a:cs typeface="Times New Roman" panose="02020603050405020304" pitchFamily="18" charset="0"/>
              </a:rPr>
              <a:t>StudentDetails</a:t>
            </a:r>
            <a:r>
              <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b="1" i="0" u="none" strike="noStrike" cap="none" normalizeH="0" baseline="0" dirty="0" err="1">
                <a:ln>
                  <a:noFill/>
                </a:ln>
                <a:effectLst/>
                <a:latin typeface="Times New Roman" panose="02020603050405020304" pitchFamily="18" charset="0"/>
                <a:cs typeface="Times New Roman" panose="02020603050405020304" pitchFamily="18" charset="0"/>
              </a:rPr>
              <a:t>StudentMarks</a:t>
            </a:r>
            <a:r>
              <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rPr>
              <a:t> WHERE StudentDetails.NAME = StudentMarks.NAME;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rPr>
              <a:t>If we fetch all the data from </a:t>
            </a:r>
            <a:r>
              <a:rPr kumimoji="0" lang="en-US" altLang="en-US" b="1" i="0" u="none" strike="noStrike" cap="none" normalizeH="0" baseline="0" dirty="0" err="1">
                <a:ln>
                  <a:noFill/>
                </a:ln>
                <a:effectLst/>
                <a:latin typeface="Times New Roman" panose="02020603050405020304" pitchFamily="18" charset="0"/>
                <a:cs typeface="Times New Roman" panose="02020603050405020304" pitchFamily="18" charset="0"/>
              </a:rPr>
              <a:t>MarksView</a:t>
            </a:r>
            <a:r>
              <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rPr>
              <a:t> now as:</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rPr>
              <a:t>SELECT * FROM </a:t>
            </a:r>
            <a:r>
              <a:rPr kumimoji="0" lang="en-US" altLang="en-US" b="1" i="0" u="none" strike="noStrike" cap="none" normalizeH="0" baseline="0" dirty="0" err="1">
                <a:ln>
                  <a:noFill/>
                </a:ln>
                <a:effectLst/>
                <a:latin typeface="Times New Roman" panose="02020603050405020304" pitchFamily="18" charset="0"/>
                <a:cs typeface="Times New Roman" panose="02020603050405020304" pitchFamily="18" charset="0"/>
              </a:rPr>
              <a:t>MarksView</a:t>
            </a:r>
            <a:r>
              <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rPr>
              <a:t>; </a:t>
            </a:r>
          </a:p>
        </p:txBody>
      </p:sp>
      <p:pic>
        <p:nvPicPr>
          <p:cNvPr id="5123" name="Picture 3" descr="Screenshot (60)">
            <a:extLst>
              <a:ext uri="{FF2B5EF4-FFF2-40B4-BE49-F238E27FC236}">
                <a16:creationId xmlns="" xmlns:a16="http://schemas.microsoft.com/office/drawing/2014/main" id="{5B61637A-F0B6-47DF-A57F-224CF6437C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0363" y="5576916"/>
            <a:ext cx="4665727" cy="121308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1F1AED8D-DE9F-4272-841E-C77F5671060D}"/>
              </a:ext>
            </a:extLst>
          </p:cNvPr>
          <p:cNvSpPr txBox="1"/>
          <p:nvPr/>
        </p:nvSpPr>
        <p:spPr>
          <a:xfrm>
            <a:off x="8530429" y="4444997"/>
            <a:ext cx="740908" cy="307777"/>
          </a:xfrm>
          <a:prstGeom prst="rect">
            <a:avLst/>
          </a:prstGeom>
          <a:noFill/>
        </p:spPr>
        <p:txBody>
          <a:bodyPr wrap="none" rtlCol="0">
            <a:spAutoFit/>
          </a:bodyPr>
          <a:lstStyle/>
          <a:p>
            <a:r>
              <a:rPr lang="en-IN" sz="1400" b="1" dirty="0">
                <a:latin typeface="Times New Roman" panose="02020603050405020304" pitchFamily="18" charset="0"/>
                <a:cs typeface="Times New Roman" panose="02020603050405020304" pitchFamily="18" charset="0"/>
              </a:rPr>
              <a:t>Output</a:t>
            </a:r>
          </a:p>
        </p:txBody>
      </p:sp>
    </p:spTree>
    <p:extLst>
      <p:ext uri="{BB962C8B-B14F-4D97-AF65-F5344CB8AC3E}">
        <p14:creationId xmlns:p14="http://schemas.microsoft.com/office/powerpoint/2010/main" val="199661990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4CCA9E6-866A-49A2-A6D3-8CC119D3E443}"/>
              </a:ext>
            </a:extLst>
          </p:cNvPr>
          <p:cNvSpPr>
            <a:spLocks noGrp="1"/>
          </p:cNvSpPr>
          <p:nvPr>
            <p:ph type="title"/>
          </p:nvPr>
        </p:nvSpPr>
        <p:spPr>
          <a:xfrm>
            <a:off x="713064" y="442220"/>
            <a:ext cx="10880521" cy="547681"/>
          </a:xfrm>
        </p:spPr>
        <p:txBody>
          <a:bodyPr>
            <a:normAutofit fontScale="90000"/>
          </a:bodyPr>
          <a:lstStyle/>
          <a:p>
            <a:pPr algn="ctr"/>
            <a:r>
              <a:rPr lang="en-US" b="0" i="0" dirty="0">
                <a:solidFill>
                  <a:srgbClr val="40424E"/>
                </a:solidFill>
                <a:effectLst/>
                <a:latin typeface="Times New Roman" panose="02020603050405020304" pitchFamily="18" charset="0"/>
                <a:cs typeface="Times New Roman" panose="02020603050405020304" pitchFamily="18" charset="0"/>
              </a:rPr>
              <a:t>Inserting a row in a view</a:t>
            </a:r>
            <a:endParaRPr lang="en-IN" b="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F54AA19B-956C-4213-BCDF-2A07F35516C1}"/>
              </a:ext>
            </a:extLst>
          </p:cNvPr>
          <p:cNvSpPr>
            <a:spLocks noGrp="1"/>
          </p:cNvSpPr>
          <p:nvPr>
            <p:ph idx="1"/>
          </p:nvPr>
        </p:nvSpPr>
        <p:spPr>
          <a:xfrm>
            <a:off x="713064" y="1115736"/>
            <a:ext cx="10880521" cy="4848044"/>
          </a:xfrm>
        </p:spPr>
        <p:txBody>
          <a:bodyPr>
            <a:norm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We can insert a row in a View in a same way as we do in a table. We can use the INSERT INTO statement of SQL to insert a row in a View.</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000" dirty="0">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effectLst/>
                <a:latin typeface="Times New Roman" panose="02020603050405020304" pitchFamily="18" charset="0"/>
                <a:cs typeface="Times New Roman" panose="02020603050405020304" pitchFamily="18" charset="0"/>
              </a:rPr>
              <a:t>Syntax</a:t>
            </a: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INSERT INTO </a:t>
            </a:r>
            <a:r>
              <a:rPr kumimoji="0" lang="en-US" altLang="en-US" sz="2000" b="0" i="0" u="none" strike="noStrike" cap="none" normalizeH="0" baseline="0" dirty="0" err="1">
                <a:ln>
                  <a:noFill/>
                </a:ln>
                <a:effectLst/>
                <a:latin typeface="Times New Roman" panose="02020603050405020304" pitchFamily="18" charset="0"/>
                <a:cs typeface="Times New Roman" panose="02020603050405020304" pitchFamily="18" charset="0"/>
              </a:rPr>
              <a:t>view_name</a:t>
            </a: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(column1, column2 , column3,..) VALUES(value1, value2, value3..); </a:t>
            </a:r>
            <a:r>
              <a:rPr kumimoji="0" lang="en-US" altLang="en-US" sz="2000" b="1" i="0" u="none" strike="noStrike" cap="none" normalizeH="0" baseline="0" dirty="0" err="1">
                <a:ln>
                  <a:noFill/>
                </a:ln>
                <a:effectLst/>
                <a:latin typeface="Times New Roman" panose="02020603050405020304" pitchFamily="18" charset="0"/>
                <a:cs typeface="Times New Roman" panose="02020603050405020304" pitchFamily="18" charset="0"/>
              </a:rPr>
              <a:t>view_name</a:t>
            </a: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 Name of the View </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000" dirty="0">
              <a:latin typeface="Times New Roman" panose="02020603050405020304" pitchFamily="18" charset="0"/>
              <a:cs typeface="Times New Roman" panose="02020603050405020304" pitchFamily="18"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effectLst/>
                <a:latin typeface="Times New Roman" panose="02020603050405020304" pitchFamily="18" charset="0"/>
                <a:cs typeface="Times New Roman" panose="02020603050405020304" pitchFamily="18" charset="0"/>
              </a:rPr>
              <a:t>Example</a:t>
            </a: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a:t>
            </a:r>
            <a:b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b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In the below example we will insert a new row in the View </a:t>
            </a:r>
            <a:r>
              <a:rPr kumimoji="0" lang="en-US" altLang="en-US" sz="2000" b="0" i="0" u="none" strike="noStrike" cap="none" normalizeH="0" baseline="0" dirty="0" err="1">
                <a:ln>
                  <a:noFill/>
                </a:ln>
                <a:effectLst/>
                <a:latin typeface="Times New Roman" panose="02020603050405020304" pitchFamily="18" charset="0"/>
                <a:cs typeface="Times New Roman" panose="02020603050405020304" pitchFamily="18" charset="0"/>
              </a:rPr>
              <a:t>DetailsView</a:t>
            </a: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 which we have created above in the example of “creating views from a single table”.</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INSERT INTO </a:t>
            </a:r>
            <a:r>
              <a:rPr kumimoji="0" lang="en-US" altLang="en-US" sz="2000" b="0" i="0" u="none" strike="noStrike" cap="none" normalizeH="0" baseline="0" dirty="0" err="1">
                <a:ln>
                  <a:noFill/>
                </a:ln>
                <a:effectLst/>
                <a:latin typeface="Times New Roman" panose="02020603050405020304" pitchFamily="18" charset="0"/>
                <a:cs typeface="Times New Roman" panose="02020603050405020304" pitchFamily="18" charset="0"/>
              </a:rPr>
              <a:t>DetailsView</a:t>
            </a: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(NAME, ADDRESS) VALUES("</a:t>
            </a:r>
            <a:r>
              <a:rPr kumimoji="0" lang="en-US" altLang="en-US" sz="2000" b="0" i="0" u="none" strike="noStrike" cap="none" normalizeH="0" baseline="0" dirty="0" err="1">
                <a:ln>
                  <a:noFill/>
                </a:ln>
                <a:effectLst/>
                <a:latin typeface="Times New Roman" panose="02020603050405020304" pitchFamily="18" charset="0"/>
                <a:cs typeface="Times New Roman" panose="02020603050405020304" pitchFamily="18" charset="0"/>
              </a:rPr>
              <a:t>Suresh","Gurgaon</a:t>
            </a: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If we fetch all the data from </a:t>
            </a:r>
            <a:r>
              <a:rPr kumimoji="0" lang="en-US" altLang="en-US" sz="2000" b="0" i="0" u="none" strike="noStrike" cap="none" normalizeH="0" baseline="0" dirty="0" err="1">
                <a:ln>
                  <a:noFill/>
                </a:ln>
                <a:effectLst/>
                <a:latin typeface="Times New Roman" panose="02020603050405020304" pitchFamily="18" charset="0"/>
                <a:cs typeface="Times New Roman" panose="02020603050405020304" pitchFamily="18" charset="0"/>
              </a:rPr>
              <a:t>DetailsView</a:t>
            </a: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 now as,</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SELECT * FROM </a:t>
            </a:r>
            <a:r>
              <a:rPr kumimoji="0" lang="en-US" altLang="en-US" sz="2000" b="0" i="0" u="none" strike="noStrike" cap="none" normalizeH="0" baseline="0" dirty="0" err="1">
                <a:ln>
                  <a:noFill/>
                </a:ln>
                <a:effectLst/>
                <a:latin typeface="Times New Roman" panose="02020603050405020304" pitchFamily="18" charset="0"/>
                <a:cs typeface="Times New Roman" panose="02020603050405020304" pitchFamily="18" charset="0"/>
              </a:rPr>
              <a:t>DetailsView</a:t>
            </a: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 </a:t>
            </a:r>
          </a:p>
          <a:p>
            <a:endParaRPr lang="en-IN" sz="3200" dirty="0"/>
          </a:p>
        </p:txBody>
      </p:sp>
      <p:pic>
        <p:nvPicPr>
          <p:cNvPr id="6147" name="Picture 3" descr="Screenshot (62)">
            <a:extLst>
              <a:ext uri="{FF2B5EF4-FFF2-40B4-BE49-F238E27FC236}">
                <a16:creationId xmlns="" xmlns:a16="http://schemas.microsoft.com/office/drawing/2014/main" id="{96C726B5-544B-44E4-B088-144499BD3E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5200" y="5447074"/>
            <a:ext cx="3749670" cy="124994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72CE0C9A-9CB9-45CD-A5C4-7CB5BB2F5573}"/>
              </a:ext>
            </a:extLst>
          </p:cNvPr>
          <p:cNvSpPr txBox="1"/>
          <p:nvPr/>
        </p:nvSpPr>
        <p:spPr>
          <a:xfrm>
            <a:off x="9225173" y="4923482"/>
            <a:ext cx="981359" cy="400110"/>
          </a:xfrm>
          <a:prstGeom prst="rect">
            <a:avLst/>
          </a:prstGeom>
          <a:noFill/>
        </p:spPr>
        <p:txBody>
          <a:bodyPr wrap="none" rtlCol="0">
            <a:spAutoFit/>
          </a:bodyPr>
          <a:lstStyle/>
          <a:p>
            <a:r>
              <a:rPr lang="en-IN" sz="2000" b="1" dirty="0">
                <a:latin typeface="Times New Roman" panose="02020603050405020304" pitchFamily="18" charset="0"/>
                <a:cs typeface="Times New Roman" panose="02020603050405020304" pitchFamily="18" charset="0"/>
              </a:rPr>
              <a:t>Output</a:t>
            </a:r>
          </a:p>
        </p:txBody>
      </p:sp>
    </p:spTree>
    <p:extLst>
      <p:ext uri="{BB962C8B-B14F-4D97-AF65-F5344CB8AC3E}">
        <p14:creationId xmlns:p14="http://schemas.microsoft.com/office/powerpoint/2010/main" val="144924917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D1D02B8-9EC8-4440-9F0B-1C1486B4BBEB}"/>
              </a:ext>
            </a:extLst>
          </p:cNvPr>
          <p:cNvSpPr>
            <a:spLocks noGrp="1"/>
          </p:cNvSpPr>
          <p:nvPr>
            <p:ph type="title"/>
          </p:nvPr>
        </p:nvSpPr>
        <p:spPr>
          <a:xfrm>
            <a:off x="1920240" y="442221"/>
            <a:ext cx="8770571" cy="556070"/>
          </a:xfrm>
        </p:spPr>
        <p:txBody>
          <a:bodyPr>
            <a:normAutofit fontScale="90000"/>
          </a:bodyPr>
          <a:lstStyle/>
          <a:p>
            <a:pPr algn="ctr"/>
            <a:r>
              <a:rPr lang="en-US" b="0" i="0" dirty="0">
                <a:solidFill>
                  <a:srgbClr val="40424E"/>
                </a:solidFill>
                <a:effectLst/>
                <a:latin typeface="Times New Roman" panose="02020603050405020304" pitchFamily="18" charset="0"/>
                <a:cs typeface="Times New Roman" panose="02020603050405020304" pitchFamily="18" charset="0"/>
              </a:rPr>
              <a:t>Deleting a row from a View</a:t>
            </a:r>
            <a:endParaRPr lang="en-IN" b="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EDBBC8B6-0A50-4757-BFA0-6C3330A4A2D8}"/>
              </a:ext>
            </a:extLst>
          </p:cNvPr>
          <p:cNvSpPr>
            <a:spLocks noGrp="1"/>
          </p:cNvSpPr>
          <p:nvPr>
            <p:ph idx="1"/>
          </p:nvPr>
        </p:nvSpPr>
        <p:spPr>
          <a:xfrm>
            <a:off x="437882" y="939567"/>
            <a:ext cx="11382206" cy="5385732"/>
          </a:xfrm>
        </p:spPr>
        <p:txBody>
          <a:bodyPr>
            <a:noAutofit/>
          </a:bodyPr>
          <a:lstStyle/>
          <a:p>
            <a:pPr algn="just"/>
            <a:r>
              <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rPr>
              <a:t>Deleting rows from a view is also as simple as deleting rows from a table. </a:t>
            </a:r>
          </a:p>
          <a:p>
            <a:pPr algn="just"/>
            <a:r>
              <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rPr>
              <a:t>We can use the DELETE statement of SQL to delete rows from a view. </a:t>
            </a:r>
          </a:p>
          <a:p>
            <a:pPr algn="just"/>
            <a:r>
              <a:rPr kumimoji="0" lang="en-US" altLang="en-US" sz="2400" b="0" i="0" u="none" strike="noStrike" cap="none" normalizeH="0" baseline="0" dirty="0" smtClean="0">
                <a:ln>
                  <a:noFill/>
                </a:ln>
                <a:effectLst/>
                <a:latin typeface="Times New Roman" panose="02020603050405020304" pitchFamily="18" charset="0"/>
                <a:cs typeface="Times New Roman" panose="02020603050405020304" pitchFamily="18" charset="0"/>
              </a:rPr>
              <a:t>Also </a:t>
            </a:r>
            <a:r>
              <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rPr>
              <a:t>deleting a row from a view first delete the row from the actual table and the change is then reflected in the view.</a:t>
            </a:r>
          </a:p>
          <a:p>
            <a:pPr algn="just"/>
            <a:r>
              <a:rPr kumimoji="0" lang="en-US" altLang="en-US" sz="2400" b="1" i="0" u="none" strike="noStrike" cap="none" normalizeH="0" baseline="0" dirty="0">
                <a:ln>
                  <a:noFill/>
                </a:ln>
                <a:effectLst/>
                <a:latin typeface="Times New Roman" panose="02020603050405020304" pitchFamily="18" charset="0"/>
                <a:cs typeface="Times New Roman" panose="02020603050405020304" pitchFamily="18" charset="0"/>
              </a:rPr>
              <a:t>Syntax</a:t>
            </a:r>
            <a:endParaRPr lang="en-US" altLang="en-US" sz="2400" dirty="0">
              <a:latin typeface="Times New Roman" panose="02020603050405020304" pitchFamily="18" charset="0"/>
              <a:cs typeface="Times New Roman" panose="02020603050405020304" pitchFamily="18" charset="0"/>
            </a:endParaRPr>
          </a:p>
          <a:p>
            <a:pPr algn="just"/>
            <a:r>
              <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rPr>
              <a:t>DELETE FROM </a:t>
            </a:r>
            <a:r>
              <a:rPr kumimoji="0" lang="en-US" altLang="en-US" sz="2400" b="0" i="0" u="none" strike="noStrike" cap="none" normalizeH="0" baseline="0" dirty="0" err="1">
                <a:ln>
                  <a:noFill/>
                </a:ln>
                <a:effectLst/>
                <a:latin typeface="Times New Roman" panose="02020603050405020304" pitchFamily="18" charset="0"/>
                <a:cs typeface="Times New Roman" panose="02020603050405020304" pitchFamily="18" charset="0"/>
              </a:rPr>
              <a:t>view_name</a:t>
            </a:r>
            <a:r>
              <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rPr>
              <a:t> WHERE condition; </a:t>
            </a:r>
          </a:p>
          <a:p>
            <a:pPr algn="just"/>
            <a:r>
              <a:rPr kumimoji="0" lang="en-US" altLang="en-US" sz="2400" b="1" i="0" u="none" strike="noStrike" cap="none" normalizeH="0" baseline="0" dirty="0" err="1">
                <a:ln>
                  <a:noFill/>
                </a:ln>
                <a:effectLst/>
                <a:latin typeface="Times New Roman" panose="02020603050405020304" pitchFamily="18" charset="0"/>
                <a:cs typeface="Times New Roman" panose="02020603050405020304" pitchFamily="18" charset="0"/>
              </a:rPr>
              <a:t>view_name</a:t>
            </a:r>
            <a:r>
              <a:rPr kumimoji="0" lang="en-US" altLang="en-US" sz="2400" b="0" i="0" u="none" strike="noStrike" cap="none" normalizeH="0" baseline="0" dirty="0" err="1">
                <a:ln>
                  <a:noFill/>
                </a:ln>
                <a:effectLst/>
                <a:latin typeface="Times New Roman" panose="02020603050405020304" pitchFamily="18" charset="0"/>
                <a:cs typeface="Times New Roman" panose="02020603050405020304" pitchFamily="18" charset="0"/>
              </a:rPr>
              <a:t>:Name</a:t>
            </a:r>
            <a:r>
              <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rPr>
              <a:t> of view from where we want to delete rows </a:t>
            </a:r>
          </a:p>
          <a:p>
            <a:pPr algn="just"/>
            <a:r>
              <a:rPr kumimoji="0" lang="en-US" altLang="en-US" sz="2400" b="1" i="0" u="none" strike="noStrike" cap="none" normalizeH="0" baseline="0" dirty="0">
                <a:ln>
                  <a:noFill/>
                </a:ln>
                <a:effectLst/>
                <a:latin typeface="Times New Roman" panose="02020603050405020304" pitchFamily="18" charset="0"/>
                <a:cs typeface="Times New Roman" panose="02020603050405020304" pitchFamily="18" charset="0"/>
              </a:rPr>
              <a:t>condition</a:t>
            </a:r>
            <a:r>
              <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rPr>
              <a:t>: Condition to select rows </a:t>
            </a: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2400" dirty="0">
                <a:latin typeface="Times New Roman" panose="02020603050405020304" pitchFamily="18" charset="0"/>
                <a:cs typeface="Times New Roman" panose="02020603050405020304" pitchFamily="18" charset="0"/>
              </a:rPr>
              <a:t>In this example we will delete the last row from the view </a:t>
            </a:r>
            <a:r>
              <a:rPr lang="en-US" altLang="en-US" sz="2400" dirty="0" err="1">
                <a:latin typeface="Times New Roman" panose="02020603050405020304" pitchFamily="18" charset="0"/>
                <a:cs typeface="Times New Roman" panose="02020603050405020304" pitchFamily="18" charset="0"/>
              </a:rPr>
              <a:t>DetailsView</a:t>
            </a:r>
            <a:r>
              <a:rPr lang="en-US" altLang="en-US" sz="2400" dirty="0">
                <a:latin typeface="Times New Roman" panose="02020603050405020304" pitchFamily="18" charset="0"/>
                <a:cs typeface="Times New Roman" panose="02020603050405020304" pitchFamily="18" charset="0"/>
              </a:rPr>
              <a:t> which we just added in the above example of inserting rows.</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en-US" sz="2400" dirty="0">
                <a:latin typeface="Times New Roman" panose="02020603050405020304" pitchFamily="18" charset="0"/>
                <a:cs typeface="Times New Roman" panose="02020603050405020304" pitchFamily="18" charset="0"/>
              </a:rPr>
              <a:t>DELETE FROM </a:t>
            </a:r>
            <a:r>
              <a:rPr lang="en-US" altLang="en-US" sz="2400" dirty="0" err="1">
                <a:latin typeface="Times New Roman" panose="02020603050405020304" pitchFamily="18" charset="0"/>
                <a:cs typeface="Times New Roman" panose="02020603050405020304" pitchFamily="18" charset="0"/>
              </a:rPr>
              <a:t>DetailsView</a:t>
            </a:r>
            <a:r>
              <a:rPr lang="en-US" altLang="en-US" sz="2400" dirty="0">
                <a:latin typeface="Times New Roman" panose="02020603050405020304" pitchFamily="18" charset="0"/>
                <a:cs typeface="Times New Roman" panose="02020603050405020304" pitchFamily="18" charset="0"/>
              </a:rPr>
              <a:t> WHERE NAME="Suresh"; </a:t>
            </a: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2400" dirty="0">
                <a:latin typeface="Times New Roman" panose="02020603050405020304" pitchFamily="18" charset="0"/>
                <a:cs typeface="Times New Roman" panose="02020603050405020304" pitchFamily="18" charset="0"/>
              </a:rPr>
              <a:t>If we fetch all the data from </a:t>
            </a:r>
            <a:r>
              <a:rPr lang="en-US" altLang="en-US" sz="2400" dirty="0" err="1">
                <a:latin typeface="Times New Roman" panose="02020603050405020304" pitchFamily="18" charset="0"/>
                <a:cs typeface="Times New Roman" panose="02020603050405020304" pitchFamily="18" charset="0"/>
              </a:rPr>
              <a:t>DetailsView</a:t>
            </a:r>
            <a:r>
              <a:rPr lang="en-US" altLang="en-US" sz="2400" dirty="0">
                <a:latin typeface="Times New Roman" panose="02020603050405020304" pitchFamily="18" charset="0"/>
                <a:cs typeface="Times New Roman" panose="02020603050405020304" pitchFamily="18" charset="0"/>
              </a:rPr>
              <a:t> now as,</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en-US" sz="2400" dirty="0">
                <a:latin typeface="Times New Roman" panose="02020603050405020304" pitchFamily="18" charset="0"/>
                <a:cs typeface="Times New Roman" panose="02020603050405020304" pitchFamily="18" charset="0"/>
              </a:rPr>
              <a:t>SELECT * FROM </a:t>
            </a:r>
            <a:r>
              <a:rPr lang="en-US" altLang="en-US" sz="2400" dirty="0" err="1">
                <a:latin typeface="Times New Roman" panose="02020603050405020304" pitchFamily="18" charset="0"/>
                <a:cs typeface="Times New Roman" panose="02020603050405020304" pitchFamily="18" charset="0"/>
              </a:rPr>
              <a:t>DetailsView</a:t>
            </a:r>
            <a:r>
              <a:rPr lang="en-US" altLang="en-US" sz="2400" dirty="0">
                <a:latin typeface="Times New Roman" panose="02020603050405020304" pitchFamily="18" charset="0"/>
                <a:cs typeface="Times New Roman" panose="02020603050405020304" pitchFamily="18" charset="0"/>
              </a:rPr>
              <a:t>; </a:t>
            </a:r>
          </a:p>
          <a:p>
            <a:endParaRPr lang="en-IN" sz="4000" dirty="0"/>
          </a:p>
        </p:txBody>
      </p:sp>
      <p:pic>
        <p:nvPicPr>
          <p:cNvPr id="7175" name="Picture 7" descr="Screenshot (57)">
            <a:extLst>
              <a:ext uri="{FF2B5EF4-FFF2-40B4-BE49-F238E27FC236}">
                <a16:creationId xmlns="" xmlns:a16="http://schemas.microsoft.com/office/drawing/2014/main" id="{F95F00B9-12A2-45A9-AC28-8A7A95C827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8557" y="5586919"/>
            <a:ext cx="2147992" cy="89792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 xmlns:a16="http://schemas.microsoft.com/office/drawing/2014/main" id="{82C317B2-6AFA-4345-8C3E-529D65836C43}"/>
              </a:ext>
            </a:extLst>
          </p:cNvPr>
          <p:cNvSpPr txBox="1"/>
          <p:nvPr/>
        </p:nvSpPr>
        <p:spPr>
          <a:xfrm>
            <a:off x="10032099" y="5279142"/>
            <a:ext cx="740908" cy="307777"/>
          </a:xfrm>
          <a:prstGeom prst="rect">
            <a:avLst/>
          </a:prstGeom>
          <a:noFill/>
        </p:spPr>
        <p:txBody>
          <a:bodyPr wrap="none" rtlCol="0">
            <a:spAutoFit/>
          </a:bodyPr>
          <a:lstStyle/>
          <a:p>
            <a:r>
              <a:rPr lang="en-IN" sz="1400" b="1" dirty="0">
                <a:latin typeface="Times New Roman" panose="02020603050405020304" pitchFamily="18" charset="0"/>
                <a:cs typeface="Times New Roman" panose="02020603050405020304" pitchFamily="18" charset="0"/>
              </a:rPr>
              <a:t>Output</a:t>
            </a:r>
          </a:p>
        </p:txBody>
      </p:sp>
    </p:spTree>
    <p:extLst>
      <p:ext uri="{BB962C8B-B14F-4D97-AF65-F5344CB8AC3E}">
        <p14:creationId xmlns:p14="http://schemas.microsoft.com/office/powerpoint/2010/main" val="363774739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18EB39F-82B8-405A-97BB-8EBE4BBA9715}"/>
              </a:ext>
            </a:extLst>
          </p:cNvPr>
          <p:cNvSpPr>
            <a:spLocks noGrp="1"/>
          </p:cNvSpPr>
          <p:nvPr>
            <p:ph type="title"/>
          </p:nvPr>
        </p:nvSpPr>
        <p:spPr>
          <a:xfrm>
            <a:off x="1920240" y="115049"/>
            <a:ext cx="8770571" cy="581237"/>
          </a:xfrm>
        </p:spPr>
        <p:txBody>
          <a:bodyPr>
            <a:normAutofit fontScale="90000"/>
          </a:bodyPr>
          <a:lstStyle/>
          <a:p>
            <a:pPr algn="ctr"/>
            <a:r>
              <a:rPr lang="en-IN" b="0" i="0" dirty="0">
                <a:solidFill>
                  <a:srgbClr val="40424E"/>
                </a:solidFill>
                <a:effectLst/>
                <a:latin typeface="Times New Roman" panose="02020603050405020304" pitchFamily="18" charset="0"/>
                <a:cs typeface="Times New Roman" panose="02020603050405020304" pitchFamily="18" charset="0"/>
              </a:rPr>
              <a:t>Uses of a View </a:t>
            </a:r>
            <a:endParaRPr lang="en-IN" b="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B56B9B35-9C5C-4BAE-A45D-FD27AB451189}"/>
              </a:ext>
            </a:extLst>
          </p:cNvPr>
          <p:cNvSpPr>
            <a:spLocks noGrp="1"/>
          </p:cNvSpPr>
          <p:nvPr>
            <p:ph idx="1"/>
          </p:nvPr>
        </p:nvSpPr>
        <p:spPr>
          <a:xfrm>
            <a:off x="695460" y="696286"/>
            <a:ext cx="10836685" cy="5577414"/>
          </a:xfrm>
        </p:spPr>
        <p:txBody>
          <a:bodyPr>
            <a:normAutofit fontScale="62500" lnSpcReduction="20000"/>
          </a:bodyPr>
          <a:lstStyle/>
          <a:p>
            <a:pPr algn="l" fontAlgn="base">
              <a:lnSpc>
                <a:spcPct val="120000"/>
              </a:lnSpc>
              <a:buFont typeface="+mj-lt"/>
              <a:buAutoNum type="arabicPeriod"/>
            </a:pPr>
            <a:r>
              <a:rPr lang="en-US" b="1" i="0" dirty="0">
                <a:effectLst/>
                <a:latin typeface="Times New Roman" panose="02020603050405020304" pitchFamily="18" charset="0"/>
                <a:cs typeface="Times New Roman" panose="02020603050405020304" pitchFamily="18" charset="0"/>
              </a:rPr>
              <a:t>Restricting data </a:t>
            </a:r>
            <a:r>
              <a:rPr lang="en-US" b="1" i="0" dirty="0" smtClean="0">
                <a:effectLst/>
                <a:latin typeface="Times New Roman" panose="02020603050405020304" pitchFamily="18" charset="0"/>
                <a:cs typeface="Times New Roman" panose="02020603050405020304" pitchFamily="18" charset="0"/>
              </a:rPr>
              <a:t>access</a:t>
            </a:r>
            <a:r>
              <a:rPr lang="en-US" b="0" i="0" dirty="0">
                <a:effectLst/>
                <a:latin typeface="Times New Roman" panose="02020603050405020304" pitchFamily="18" charset="0"/>
                <a:cs typeface="Times New Roman" panose="02020603050405020304" pitchFamily="18" charset="0"/>
              </a:rPr>
              <a:t/>
            </a:r>
            <a:br>
              <a:rPr lang="en-US" b="0" i="0" dirty="0">
                <a:effectLst/>
                <a:latin typeface="Times New Roman" panose="02020603050405020304" pitchFamily="18" charset="0"/>
                <a:cs typeface="Times New Roman" panose="02020603050405020304" pitchFamily="18" charset="0"/>
              </a:rPr>
            </a:br>
            <a:r>
              <a:rPr lang="en-US" b="0" i="0" dirty="0">
                <a:effectLst/>
                <a:latin typeface="Times New Roman" panose="02020603050405020304" pitchFamily="18" charset="0"/>
                <a:cs typeface="Times New Roman" panose="02020603050405020304" pitchFamily="18" charset="0"/>
              </a:rPr>
              <a:t>Views provide an additional level of table security by restricting access to a predetermined set of rows and columns of a table.</a:t>
            </a:r>
          </a:p>
          <a:p>
            <a:pPr algn="l" fontAlgn="base">
              <a:lnSpc>
                <a:spcPct val="120000"/>
              </a:lnSpc>
              <a:buFont typeface="+mj-lt"/>
              <a:buAutoNum type="arabicPeriod"/>
            </a:pPr>
            <a:r>
              <a:rPr lang="en-US" b="1" i="0" dirty="0">
                <a:effectLst/>
                <a:latin typeface="Times New Roman" panose="02020603050405020304" pitchFamily="18" charset="0"/>
                <a:cs typeface="Times New Roman" panose="02020603050405020304" pitchFamily="18" charset="0"/>
              </a:rPr>
              <a:t>Hiding data complexity </a:t>
            </a:r>
            <a:r>
              <a:rPr lang="en-US" b="0" i="0" dirty="0">
                <a:effectLst/>
                <a:latin typeface="Times New Roman" panose="02020603050405020304" pitchFamily="18" charset="0"/>
                <a:cs typeface="Times New Roman" panose="02020603050405020304" pitchFamily="18" charset="0"/>
              </a:rPr>
              <a:t/>
            </a:r>
            <a:br>
              <a:rPr lang="en-US" b="0" i="0" dirty="0">
                <a:effectLst/>
                <a:latin typeface="Times New Roman" panose="02020603050405020304" pitchFamily="18" charset="0"/>
                <a:cs typeface="Times New Roman" panose="02020603050405020304" pitchFamily="18" charset="0"/>
              </a:rPr>
            </a:br>
            <a:r>
              <a:rPr lang="en-US" b="0" i="0" dirty="0">
                <a:effectLst/>
                <a:latin typeface="Times New Roman" panose="02020603050405020304" pitchFamily="18" charset="0"/>
                <a:cs typeface="Times New Roman" panose="02020603050405020304" pitchFamily="18" charset="0"/>
              </a:rPr>
              <a:t>A view can hide the complexity that exists in a multiple table join.</a:t>
            </a:r>
          </a:p>
          <a:p>
            <a:pPr algn="l" fontAlgn="base">
              <a:lnSpc>
                <a:spcPct val="120000"/>
              </a:lnSpc>
              <a:buFont typeface="+mj-lt"/>
              <a:buAutoNum type="arabicPeriod"/>
            </a:pPr>
            <a:r>
              <a:rPr lang="en-US" b="1" i="0" dirty="0">
                <a:effectLst/>
                <a:latin typeface="Times New Roman" panose="02020603050405020304" pitchFamily="18" charset="0"/>
                <a:cs typeface="Times New Roman" panose="02020603050405020304" pitchFamily="18" charset="0"/>
              </a:rPr>
              <a:t>Simplify commands for the user </a:t>
            </a:r>
            <a:r>
              <a:rPr lang="en-US" b="0" i="0" dirty="0">
                <a:effectLst/>
                <a:latin typeface="Times New Roman" panose="02020603050405020304" pitchFamily="18" charset="0"/>
                <a:cs typeface="Times New Roman" panose="02020603050405020304" pitchFamily="18" charset="0"/>
              </a:rPr>
              <a:t/>
            </a:r>
            <a:br>
              <a:rPr lang="en-US" b="0" i="0" dirty="0">
                <a:effectLst/>
                <a:latin typeface="Times New Roman" panose="02020603050405020304" pitchFamily="18" charset="0"/>
                <a:cs typeface="Times New Roman" panose="02020603050405020304" pitchFamily="18" charset="0"/>
              </a:rPr>
            </a:br>
            <a:r>
              <a:rPr lang="en-US" b="0" i="0" dirty="0">
                <a:effectLst/>
                <a:latin typeface="Times New Roman" panose="02020603050405020304" pitchFamily="18" charset="0"/>
                <a:cs typeface="Times New Roman" panose="02020603050405020304" pitchFamily="18" charset="0"/>
              </a:rPr>
              <a:t>Views allows the user to select information from multiple tables without requiring the users to actually know how to perform a join.</a:t>
            </a:r>
          </a:p>
          <a:p>
            <a:pPr algn="l" fontAlgn="base">
              <a:lnSpc>
                <a:spcPct val="120000"/>
              </a:lnSpc>
              <a:buFont typeface="+mj-lt"/>
              <a:buAutoNum type="arabicPeriod"/>
            </a:pPr>
            <a:r>
              <a:rPr lang="en-US" b="1" i="0" dirty="0">
                <a:effectLst/>
                <a:latin typeface="Times New Roman" panose="02020603050405020304" pitchFamily="18" charset="0"/>
                <a:cs typeface="Times New Roman" panose="02020603050405020304" pitchFamily="18" charset="0"/>
              </a:rPr>
              <a:t>Store complex queries </a:t>
            </a:r>
            <a:r>
              <a:rPr lang="en-US" b="0" i="0" dirty="0" smtClean="0">
                <a:effectLst/>
                <a:latin typeface="Times New Roman" panose="02020603050405020304" pitchFamily="18" charset="0"/>
                <a:cs typeface="Times New Roman" panose="02020603050405020304" pitchFamily="18" charset="0"/>
              </a:rPr>
              <a:t/>
            </a:r>
            <a:br>
              <a:rPr lang="en-US" b="0" i="0" dirty="0" smtClean="0">
                <a:effectLst/>
                <a:latin typeface="Times New Roman" panose="02020603050405020304" pitchFamily="18" charset="0"/>
                <a:cs typeface="Times New Roman" panose="02020603050405020304" pitchFamily="18" charset="0"/>
              </a:rPr>
            </a:br>
            <a:r>
              <a:rPr lang="en-US" b="0" i="0" dirty="0" smtClean="0">
                <a:effectLst/>
                <a:latin typeface="Times New Roman" panose="02020603050405020304" pitchFamily="18" charset="0"/>
                <a:cs typeface="Times New Roman" panose="02020603050405020304" pitchFamily="18" charset="0"/>
              </a:rPr>
              <a:t>Views </a:t>
            </a:r>
            <a:r>
              <a:rPr lang="en-US" b="0" i="0" dirty="0">
                <a:effectLst/>
                <a:latin typeface="Times New Roman" panose="02020603050405020304" pitchFamily="18" charset="0"/>
                <a:cs typeface="Times New Roman" panose="02020603050405020304" pitchFamily="18" charset="0"/>
              </a:rPr>
              <a:t>can be used to store complex queries.</a:t>
            </a:r>
          </a:p>
          <a:p>
            <a:pPr algn="l" fontAlgn="base">
              <a:lnSpc>
                <a:spcPct val="120000"/>
              </a:lnSpc>
              <a:buFont typeface="+mj-lt"/>
              <a:buAutoNum type="arabicPeriod"/>
            </a:pPr>
            <a:r>
              <a:rPr lang="en-US" b="1" i="0" dirty="0">
                <a:effectLst/>
                <a:latin typeface="Times New Roman" panose="02020603050405020304" pitchFamily="18" charset="0"/>
                <a:cs typeface="Times New Roman" panose="02020603050405020304" pitchFamily="18" charset="0"/>
              </a:rPr>
              <a:t>Rename Columns </a:t>
            </a:r>
            <a:r>
              <a:rPr lang="en-US" b="0" i="0" dirty="0">
                <a:effectLst/>
                <a:latin typeface="Times New Roman" panose="02020603050405020304" pitchFamily="18" charset="0"/>
                <a:cs typeface="Times New Roman" panose="02020603050405020304" pitchFamily="18" charset="0"/>
              </a:rPr>
              <a:t/>
            </a:r>
            <a:br>
              <a:rPr lang="en-US" b="0" i="0" dirty="0">
                <a:effectLst/>
                <a:latin typeface="Times New Roman" panose="02020603050405020304" pitchFamily="18" charset="0"/>
                <a:cs typeface="Times New Roman" panose="02020603050405020304" pitchFamily="18" charset="0"/>
              </a:rPr>
            </a:br>
            <a:r>
              <a:rPr lang="en-US" b="0" i="0" dirty="0">
                <a:effectLst/>
                <a:latin typeface="Times New Roman" panose="02020603050405020304" pitchFamily="18" charset="0"/>
                <a:cs typeface="Times New Roman" panose="02020603050405020304" pitchFamily="18" charset="0"/>
              </a:rPr>
              <a:t>Views can also be used to rename the columns without affecting the base tables provided the number of columns in view must match the number of columns specified in select statement. Thus, renaming helps to </a:t>
            </a:r>
            <a:r>
              <a:rPr lang="en-US" b="0" i="0" dirty="0" err="1">
                <a:effectLst/>
                <a:latin typeface="Times New Roman" panose="02020603050405020304" pitchFamily="18" charset="0"/>
                <a:cs typeface="Times New Roman" panose="02020603050405020304" pitchFamily="18" charset="0"/>
              </a:rPr>
              <a:t>to</a:t>
            </a:r>
            <a:r>
              <a:rPr lang="en-US" b="0" i="0" dirty="0">
                <a:effectLst/>
                <a:latin typeface="Times New Roman" panose="02020603050405020304" pitchFamily="18" charset="0"/>
                <a:cs typeface="Times New Roman" panose="02020603050405020304" pitchFamily="18" charset="0"/>
              </a:rPr>
              <a:t> hide the names of the columns of the base tables.</a:t>
            </a:r>
          </a:p>
          <a:p>
            <a:pPr algn="l" fontAlgn="base">
              <a:lnSpc>
                <a:spcPct val="120000"/>
              </a:lnSpc>
              <a:buFont typeface="+mj-lt"/>
              <a:buAutoNum type="arabicPeriod"/>
            </a:pPr>
            <a:r>
              <a:rPr lang="en-US" b="1" i="0" dirty="0">
                <a:effectLst/>
                <a:latin typeface="Times New Roman" panose="02020603050405020304" pitchFamily="18" charset="0"/>
                <a:cs typeface="Times New Roman" panose="02020603050405020304" pitchFamily="18" charset="0"/>
              </a:rPr>
              <a:t>Multiple view facility </a:t>
            </a:r>
            <a:endParaRPr lang="en-US" b="1" i="0" dirty="0" smtClean="0">
              <a:effectLst/>
              <a:latin typeface="Times New Roman" panose="02020603050405020304" pitchFamily="18" charset="0"/>
              <a:cs typeface="Times New Roman" panose="02020603050405020304" pitchFamily="18" charset="0"/>
            </a:endParaRPr>
          </a:p>
          <a:p>
            <a:pPr marL="0" indent="0" algn="l" fontAlgn="base">
              <a:lnSpc>
                <a:spcPct val="120000"/>
              </a:lnSpc>
              <a:buNone/>
            </a:pPr>
            <a:r>
              <a:rPr lang="en-US" b="0" i="0" dirty="0">
                <a:effectLst/>
                <a:latin typeface="Times New Roman" panose="02020603050405020304" pitchFamily="18" charset="0"/>
                <a:cs typeface="Times New Roman" panose="02020603050405020304" pitchFamily="18" charset="0"/>
              </a:rPr>
              <a:t/>
            </a:r>
            <a:br>
              <a:rPr lang="en-US" b="0" i="0" dirty="0">
                <a:effectLst/>
                <a:latin typeface="Times New Roman" panose="02020603050405020304" pitchFamily="18" charset="0"/>
                <a:cs typeface="Times New Roman" panose="02020603050405020304" pitchFamily="18" charset="0"/>
              </a:rPr>
            </a:br>
            <a:r>
              <a:rPr lang="en-US" b="0" i="0" dirty="0">
                <a:effectLst/>
                <a:latin typeface="Times New Roman" panose="02020603050405020304" pitchFamily="18" charset="0"/>
                <a:cs typeface="Times New Roman" panose="02020603050405020304" pitchFamily="18" charset="0"/>
              </a:rPr>
              <a:t>Different views can be created on the same table for different users.</a:t>
            </a:r>
          </a:p>
          <a:p>
            <a:pPr>
              <a:lnSpc>
                <a:spcPct val="120000"/>
              </a:lnSpc>
            </a:pPr>
            <a:endParaRPr lang="en-IN" dirty="0"/>
          </a:p>
        </p:txBody>
      </p:sp>
    </p:spTree>
    <p:extLst>
      <p:ext uri="{BB962C8B-B14F-4D97-AF65-F5344CB8AC3E}">
        <p14:creationId xmlns:p14="http://schemas.microsoft.com/office/powerpoint/2010/main" val="23724957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01B61B-C5E2-4536-B8E2-36D2296D985A}"/>
              </a:ext>
            </a:extLst>
          </p:cNvPr>
          <p:cNvSpPr>
            <a:spLocks noGrp="1"/>
          </p:cNvSpPr>
          <p:nvPr>
            <p:ph type="title"/>
          </p:nvPr>
        </p:nvSpPr>
        <p:spPr>
          <a:xfrm>
            <a:off x="1912962" y="379207"/>
            <a:ext cx="8770571" cy="591821"/>
          </a:xfrm>
        </p:spPr>
        <p:txBody>
          <a:bodyPr>
            <a:normAutofit fontScale="90000"/>
          </a:bodyPr>
          <a:lstStyle/>
          <a:p>
            <a:pPr algn="ctr"/>
            <a:r>
              <a:rPr lang="en-IN" b="0" i="0" dirty="0">
                <a:solidFill>
                  <a:schemeClr val="tx1"/>
                </a:solidFill>
                <a:effectLst/>
                <a:latin typeface="Times New Roman" panose="02020603050405020304" pitchFamily="18" charset="0"/>
                <a:cs typeface="Times New Roman" panose="02020603050405020304" pitchFamily="18" charset="0"/>
              </a:rPr>
              <a:t>NOT NULL</a:t>
            </a:r>
            <a:endParaRPr lang="en-IN" b="0"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B8EC8D60-F020-40AA-80C2-61E3DC168E3F}"/>
              </a:ext>
            </a:extLst>
          </p:cNvPr>
          <p:cNvSpPr>
            <a:spLocks noGrp="1"/>
          </p:cNvSpPr>
          <p:nvPr>
            <p:ph idx="1"/>
          </p:nvPr>
        </p:nvSpPr>
        <p:spPr>
          <a:xfrm>
            <a:off x="982764" y="675118"/>
            <a:ext cx="10630969" cy="5160475"/>
          </a:xfrm>
        </p:spPr>
        <p:txBody>
          <a:bodyPr/>
          <a:lstStyle/>
          <a:p>
            <a:pPr marL="285750" indent="-285750" algn="just">
              <a:buFont typeface="Arial" panose="020B0604020202020204" pitchFamily="34" charset="0"/>
              <a:buChar char="•"/>
            </a:pPr>
            <a:endParaRPr lang="en-US" b="0" i="0" dirty="0">
              <a:solidFill>
                <a:srgbClr val="40424E"/>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b="0" i="0" dirty="0">
                <a:solidFill>
                  <a:srgbClr val="40424E"/>
                </a:solidFill>
                <a:effectLst/>
                <a:latin typeface="Times New Roman" panose="02020603050405020304" pitchFamily="18" charset="0"/>
                <a:cs typeface="Times New Roman" panose="02020603050405020304" pitchFamily="18" charset="0"/>
              </a:rPr>
              <a:t>If we specify a field in a table to be NOT NULL. </a:t>
            </a:r>
          </a:p>
          <a:p>
            <a:pPr marL="285750" indent="-285750" algn="just">
              <a:buFont typeface="Arial" panose="020B0604020202020204" pitchFamily="34" charset="0"/>
              <a:buChar char="•"/>
            </a:pPr>
            <a:r>
              <a:rPr lang="en-US" b="0" i="0" dirty="0">
                <a:solidFill>
                  <a:srgbClr val="40424E"/>
                </a:solidFill>
                <a:effectLst/>
                <a:latin typeface="Times New Roman" panose="02020603050405020304" pitchFamily="18" charset="0"/>
                <a:cs typeface="Times New Roman" panose="02020603050405020304" pitchFamily="18" charset="0"/>
              </a:rPr>
              <a:t>Then the field will never accept null value. </a:t>
            </a:r>
          </a:p>
          <a:p>
            <a:pPr marL="285750" indent="-285750" algn="just">
              <a:buFont typeface="Arial" panose="020B0604020202020204" pitchFamily="34" charset="0"/>
              <a:buChar char="•"/>
            </a:pPr>
            <a:r>
              <a:rPr lang="en-US" b="0" i="0" dirty="0">
                <a:solidFill>
                  <a:srgbClr val="40424E"/>
                </a:solidFill>
                <a:effectLst/>
                <a:latin typeface="Times New Roman" panose="02020603050405020304" pitchFamily="18" charset="0"/>
                <a:cs typeface="Times New Roman" panose="02020603050405020304" pitchFamily="18" charset="0"/>
              </a:rPr>
              <a:t>That is, you will be not allowed to insert a new row in the table without specifying any value to this field.</a:t>
            </a:r>
          </a:p>
          <a:p>
            <a:pPr algn="just"/>
            <a:endParaRPr lang="en-IN" b="1" dirty="0">
              <a:solidFill>
                <a:srgbClr val="7030A0"/>
              </a:solidFill>
              <a:latin typeface="Times New Roman" panose="02020603050405020304" pitchFamily="18" charset="0"/>
              <a:cs typeface="Times New Roman" panose="02020603050405020304" pitchFamily="18" charset="0"/>
            </a:endParaRPr>
          </a:p>
          <a:p>
            <a:pPr algn="just"/>
            <a:r>
              <a:rPr lang="en-IN" b="1" dirty="0">
                <a:solidFill>
                  <a:srgbClr val="C00000"/>
                </a:solidFill>
                <a:latin typeface="Times New Roman" panose="02020603050405020304" pitchFamily="18" charset="0"/>
                <a:cs typeface="Times New Roman" panose="02020603050405020304" pitchFamily="18" charset="0"/>
              </a:rPr>
              <a:t>E.g.</a:t>
            </a:r>
          </a:p>
          <a:p>
            <a:pPr algn="ctr"/>
            <a:r>
              <a:rPr lang="en-US" altLang="en-US" dirty="0">
                <a:solidFill>
                  <a:schemeClr val="accent3">
                    <a:lumMod val="50000"/>
                  </a:schemeClr>
                </a:solidFill>
                <a:latin typeface="Times New Roman" panose="02020603050405020304" pitchFamily="18" charset="0"/>
                <a:cs typeface="Times New Roman" panose="02020603050405020304" pitchFamily="18" charset="0"/>
              </a:rPr>
              <a:t>CREATE TABLE Student ( ID int(6) NOT NULL, NAME varchar(10) NOT NULL, ADDRESS varchar(20) ); </a:t>
            </a:r>
          </a:p>
          <a:p>
            <a:pPr marL="285750" indent="-285750" algn="just">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480686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F4ED1A-28A3-44CC-943F-67052174434F}"/>
              </a:ext>
            </a:extLst>
          </p:cNvPr>
          <p:cNvSpPr>
            <a:spLocks noGrp="1"/>
          </p:cNvSpPr>
          <p:nvPr>
            <p:ph type="title"/>
          </p:nvPr>
        </p:nvSpPr>
        <p:spPr>
          <a:xfrm>
            <a:off x="1920240" y="442220"/>
            <a:ext cx="8770571" cy="530903"/>
          </a:xfrm>
        </p:spPr>
        <p:txBody>
          <a:bodyPr>
            <a:normAutofit fontScale="90000"/>
          </a:bodyPr>
          <a:lstStyle/>
          <a:p>
            <a:pPr algn="ctr"/>
            <a:r>
              <a:rPr lang="en-IN" b="0" dirty="0">
                <a:latin typeface="Times New Roman" panose="02020603050405020304" pitchFamily="18" charset="0"/>
                <a:cs typeface="Times New Roman" panose="02020603050405020304" pitchFamily="18" charset="0"/>
              </a:rPr>
              <a:t>Transaction</a:t>
            </a:r>
          </a:p>
        </p:txBody>
      </p:sp>
      <p:sp>
        <p:nvSpPr>
          <p:cNvPr id="3" name="Content Placeholder 2">
            <a:extLst>
              <a:ext uri="{FF2B5EF4-FFF2-40B4-BE49-F238E27FC236}">
                <a16:creationId xmlns="" xmlns:a16="http://schemas.microsoft.com/office/drawing/2014/main" id="{A3FD81C5-5C1F-42FC-A7E5-0F045C486F13}"/>
              </a:ext>
            </a:extLst>
          </p:cNvPr>
          <p:cNvSpPr>
            <a:spLocks noGrp="1"/>
          </p:cNvSpPr>
          <p:nvPr>
            <p:ph idx="1"/>
          </p:nvPr>
        </p:nvSpPr>
        <p:spPr>
          <a:xfrm>
            <a:off x="562062" y="1140903"/>
            <a:ext cx="11190914" cy="5029587"/>
          </a:xfrm>
        </p:spPr>
        <p:txBody>
          <a:bodyPr>
            <a:noAutofit/>
          </a:bodyPr>
          <a:lstStyle/>
          <a:p>
            <a:pPr algn="just"/>
            <a:r>
              <a:rPr lang="en-US" altLang="en-US" sz="2400" dirty="0">
                <a:latin typeface="Times New Roman" panose="02020603050405020304" pitchFamily="18" charset="0"/>
                <a:cs typeface="Times New Roman" panose="02020603050405020304" pitchFamily="18" charset="0"/>
              </a:rPr>
              <a:t>A</a:t>
            </a:r>
            <a:r>
              <a:rPr lang="en-US" altLang="en-US" sz="2400" b="1" dirty="0">
                <a:solidFill>
                  <a:srgbClr val="002060"/>
                </a:solidFill>
                <a:latin typeface="Times New Roman" panose="02020603050405020304" pitchFamily="18" charset="0"/>
                <a:cs typeface="Times New Roman" panose="02020603050405020304" pitchFamily="18" charset="0"/>
              </a:rPr>
              <a:t>  transaction </a:t>
            </a:r>
            <a:r>
              <a:rPr lang="en-US" altLang="en-US" sz="2400" dirty="0">
                <a:latin typeface="Times New Roman" panose="02020603050405020304" pitchFamily="18" charset="0"/>
                <a:cs typeface="Times New Roman" panose="02020603050405020304" pitchFamily="18" charset="0"/>
              </a:rPr>
              <a:t>consists of a sequence of query and/or update statements and is a “unit” of work</a:t>
            </a:r>
          </a:p>
          <a:p>
            <a:pPr algn="just"/>
            <a:r>
              <a:rPr lang="en-US" altLang="en-US" sz="2400" dirty="0">
                <a:latin typeface="Times New Roman" panose="02020603050405020304" pitchFamily="18" charset="0"/>
                <a:cs typeface="Times New Roman" panose="02020603050405020304" pitchFamily="18" charset="0"/>
              </a:rPr>
              <a:t>The SQL standard specifies that a transaction begins implicitly when an SQL statement is executed.  </a:t>
            </a:r>
          </a:p>
          <a:p>
            <a:pPr algn="just"/>
            <a:r>
              <a:rPr lang="en-US" altLang="en-US" sz="2400" dirty="0" smtClean="0">
                <a:latin typeface="Times New Roman" panose="02020603050405020304" pitchFamily="18" charset="0"/>
                <a:cs typeface="Times New Roman" panose="02020603050405020304" pitchFamily="18" charset="0"/>
              </a:rPr>
              <a:t>The </a:t>
            </a:r>
            <a:r>
              <a:rPr lang="en-US" altLang="en-US" sz="2400" dirty="0">
                <a:latin typeface="Times New Roman" panose="02020603050405020304" pitchFamily="18" charset="0"/>
                <a:cs typeface="Times New Roman" panose="02020603050405020304" pitchFamily="18" charset="0"/>
              </a:rPr>
              <a:t>transaction must end with one of the following statements</a:t>
            </a:r>
          </a:p>
          <a:p>
            <a:pPr lvl="1" algn="just"/>
            <a:r>
              <a:rPr lang="en-US" altLang="en-US" b="1" dirty="0">
                <a:solidFill>
                  <a:srgbClr val="002060"/>
                </a:solidFill>
                <a:latin typeface="Times New Roman" panose="02020603050405020304" pitchFamily="18" charset="0"/>
                <a:cs typeface="Times New Roman" panose="02020603050405020304" pitchFamily="18" charset="0"/>
              </a:rPr>
              <a:t>Commit work</a:t>
            </a:r>
            <a:r>
              <a:rPr lang="en-US" altLang="en-US" dirty="0">
                <a:latin typeface="Times New Roman" panose="02020603050405020304" pitchFamily="18" charset="0"/>
                <a:cs typeface="Times New Roman" panose="02020603050405020304" pitchFamily="18" charset="0"/>
              </a:rPr>
              <a:t>. The updates performed by the transaction become permanent in the database. </a:t>
            </a:r>
          </a:p>
          <a:p>
            <a:pPr lvl="1" algn="just"/>
            <a:r>
              <a:rPr lang="en-US" altLang="en-US" b="1" dirty="0">
                <a:solidFill>
                  <a:srgbClr val="002060"/>
                </a:solidFill>
                <a:latin typeface="Times New Roman" panose="02020603050405020304" pitchFamily="18" charset="0"/>
                <a:cs typeface="Times New Roman" panose="02020603050405020304" pitchFamily="18" charset="0"/>
              </a:rPr>
              <a:t>Rollback work</a:t>
            </a:r>
            <a:r>
              <a:rPr lang="en-US" altLang="en-US" dirty="0">
                <a:latin typeface="Times New Roman" panose="02020603050405020304" pitchFamily="18" charset="0"/>
                <a:cs typeface="Times New Roman" panose="02020603050405020304" pitchFamily="18" charset="0"/>
              </a:rPr>
              <a:t>. All  the updates performed by the SQL statements in the transaction are undone.</a:t>
            </a:r>
          </a:p>
          <a:p>
            <a:pPr algn="just"/>
            <a:r>
              <a:rPr lang="en-US" altLang="en-US" sz="2400" b="1" dirty="0" smtClean="0">
                <a:latin typeface="Times New Roman" panose="02020603050405020304" pitchFamily="18" charset="0"/>
                <a:cs typeface="Times New Roman" panose="02020603050405020304" pitchFamily="18" charset="0"/>
              </a:rPr>
              <a:t>Atomic </a:t>
            </a:r>
            <a:r>
              <a:rPr lang="en-US" altLang="en-US" sz="2400" b="1" dirty="0">
                <a:latin typeface="Times New Roman" panose="02020603050405020304" pitchFamily="18" charset="0"/>
                <a:cs typeface="Times New Roman" panose="02020603050405020304" pitchFamily="18" charset="0"/>
              </a:rPr>
              <a:t>transaction</a:t>
            </a:r>
          </a:p>
          <a:p>
            <a:pPr lvl="1" algn="just"/>
            <a:r>
              <a:rPr lang="en-US" altLang="en-US" dirty="0">
                <a:latin typeface="Times New Roman" panose="02020603050405020304" pitchFamily="18" charset="0"/>
                <a:cs typeface="Times New Roman" panose="02020603050405020304" pitchFamily="18" charset="0"/>
              </a:rPr>
              <a:t>either fully executed or rolled back as if it never occurred</a:t>
            </a:r>
          </a:p>
          <a:p>
            <a:pPr algn="just"/>
            <a:r>
              <a:rPr lang="en-US" altLang="en-US" sz="2400" dirty="0">
                <a:latin typeface="Times New Roman" panose="02020603050405020304" pitchFamily="18" charset="0"/>
                <a:cs typeface="Times New Roman" panose="02020603050405020304" pitchFamily="18" charset="0"/>
              </a:rPr>
              <a:t>Isolation from concurrent transactions</a:t>
            </a:r>
          </a:p>
          <a:p>
            <a:endParaRPr lang="en-IN" sz="3200" dirty="0"/>
          </a:p>
        </p:txBody>
      </p:sp>
    </p:spTree>
    <p:extLst>
      <p:ext uri="{BB962C8B-B14F-4D97-AF65-F5344CB8AC3E}">
        <p14:creationId xmlns:p14="http://schemas.microsoft.com/office/powerpoint/2010/main" val="151793356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668489-AA1C-499E-8295-0B7C40B5C82D}"/>
              </a:ext>
            </a:extLst>
          </p:cNvPr>
          <p:cNvSpPr>
            <a:spLocks noGrp="1"/>
          </p:cNvSpPr>
          <p:nvPr>
            <p:ph type="title"/>
          </p:nvPr>
        </p:nvSpPr>
        <p:spPr>
          <a:xfrm>
            <a:off x="671119" y="450609"/>
            <a:ext cx="10964411" cy="849685"/>
          </a:xfrm>
        </p:spPr>
        <p:txBody>
          <a:bodyPr>
            <a:normAutofit fontScale="90000"/>
          </a:bodyPr>
          <a:lstStyle/>
          <a:p>
            <a:pPr algn="ctr"/>
            <a:r>
              <a:rPr lang="en-IN" sz="3600" b="0" i="0" dirty="0">
                <a:solidFill>
                  <a:schemeClr val="tx1"/>
                </a:solidFill>
                <a:effectLst/>
                <a:latin typeface="Times New Roman" panose="02020603050405020304" pitchFamily="18" charset="0"/>
                <a:cs typeface="Times New Roman" panose="02020603050405020304" pitchFamily="18" charset="0"/>
              </a:rPr>
              <a:t>What is PL/SQL</a:t>
            </a:r>
            <a:r>
              <a:rPr lang="en-IN" b="0" i="0" dirty="0">
                <a:solidFill>
                  <a:srgbClr val="610B38"/>
                </a:solidFill>
                <a:effectLst/>
                <a:latin typeface="erdana"/>
              </a:rPr>
              <a:t/>
            </a:r>
            <a:br>
              <a:rPr lang="en-IN" b="0" i="0" dirty="0">
                <a:solidFill>
                  <a:srgbClr val="610B38"/>
                </a:solidFill>
                <a:effectLst/>
                <a:latin typeface="erdana"/>
              </a:rPr>
            </a:br>
            <a:endParaRPr lang="en-IN" dirty="0"/>
          </a:p>
        </p:txBody>
      </p:sp>
      <p:sp>
        <p:nvSpPr>
          <p:cNvPr id="3" name="Content Placeholder 2">
            <a:extLst>
              <a:ext uri="{FF2B5EF4-FFF2-40B4-BE49-F238E27FC236}">
                <a16:creationId xmlns="" xmlns:a16="http://schemas.microsoft.com/office/drawing/2014/main" id="{3DAF03A9-8E14-4136-9F4B-AF348A371C2D}"/>
              </a:ext>
            </a:extLst>
          </p:cNvPr>
          <p:cNvSpPr>
            <a:spLocks noGrp="1"/>
          </p:cNvSpPr>
          <p:nvPr>
            <p:ph idx="1"/>
          </p:nvPr>
        </p:nvSpPr>
        <p:spPr>
          <a:xfrm>
            <a:off x="671119" y="796954"/>
            <a:ext cx="10849763" cy="5166826"/>
          </a:xfrm>
        </p:spPr>
        <p:txBody>
          <a:bodyPr>
            <a:normAutofit/>
          </a:bodyPr>
          <a:lstStyle/>
          <a:p>
            <a:pPr algn="just"/>
            <a:r>
              <a:rPr lang="en-US" sz="2400" b="0" i="0" dirty="0">
                <a:solidFill>
                  <a:srgbClr val="000000"/>
                </a:solidFill>
                <a:effectLst/>
                <a:latin typeface="Times New Roman" panose="02020603050405020304" pitchFamily="18" charset="0"/>
                <a:cs typeface="Times New Roman" panose="02020603050405020304" pitchFamily="18" charset="0"/>
              </a:rPr>
              <a:t>PL/SQL is a block structured language. The programs of PL/SQL are logical blocks that can contain any number of nested sub-blocks. </a:t>
            </a:r>
          </a:p>
          <a:p>
            <a:pPr algn="just"/>
            <a:endParaRPr lang="en-US" sz="2400" b="0" i="0" dirty="0">
              <a:solidFill>
                <a:srgbClr val="000000"/>
              </a:solidFill>
              <a:effectLst/>
              <a:latin typeface="Times New Roman" panose="02020603050405020304" pitchFamily="18" charset="0"/>
              <a:cs typeface="Times New Roman" panose="02020603050405020304" pitchFamily="18" charset="0"/>
            </a:endParaRPr>
          </a:p>
          <a:p>
            <a:pPr algn="just"/>
            <a:r>
              <a:rPr lang="en-US" sz="2400" b="0" i="0" dirty="0">
                <a:solidFill>
                  <a:srgbClr val="000000"/>
                </a:solidFill>
                <a:effectLst/>
                <a:latin typeface="Times New Roman" panose="02020603050405020304" pitchFamily="18" charset="0"/>
                <a:cs typeface="Times New Roman" panose="02020603050405020304" pitchFamily="18" charset="0"/>
              </a:rPr>
              <a:t>Pl/SQL stands for "Procedural Language extension of SQL" that is used in Oracle. PL/SQL is integrated with Oracle database. </a:t>
            </a:r>
          </a:p>
          <a:p>
            <a:pPr algn="just"/>
            <a:endParaRPr lang="en-US" sz="2400" b="0" i="0" dirty="0">
              <a:solidFill>
                <a:srgbClr val="000000"/>
              </a:solidFill>
              <a:effectLst/>
              <a:latin typeface="Times New Roman" panose="02020603050405020304" pitchFamily="18" charset="0"/>
              <a:cs typeface="Times New Roman" panose="02020603050405020304" pitchFamily="18" charset="0"/>
            </a:endParaRPr>
          </a:p>
          <a:p>
            <a:pPr algn="just"/>
            <a:r>
              <a:rPr lang="en-US" sz="2400" b="0" i="0" dirty="0">
                <a:solidFill>
                  <a:srgbClr val="000000"/>
                </a:solidFill>
                <a:effectLst/>
                <a:latin typeface="Times New Roman" panose="02020603050405020304" pitchFamily="18" charset="0"/>
                <a:cs typeface="Times New Roman" panose="02020603050405020304" pitchFamily="18" charset="0"/>
              </a:rPr>
              <a:t>The functionalities of PL/SQL usually extended after each release of Oracle database. </a:t>
            </a:r>
          </a:p>
          <a:p>
            <a:pPr algn="just"/>
            <a:endParaRPr lang="en-US" sz="2400" b="0" i="0" dirty="0">
              <a:solidFill>
                <a:srgbClr val="000000"/>
              </a:solidFill>
              <a:effectLst/>
              <a:latin typeface="Times New Roman" panose="02020603050405020304" pitchFamily="18" charset="0"/>
              <a:cs typeface="Times New Roman" panose="02020603050405020304" pitchFamily="18" charset="0"/>
            </a:endParaRPr>
          </a:p>
          <a:p>
            <a:pPr algn="just"/>
            <a:r>
              <a:rPr lang="en-US" sz="2400" b="0" i="0" dirty="0">
                <a:solidFill>
                  <a:srgbClr val="000000"/>
                </a:solidFill>
                <a:effectLst/>
                <a:latin typeface="Times New Roman" panose="02020603050405020304" pitchFamily="18" charset="0"/>
                <a:cs typeface="Times New Roman" panose="02020603050405020304" pitchFamily="18" charset="0"/>
              </a:rPr>
              <a:t>Although PL/SQL is closely integrated with SQL language, yet it adds some programming constraints that are not available in SQL.</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275998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509280F-2386-4353-A166-E486F63769D9}"/>
              </a:ext>
            </a:extLst>
          </p:cNvPr>
          <p:cNvSpPr>
            <a:spLocks noGrp="1"/>
          </p:cNvSpPr>
          <p:nvPr>
            <p:ph type="title"/>
          </p:nvPr>
        </p:nvSpPr>
        <p:spPr>
          <a:xfrm>
            <a:off x="1920240" y="607022"/>
            <a:ext cx="8770571" cy="1294300"/>
          </a:xfrm>
        </p:spPr>
        <p:txBody>
          <a:bodyPr>
            <a:normAutofit fontScale="90000"/>
          </a:bodyPr>
          <a:lstStyle/>
          <a:p>
            <a:pPr algn="ctr"/>
            <a:r>
              <a:rPr lang="en-IN" sz="2000" b="0" i="0" dirty="0">
                <a:effectLst/>
                <a:latin typeface="Arial" panose="020B0604020202020204" pitchFamily="34" charset="0"/>
              </a:rPr>
              <a:t/>
            </a:r>
            <a:br>
              <a:rPr lang="en-IN" sz="2000" b="0" i="0" dirty="0">
                <a:effectLst/>
                <a:latin typeface="Arial" panose="020B0604020202020204" pitchFamily="34" charset="0"/>
              </a:rPr>
            </a:br>
            <a:r>
              <a:rPr lang="en-IN" sz="2000" b="0" i="0" dirty="0">
                <a:effectLst/>
                <a:latin typeface="Arial" panose="020B0604020202020204" pitchFamily="34" charset="0"/>
              </a:rPr>
              <a:t/>
            </a:r>
            <a:br>
              <a:rPr lang="en-IN" sz="2000" b="0" i="0" dirty="0">
                <a:effectLst/>
                <a:latin typeface="Arial" panose="020B0604020202020204" pitchFamily="34" charset="0"/>
              </a:rPr>
            </a:br>
            <a:r>
              <a:rPr lang="en-IN" sz="3600" b="0" i="0" dirty="0">
                <a:solidFill>
                  <a:schemeClr val="tx1"/>
                </a:solidFill>
                <a:effectLst/>
                <a:latin typeface="Times New Roman" panose="02020603050405020304" pitchFamily="18" charset="0"/>
                <a:cs typeface="Times New Roman" panose="02020603050405020304" pitchFamily="18" charset="0"/>
              </a:rPr>
              <a:t>Features of PL/SQL</a:t>
            </a:r>
            <a:r>
              <a:rPr lang="en-IN" sz="2000" b="0" i="0" dirty="0">
                <a:effectLst/>
                <a:latin typeface="Arial" panose="020B0604020202020204" pitchFamily="34" charset="0"/>
              </a:rPr>
              <a:t/>
            </a:r>
            <a:br>
              <a:rPr lang="en-IN" sz="2000" b="0" i="0" dirty="0">
                <a:effectLst/>
                <a:latin typeface="Arial" panose="020B0604020202020204" pitchFamily="34" charset="0"/>
              </a:rPr>
            </a:br>
            <a:r>
              <a:rPr lang="en-IN" b="0" i="0" dirty="0">
                <a:solidFill>
                  <a:srgbClr val="610B38"/>
                </a:solidFill>
                <a:effectLst/>
                <a:latin typeface="erdana"/>
              </a:rPr>
              <a:t/>
            </a:r>
            <a:br>
              <a:rPr lang="en-IN" b="0" i="0" dirty="0">
                <a:solidFill>
                  <a:srgbClr val="610B38"/>
                </a:solidFill>
                <a:effectLst/>
                <a:latin typeface="erdana"/>
              </a:rPr>
            </a:br>
            <a:endParaRPr lang="en-IN" dirty="0"/>
          </a:p>
        </p:txBody>
      </p:sp>
      <p:sp>
        <p:nvSpPr>
          <p:cNvPr id="3" name="Content Placeholder 2">
            <a:extLst>
              <a:ext uri="{FF2B5EF4-FFF2-40B4-BE49-F238E27FC236}">
                <a16:creationId xmlns="" xmlns:a16="http://schemas.microsoft.com/office/drawing/2014/main" id="{D9872BF4-E8EC-43F3-8D3B-9C89119FC477}"/>
              </a:ext>
            </a:extLst>
          </p:cNvPr>
          <p:cNvSpPr>
            <a:spLocks noGrp="1"/>
          </p:cNvSpPr>
          <p:nvPr>
            <p:ph idx="1"/>
          </p:nvPr>
        </p:nvSpPr>
        <p:spPr>
          <a:xfrm>
            <a:off x="633209" y="1467434"/>
            <a:ext cx="11048301" cy="5150048"/>
          </a:xfrm>
        </p:spPr>
        <p:txBody>
          <a:bodyPr/>
          <a:lstStyle/>
          <a:p>
            <a:pPr algn="jus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PL/SQL is tightly integrated with SQL.</a:t>
            </a:r>
          </a:p>
          <a:p>
            <a:pPr algn="jus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It offers extensive error checking.</a:t>
            </a:r>
          </a:p>
          <a:p>
            <a:pPr algn="just">
              <a:buFont typeface="Arial" panose="020B0604020202020204" pitchFamily="34" charset="0"/>
              <a:buChar char="•"/>
            </a:pPr>
            <a:r>
              <a:rPr lang="en-US" b="0" i="0" dirty="0" smtClean="0">
                <a:effectLst/>
                <a:latin typeface="Times New Roman" panose="02020603050405020304" pitchFamily="18" charset="0"/>
                <a:cs typeface="Times New Roman" panose="02020603050405020304" pitchFamily="18" charset="0"/>
              </a:rPr>
              <a:t>It </a:t>
            </a:r>
            <a:r>
              <a:rPr lang="en-US" b="0" i="0" dirty="0">
                <a:effectLst/>
                <a:latin typeface="Times New Roman" panose="02020603050405020304" pitchFamily="18" charset="0"/>
                <a:cs typeface="Times New Roman" panose="02020603050405020304" pitchFamily="18" charset="0"/>
              </a:rPr>
              <a:t>offers numerous data types.</a:t>
            </a:r>
          </a:p>
          <a:p>
            <a:pPr algn="jus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It offers a variety of programming structures.</a:t>
            </a:r>
          </a:p>
          <a:p>
            <a:pPr algn="jus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It supports structured programming through functions and procedures.</a:t>
            </a:r>
          </a:p>
          <a:p>
            <a:pPr algn="jus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It supports object-oriented programming.</a:t>
            </a:r>
          </a:p>
          <a:p>
            <a:pPr algn="jus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It supports the development of web applications and server pages.</a:t>
            </a:r>
          </a:p>
          <a:p>
            <a:endParaRPr lang="en-IN" dirty="0"/>
          </a:p>
        </p:txBody>
      </p:sp>
    </p:spTree>
    <p:extLst>
      <p:ext uri="{BB962C8B-B14F-4D97-AF65-F5344CB8AC3E}">
        <p14:creationId xmlns:p14="http://schemas.microsoft.com/office/powerpoint/2010/main" val="422572546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2B2D28B-345A-4D66-895D-15071678449C}"/>
              </a:ext>
            </a:extLst>
          </p:cNvPr>
          <p:cNvSpPr>
            <a:spLocks noGrp="1"/>
          </p:cNvSpPr>
          <p:nvPr>
            <p:ph type="title"/>
          </p:nvPr>
        </p:nvSpPr>
        <p:spPr>
          <a:xfrm>
            <a:off x="1920240" y="442220"/>
            <a:ext cx="8770571" cy="665127"/>
          </a:xfrm>
        </p:spPr>
        <p:txBody>
          <a:bodyPr>
            <a:normAutofit fontScale="90000"/>
          </a:bodyPr>
          <a:lstStyle/>
          <a:p>
            <a:pPr algn="ctr"/>
            <a:r>
              <a:rPr lang="en-US" altLang="en-US" b="0" dirty="0">
                <a:latin typeface="Times New Roman" panose="02020603050405020304" pitchFamily="18" charset="0"/>
                <a:cs typeface="Times New Roman" panose="02020603050405020304" pitchFamily="18" charset="0"/>
              </a:rPr>
              <a:t>Structure of PL/SQL</a:t>
            </a:r>
            <a:endParaRPr lang="en-IN" b="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4109811D-E1FE-42A0-9E14-4A17CFC2355E}"/>
              </a:ext>
            </a:extLst>
          </p:cNvPr>
          <p:cNvSpPr>
            <a:spLocks noGrp="1"/>
          </p:cNvSpPr>
          <p:nvPr>
            <p:ph idx="1"/>
          </p:nvPr>
        </p:nvSpPr>
        <p:spPr>
          <a:xfrm>
            <a:off x="511728" y="1107347"/>
            <a:ext cx="11098635" cy="4856433"/>
          </a:xfrm>
        </p:spPr>
        <p:txBody>
          <a:bodyPr/>
          <a:lstStyle/>
          <a:p>
            <a:pPr algn="just" eaLnBrk="1" hangingPunct="1">
              <a:lnSpc>
                <a:spcPct val="150000"/>
              </a:lnSpc>
            </a:pPr>
            <a:r>
              <a:rPr lang="en-US" altLang="en-US" sz="1800" dirty="0">
                <a:solidFill>
                  <a:schemeClr val="tx1"/>
                </a:solidFill>
                <a:latin typeface="Times New Roman" panose="02020603050405020304" pitchFamily="18" charset="0"/>
                <a:cs typeface="Times New Roman" panose="02020603050405020304" pitchFamily="18" charset="0"/>
              </a:rPr>
              <a:t>PL/SQL is Block Structured</a:t>
            </a:r>
          </a:p>
          <a:p>
            <a:pPr algn="just" eaLnBrk="1" hangingPunct="1">
              <a:lnSpc>
                <a:spcPct val="150000"/>
              </a:lnSpc>
              <a:buFontTx/>
              <a:buNone/>
            </a:pPr>
            <a:r>
              <a:rPr lang="en-US" altLang="en-US" sz="1800" dirty="0">
                <a:solidFill>
                  <a:schemeClr val="tx1"/>
                </a:solidFill>
                <a:latin typeface="Times New Roman" panose="02020603050405020304" pitchFamily="18" charset="0"/>
                <a:cs typeface="Times New Roman" panose="02020603050405020304" pitchFamily="18" charset="0"/>
              </a:rPr>
              <a:t>   A block is the basic unit from which all PL/SQL programs are built. A block can be named (functions and procedures) or anonymous </a:t>
            </a:r>
          </a:p>
          <a:p>
            <a:pPr algn="just" eaLnBrk="1" hangingPunct="1">
              <a:lnSpc>
                <a:spcPct val="150000"/>
              </a:lnSpc>
            </a:pPr>
            <a:r>
              <a:rPr lang="en-US" altLang="en-US" sz="1800" b="1" dirty="0">
                <a:solidFill>
                  <a:schemeClr val="tx1"/>
                </a:solidFill>
                <a:latin typeface="Times New Roman" panose="02020603050405020304" pitchFamily="18" charset="0"/>
                <a:cs typeface="Times New Roman" panose="02020603050405020304" pitchFamily="18" charset="0"/>
              </a:rPr>
              <a:t>Sections of block</a:t>
            </a:r>
          </a:p>
          <a:p>
            <a:pPr algn="just" eaLnBrk="1" hangingPunct="1">
              <a:lnSpc>
                <a:spcPct val="150000"/>
              </a:lnSpc>
              <a:buFontTx/>
              <a:buNone/>
            </a:pPr>
            <a:r>
              <a:rPr lang="en-US" altLang="en-US" sz="1800" dirty="0">
                <a:solidFill>
                  <a:schemeClr val="tx1"/>
                </a:solidFill>
                <a:latin typeface="Times New Roman" panose="02020603050405020304" pitchFamily="18" charset="0"/>
                <a:cs typeface="Times New Roman" panose="02020603050405020304" pitchFamily="18" charset="0"/>
              </a:rPr>
              <a:t>    	1- Header Section</a:t>
            </a:r>
          </a:p>
          <a:p>
            <a:pPr algn="just" eaLnBrk="1" hangingPunct="1">
              <a:lnSpc>
                <a:spcPct val="150000"/>
              </a:lnSpc>
              <a:buFontTx/>
              <a:buNone/>
            </a:pPr>
            <a:r>
              <a:rPr lang="en-US" altLang="en-US" sz="1800" dirty="0">
                <a:solidFill>
                  <a:schemeClr val="tx1"/>
                </a:solidFill>
                <a:latin typeface="Times New Roman" panose="02020603050405020304" pitchFamily="18" charset="0"/>
                <a:cs typeface="Times New Roman" panose="02020603050405020304" pitchFamily="18" charset="0"/>
              </a:rPr>
              <a:t>    	2- Declaration Section</a:t>
            </a:r>
          </a:p>
          <a:p>
            <a:pPr algn="just" eaLnBrk="1" hangingPunct="1">
              <a:lnSpc>
                <a:spcPct val="150000"/>
              </a:lnSpc>
              <a:buFontTx/>
              <a:buNone/>
            </a:pPr>
            <a:r>
              <a:rPr lang="en-US" altLang="en-US" sz="1800" dirty="0">
                <a:solidFill>
                  <a:schemeClr val="tx1"/>
                </a:solidFill>
                <a:latin typeface="Times New Roman" panose="02020603050405020304" pitchFamily="18" charset="0"/>
                <a:cs typeface="Times New Roman" panose="02020603050405020304" pitchFamily="18" charset="0"/>
              </a:rPr>
              <a:t>	3- Executable Section</a:t>
            </a:r>
          </a:p>
          <a:p>
            <a:pPr algn="just" eaLnBrk="1" hangingPunct="1">
              <a:lnSpc>
                <a:spcPct val="150000"/>
              </a:lnSpc>
              <a:buFontTx/>
              <a:buNone/>
            </a:pPr>
            <a:r>
              <a:rPr lang="en-US" altLang="en-US" sz="1800" dirty="0">
                <a:solidFill>
                  <a:schemeClr val="tx1"/>
                </a:solidFill>
                <a:latin typeface="Times New Roman" panose="02020603050405020304" pitchFamily="18" charset="0"/>
                <a:cs typeface="Times New Roman" panose="02020603050405020304" pitchFamily="18" charset="0"/>
              </a:rPr>
              <a:t>	4- Exception Section</a:t>
            </a:r>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207397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4149FCFE-935B-404E-B13A-C5E549732EEB}"/>
              </a:ext>
            </a:extLst>
          </p:cNvPr>
          <p:cNvPicPr/>
          <p:nvPr/>
        </p:nvPicPr>
        <p:blipFill rotWithShape="1">
          <a:blip r:embed="rId2">
            <a:extLst>
              <a:ext uri="{28A0092B-C50C-407E-A947-70E740481C1C}">
                <a14:useLocalDpi xmlns:a14="http://schemas.microsoft.com/office/drawing/2010/main" val="0"/>
              </a:ext>
            </a:extLst>
          </a:blip>
          <a:srcRect l="28240" t="35999" r="17458" b="10236"/>
          <a:stretch/>
        </p:blipFill>
        <p:spPr>
          <a:xfrm>
            <a:off x="535621" y="198362"/>
            <a:ext cx="4580389" cy="3355597"/>
          </a:xfrm>
          <a:prstGeom prst="rect">
            <a:avLst/>
          </a:prstGeom>
        </p:spPr>
      </p:pic>
      <p:pic>
        <p:nvPicPr>
          <p:cNvPr id="8" name="Picture 7">
            <a:extLst>
              <a:ext uri="{FF2B5EF4-FFF2-40B4-BE49-F238E27FC236}">
                <a16:creationId xmlns="" xmlns:a16="http://schemas.microsoft.com/office/drawing/2014/main" id="{0A73CDD5-3659-4EDF-877D-B8F81F6D7D3D}"/>
              </a:ext>
            </a:extLst>
          </p:cNvPr>
          <p:cNvPicPr/>
          <p:nvPr/>
        </p:nvPicPr>
        <p:blipFill rotWithShape="1">
          <a:blip r:embed="rId3">
            <a:extLst>
              <a:ext uri="{28A0092B-C50C-407E-A947-70E740481C1C}">
                <a14:useLocalDpi xmlns:a14="http://schemas.microsoft.com/office/drawing/2010/main" val="0"/>
              </a:ext>
            </a:extLst>
          </a:blip>
          <a:srcRect l="29118" t="28796" r="22874" b="13985"/>
          <a:stretch/>
        </p:blipFill>
        <p:spPr>
          <a:xfrm>
            <a:off x="6096000" y="260849"/>
            <a:ext cx="4249252" cy="3355597"/>
          </a:xfrm>
          <a:prstGeom prst="rect">
            <a:avLst/>
          </a:prstGeom>
        </p:spPr>
      </p:pic>
    </p:spTree>
    <p:extLst>
      <p:ext uri="{BB962C8B-B14F-4D97-AF65-F5344CB8AC3E}">
        <p14:creationId xmlns:p14="http://schemas.microsoft.com/office/powerpoint/2010/main" val="273995064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65370674"/>
              </p:ext>
            </p:extLst>
          </p:nvPr>
        </p:nvGraphicFramePr>
        <p:xfrm>
          <a:off x="340488" y="263043"/>
          <a:ext cx="9384047" cy="4706084"/>
        </p:xfrm>
        <a:graphic>
          <a:graphicData uri="http://schemas.openxmlformats.org/drawingml/2006/table">
            <a:tbl>
              <a:tblPr/>
              <a:tblGrid>
                <a:gridCol w="1954732"/>
                <a:gridCol w="7429315"/>
              </a:tblGrid>
              <a:tr h="291477">
                <a:tc>
                  <a:txBody>
                    <a:bodyPr/>
                    <a:lstStyle/>
                    <a:p>
                      <a:pPr algn="ctr" fontAlgn="t"/>
                      <a:r>
                        <a:rPr lang="en-US" sz="2000" dirty="0" err="1">
                          <a:effectLst/>
                        </a:rPr>
                        <a:t>S.No</a:t>
                      </a:r>
                      <a:endParaRPr lang="en-US" sz="2000" dirty="0">
                        <a:effectLst/>
                      </a:endParaRPr>
                    </a:p>
                  </a:txBody>
                  <a:tcPr marL="52049" marR="52049" marT="52049" marB="5204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ctr" fontAlgn="t"/>
                      <a:r>
                        <a:rPr lang="en-US" sz="2000" dirty="0">
                          <a:effectLst/>
                        </a:rPr>
                        <a:t>Sections &amp; Description</a:t>
                      </a:r>
                    </a:p>
                  </a:txBody>
                  <a:tcPr marL="52049" marR="52049" marT="52049" marB="5204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r>
              <a:tr h="1228368">
                <a:tc>
                  <a:txBody>
                    <a:bodyPr/>
                    <a:lstStyle/>
                    <a:p>
                      <a:pPr algn="ctr" fontAlgn="ctr"/>
                      <a:r>
                        <a:rPr lang="en-US" sz="2000">
                          <a:effectLst/>
                        </a:rPr>
                        <a:t>1</a:t>
                      </a:r>
                    </a:p>
                  </a:txBody>
                  <a:tcPr marL="52049" marR="52049" marT="52049" marB="520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2000" b="1" dirty="0">
                          <a:solidFill>
                            <a:srgbClr val="000000"/>
                          </a:solidFill>
                          <a:effectLst/>
                        </a:rPr>
                        <a:t>Declarations</a:t>
                      </a:r>
                      <a:endParaRPr lang="en-US" sz="2000" dirty="0">
                        <a:solidFill>
                          <a:srgbClr val="000000"/>
                        </a:solidFill>
                        <a:effectLst/>
                      </a:endParaRPr>
                    </a:p>
                    <a:p>
                      <a:pPr algn="just" fontAlgn="t"/>
                      <a:r>
                        <a:rPr lang="en-US" sz="2000" dirty="0">
                          <a:solidFill>
                            <a:srgbClr val="000000"/>
                          </a:solidFill>
                          <a:effectLst/>
                        </a:rPr>
                        <a:t>This section starts with the keyword </a:t>
                      </a:r>
                      <a:r>
                        <a:rPr lang="en-US" sz="2000" b="1" dirty="0">
                          <a:solidFill>
                            <a:srgbClr val="000000"/>
                          </a:solidFill>
                          <a:effectLst/>
                        </a:rPr>
                        <a:t>DECLARE</a:t>
                      </a:r>
                      <a:r>
                        <a:rPr lang="en-US" sz="2000" dirty="0">
                          <a:solidFill>
                            <a:srgbClr val="000000"/>
                          </a:solidFill>
                          <a:effectLst/>
                        </a:rPr>
                        <a:t>. It is an optional section and defines all variables, cursors, subprograms, and other elements to be used in the program.</a:t>
                      </a:r>
                    </a:p>
                  </a:txBody>
                  <a:tcPr marL="52049" marR="52049" marT="52049" marB="5204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1790503">
                <a:tc>
                  <a:txBody>
                    <a:bodyPr/>
                    <a:lstStyle/>
                    <a:p>
                      <a:pPr algn="ctr" fontAlgn="ctr"/>
                      <a:r>
                        <a:rPr lang="en-US" sz="2000" dirty="0">
                          <a:effectLst/>
                        </a:rPr>
                        <a:t>2</a:t>
                      </a:r>
                    </a:p>
                  </a:txBody>
                  <a:tcPr marL="52049" marR="52049" marT="52049" marB="520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2000" b="1">
                          <a:solidFill>
                            <a:srgbClr val="000000"/>
                          </a:solidFill>
                          <a:effectLst/>
                        </a:rPr>
                        <a:t>Executable Commands</a:t>
                      </a:r>
                      <a:endParaRPr lang="en-US" sz="2000">
                        <a:solidFill>
                          <a:srgbClr val="000000"/>
                        </a:solidFill>
                        <a:effectLst/>
                      </a:endParaRPr>
                    </a:p>
                    <a:p>
                      <a:pPr algn="just" fontAlgn="t"/>
                      <a:r>
                        <a:rPr lang="en-US" sz="2000">
                          <a:solidFill>
                            <a:srgbClr val="000000"/>
                          </a:solidFill>
                          <a:effectLst/>
                        </a:rPr>
                        <a:t>This section is enclosed between the keywords </a:t>
                      </a:r>
                      <a:r>
                        <a:rPr lang="en-US" sz="2000" b="1">
                          <a:solidFill>
                            <a:srgbClr val="000000"/>
                          </a:solidFill>
                          <a:effectLst/>
                        </a:rPr>
                        <a:t>BEGIN</a:t>
                      </a:r>
                      <a:r>
                        <a:rPr lang="en-US" sz="2000">
                          <a:solidFill>
                            <a:srgbClr val="000000"/>
                          </a:solidFill>
                          <a:effectLst/>
                        </a:rPr>
                        <a:t> and </a:t>
                      </a:r>
                      <a:r>
                        <a:rPr lang="en-US" sz="2000" b="1">
                          <a:solidFill>
                            <a:srgbClr val="000000"/>
                          </a:solidFill>
                          <a:effectLst/>
                        </a:rPr>
                        <a:t>END</a:t>
                      </a:r>
                      <a:r>
                        <a:rPr lang="en-US" sz="2000">
                          <a:solidFill>
                            <a:srgbClr val="000000"/>
                          </a:solidFill>
                          <a:effectLst/>
                        </a:rPr>
                        <a:t> and it is a mandatory section. It consists of the executable PL/SQL statements of the program. It should have at least one executable line of code, which may be just a </a:t>
                      </a:r>
                      <a:r>
                        <a:rPr lang="en-US" sz="2000" b="1">
                          <a:solidFill>
                            <a:srgbClr val="000000"/>
                          </a:solidFill>
                          <a:effectLst/>
                        </a:rPr>
                        <a:t>NULL command</a:t>
                      </a:r>
                      <a:r>
                        <a:rPr lang="en-US" sz="2000">
                          <a:solidFill>
                            <a:srgbClr val="000000"/>
                          </a:solidFill>
                          <a:effectLst/>
                        </a:rPr>
                        <a:t> to indicate that nothing should be executed.</a:t>
                      </a:r>
                    </a:p>
                  </a:txBody>
                  <a:tcPr marL="52049" marR="52049" marT="52049" marB="5204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1040990">
                <a:tc>
                  <a:txBody>
                    <a:bodyPr/>
                    <a:lstStyle/>
                    <a:p>
                      <a:pPr algn="ctr" fontAlgn="ctr"/>
                      <a:r>
                        <a:rPr lang="en-US" sz="2000">
                          <a:effectLst/>
                        </a:rPr>
                        <a:t>3</a:t>
                      </a:r>
                    </a:p>
                  </a:txBody>
                  <a:tcPr marL="52049" marR="52049" marT="52049" marB="520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2000" b="1" dirty="0">
                          <a:solidFill>
                            <a:srgbClr val="000000"/>
                          </a:solidFill>
                          <a:effectLst/>
                        </a:rPr>
                        <a:t>Exception Handling</a:t>
                      </a:r>
                      <a:endParaRPr lang="en-US" sz="2000" dirty="0">
                        <a:solidFill>
                          <a:srgbClr val="000000"/>
                        </a:solidFill>
                        <a:effectLst/>
                      </a:endParaRPr>
                    </a:p>
                    <a:p>
                      <a:pPr algn="just" fontAlgn="t"/>
                      <a:r>
                        <a:rPr lang="en-US" sz="2000" dirty="0">
                          <a:solidFill>
                            <a:srgbClr val="000000"/>
                          </a:solidFill>
                          <a:effectLst/>
                        </a:rPr>
                        <a:t>This section starts with the keyword </a:t>
                      </a:r>
                      <a:r>
                        <a:rPr lang="en-US" sz="2000" b="1" dirty="0">
                          <a:solidFill>
                            <a:srgbClr val="000000"/>
                          </a:solidFill>
                          <a:effectLst/>
                        </a:rPr>
                        <a:t>EXCEPTION</a:t>
                      </a:r>
                      <a:r>
                        <a:rPr lang="en-US" sz="2000" dirty="0">
                          <a:solidFill>
                            <a:srgbClr val="000000"/>
                          </a:solidFill>
                          <a:effectLst/>
                        </a:rPr>
                        <a:t>. This optional section contains </a:t>
                      </a:r>
                      <a:r>
                        <a:rPr lang="en-US" sz="2000" b="1" dirty="0">
                          <a:solidFill>
                            <a:srgbClr val="000000"/>
                          </a:solidFill>
                          <a:effectLst/>
                        </a:rPr>
                        <a:t>exception(s)</a:t>
                      </a:r>
                      <a:r>
                        <a:rPr lang="en-US" sz="2000" dirty="0">
                          <a:solidFill>
                            <a:srgbClr val="000000"/>
                          </a:solidFill>
                          <a:effectLst/>
                        </a:rPr>
                        <a:t> that handle errors in the program.</a:t>
                      </a:r>
                    </a:p>
                  </a:txBody>
                  <a:tcPr marL="52049" marR="52049" marT="52049" marB="5204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bl>
          </a:graphicData>
        </a:graphic>
      </p:graphicFrame>
      <p:sp>
        <p:nvSpPr>
          <p:cNvPr id="5" name="Rectangle 4"/>
          <p:cNvSpPr/>
          <p:nvPr/>
        </p:nvSpPr>
        <p:spPr>
          <a:xfrm>
            <a:off x="4159170" y="5259520"/>
            <a:ext cx="6096000" cy="1200329"/>
          </a:xfrm>
          <a:prstGeom prst="rect">
            <a:avLst/>
          </a:prstGeom>
        </p:spPr>
        <p:txBody>
          <a:bodyPr>
            <a:spAutoFit/>
          </a:bodyPr>
          <a:lstStyle/>
          <a:p>
            <a:r>
              <a:rPr lang="en-US" dirty="0">
                <a:solidFill>
                  <a:srgbClr val="000000"/>
                </a:solidFill>
                <a:latin typeface="Nunito"/>
              </a:rPr>
              <a:t>The </a:t>
            </a:r>
            <a:r>
              <a:rPr lang="en-US" b="1" dirty="0">
                <a:solidFill>
                  <a:srgbClr val="000000"/>
                </a:solidFill>
                <a:latin typeface="Nunito"/>
              </a:rPr>
              <a:t>end;</a:t>
            </a:r>
            <a:r>
              <a:rPr lang="en-US" dirty="0">
                <a:solidFill>
                  <a:srgbClr val="000000"/>
                </a:solidFill>
                <a:latin typeface="Nunito"/>
              </a:rPr>
              <a:t> line signals the end of the PL/SQL block. To run the code from the SQL command line, you may need to type / at the beginning of the first blank line after the last line of the code. </a:t>
            </a:r>
            <a:endParaRPr lang="en-US" dirty="0"/>
          </a:p>
        </p:txBody>
      </p:sp>
    </p:spTree>
    <p:extLst>
      <p:ext uri="{BB962C8B-B14F-4D97-AF65-F5344CB8AC3E}">
        <p14:creationId xmlns:p14="http://schemas.microsoft.com/office/powerpoint/2010/main" val="95682864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D9D0151-7A26-4267-8B67-A207BEDC1D0D}"/>
              </a:ext>
            </a:extLst>
          </p:cNvPr>
          <p:cNvSpPr>
            <a:spLocks noGrp="1"/>
          </p:cNvSpPr>
          <p:nvPr>
            <p:ph type="title"/>
          </p:nvPr>
        </p:nvSpPr>
        <p:spPr>
          <a:xfrm>
            <a:off x="713064" y="442221"/>
            <a:ext cx="11006356" cy="841296"/>
          </a:xfrm>
        </p:spPr>
        <p:txBody>
          <a:bodyPr>
            <a:normAutofit fontScale="90000"/>
          </a:bodyPr>
          <a:lstStyle/>
          <a:p>
            <a:pPr algn="ctr"/>
            <a:r>
              <a:rPr lang="en-US" sz="3600" b="0" i="0" dirty="0">
                <a:solidFill>
                  <a:schemeClr val="tx1"/>
                </a:solidFill>
                <a:effectLst/>
                <a:latin typeface="Times New Roman" panose="02020603050405020304" pitchFamily="18" charset="0"/>
                <a:cs typeface="Times New Roman" panose="02020603050405020304" pitchFamily="18" charset="0"/>
              </a:rPr>
              <a:t>How to declare variable in </a:t>
            </a:r>
            <a:r>
              <a:rPr lang="en-US" sz="3600" b="0" i="0" dirty="0" smtClean="0">
                <a:solidFill>
                  <a:schemeClr val="tx1"/>
                </a:solidFill>
                <a:effectLst/>
                <a:latin typeface="Times New Roman" panose="02020603050405020304" pitchFamily="18" charset="0"/>
                <a:cs typeface="Times New Roman" panose="02020603050405020304" pitchFamily="18" charset="0"/>
              </a:rPr>
              <a:t>PL/SQL??</a:t>
            </a:r>
            <a:r>
              <a:rPr lang="en-US" b="0" i="0" dirty="0">
                <a:solidFill>
                  <a:srgbClr val="610B38"/>
                </a:solidFill>
                <a:effectLst/>
                <a:latin typeface="erdana"/>
              </a:rPr>
              <a:t/>
            </a:r>
            <a:br>
              <a:rPr lang="en-US" b="0" i="0" dirty="0">
                <a:solidFill>
                  <a:srgbClr val="610B38"/>
                </a:solidFill>
                <a:effectLst/>
                <a:latin typeface="erdana"/>
              </a:rPr>
            </a:br>
            <a:endParaRPr lang="en-IN" dirty="0"/>
          </a:p>
        </p:txBody>
      </p:sp>
      <p:sp>
        <p:nvSpPr>
          <p:cNvPr id="3" name="Content Placeholder 2">
            <a:extLst>
              <a:ext uri="{FF2B5EF4-FFF2-40B4-BE49-F238E27FC236}">
                <a16:creationId xmlns="" xmlns:a16="http://schemas.microsoft.com/office/drawing/2014/main" id="{FA261887-E3E9-40E5-8371-DD165A35F6BD}"/>
              </a:ext>
            </a:extLst>
          </p:cNvPr>
          <p:cNvSpPr>
            <a:spLocks noGrp="1"/>
          </p:cNvSpPr>
          <p:nvPr>
            <p:ph idx="1"/>
          </p:nvPr>
        </p:nvSpPr>
        <p:spPr>
          <a:xfrm>
            <a:off x="5074490" y="1044377"/>
            <a:ext cx="6191074" cy="5660770"/>
          </a:xfrm>
        </p:spPr>
        <p:txBody>
          <a:bodyPr/>
          <a:lstStyle/>
          <a:p>
            <a:pPr algn="just"/>
            <a:r>
              <a:rPr lang="en-IN" sz="1600" b="1" i="0" dirty="0">
                <a:solidFill>
                  <a:schemeClr val="tx1"/>
                </a:solidFill>
                <a:effectLst/>
                <a:latin typeface="Times New Roman" panose="02020603050405020304" pitchFamily="18" charset="0"/>
                <a:cs typeface="Times New Roman" panose="02020603050405020304" pitchFamily="18" charset="0"/>
              </a:rPr>
              <a:t>Syntax </a:t>
            </a:r>
          </a:p>
          <a:p>
            <a:pPr algn="just"/>
            <a:r>
              <a:rPr lang="en-US" sz="2000" b="0" i="0" dirty="0" err="1">
                <a:solidFill>
                  <a:schemeClr val="tx1"/>
                </a:solidFill>
                <a:effectLst/>
                <a:latin typeface="Times New Roman" panose="02020603050405020304" pitchFamily="18" charset="0"/>
                <a:cs typeface="Times New Roman" panose="02020603050405020304" pitchFamily="18" charset="0"/>
              </a:rPr>
              <a:t>variable_name</a:t>
            </a:r>
            <a:r>
              <a:rPr lang="en-US" sz="2000" b="0" i="0" dirty="0">
                <a:solidFill>
                  <a:schemeClr val="tx1"/>
                </a:solidFill>
                <a:effectLst/>
                <a:latin typeface="Times New Roman" panose="02020603050405020304" pitchFamily="18" charset="0"/>
                <a:cs typeface="Times New Roman" panose="02020603050405020304" pitchFamily="18" charset="0"/>
              </a:rPr>
              <a:t> [CONSTANT] datatype [NOT NULL] [:= | </a:t>
            </a:r>
            <a:r>
              <a:rPr lang="en-US" sz="2000" b="1" i="0" dirty="0">
                <a:solidFill>
                  <a:schemeClr val="tx1"/>
                </a:solidFill>
                <a:effectLst/>
                <a:latin typeface="Times New Roman" panose="02020603050405020304" pitchFamily="18" charset="0"/>
                <a:cs typeface="Times New Roman" panose="02020603050405020304" pitchFamily="18" charset="0"/>
              </a:rPr>
              <a:t>DEFAULT</a:t>
            </a:r>
            <a:r>
              <a:rPr lang="en-US" sz="2000" b="0" i="0" dirty="0">
                <a:solidFill>
                  <a:schemeClr val="tx1"/>
                </a:solidFill>
                <a:effectLst/>
                <a:latin typeface="Times New Roman" panose="02020603050405020304" pitchFamily="18" charset="0"/>
                <a:cs typeface="Times New Roman" panose="02020603050405020304" pitchFamily="18" charset="0"/>
              </a:rPr>
              <a:t> </a:t>
            </a:r>
            <a:r>
              <a:rPr lang="en-US" sz="2000" b="0" i="0" dirty="0" err="1">
                <a:solidFill>
                  <a:schemeClr val="tx1"/>
                </a:solidFill>
                <a:effectLst/>
                <a:latin typeface="Times New Roman" panose="02020603050405020304" pitchFamily="18" charset="0"/>
                <a:cs typeface="Times New Roman" panose="02020603050405020304" pitchFamily="18" charset="0"/>
              </a:rPr>
              <a:t>initial_value</a:t>
            </a:r>
            <a:r>
              <a:rPr lang="en-US" sz="2000" b="0" i="0" dirty="0">
                <a:solidFill>
                  <a:schemeClr val="tx1"/>
                </a:solidFill>
                <a:effectLst/>
                <a:latin typeface="Times New Roman" panose="02020603050405020304" pitchFamily="18" charset="0"/>
                <a:cs typeface="Times New Roman" panose="02020603050405020304" pitchFamily="18" charset="0"/>
              </a:rPr>
              <a:t>]  </a:t>
            </a:r>
          </a:p>
          <a:p>
            <a:pPr algn="just"/>
            <a:r>
              <a:rPr lang="en-US" sz="2000" b="1" dirty="0">
                <a:solidFill>
                  <a:schemeClr val="tx1"/>
                </a:solidFill>
                <a:latin typeface="Times New Roman" panose="02020603050405020304" pitchFamily="18" charset="0"/>
                <a:cs typeface="Times New Roman" panose="02020603050405020304" pitchFamily="18" charset="0"/>
              </a:rPr>
              <a:t>Initializing Variables in PL/SQL</a:t>
            </a:r>
          </a:p>
          <a:p>
            <a:pPr algn="just"/>
            <a:r>
              <a:rPr lang="en-US" sz="2000" dirty="0" err="1">
                <a:solidFill>
                  <a:schemeClr val="tx1"/>
                </a:solidFill>
                <a:latin typeface="Times New Roman" panose="02020603050405020304" pitchFamily="18" charset="0"/>
                <a:cs typeface="Times New Roman" panose="02020603050405020304" pitchFamily="18" charset="0"/>
              </a:rPr>
              <a:t>Evertime</a:t>
            </a:r>
            <a:r>
              <a:rPr lang="en-US" sz="2000" dirty="0">
                <a:solidFill>
                  <a:schemeClr val="tx1"/>
                </a:solidFill>
                <a:latin typeface="Times New Roman" panose="02020603050405020304" pitchFamily="18" charset="0"/>
                <a:cs typeface="Times New Roman" panose="02020603050405020304" pitchFamily="18" charset="0"/>
              </a:rPr>
              <a:t> you declare a variable, PL/SQL defines a default value NULL to it. </a:t>
            </a:r>
          </a:p>
          <a:p>
            <a:pPr algn="just"/>
            <a:r>
              <a:rPr lang="en-US" sz="2000" dirty="0">
                <a:solidFill>
                  <a:schemeClr val="tx1"/>
                </a:solidFill>
                <a:latin typeface="Times New Roman" panose="02020603050405020304" pitchFamily="18" charset="0"/>
                <a:cs typeface="Times New Roman" panose="02020603050405020304" pitchFamily="18" charset="0"/>
              </a:rPr>
              <a:t>If you want to initialize a variable with other value than NULL value, you can do so during the declaration, by using any one of the following methods.</a:t>
            </a:r>
          </a:p>
          <a:p>
            <a:pPr algn="just">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The DEFAULT keyword</a:t>
            </a:r>
          </a:p>
          <a:p>
            <a:pPr algn="just">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The assignment operator</a:t>
            </a:r>
          </a:p>
          <a:p>
            <a:endParaRPr lang="en-IN" sz="3600" dirty="0"/>
          </a:p>
        </p:txBody>
      </p:sp>
      <p:sp>
        <p:nvSpPr>
          <p:cNvPr id="6" name="TextBox 5">
            <a:extLst>
              <a:ext uri="{FF2B5EF4-FFF2-40B4-BE49-F238E27FC236}">
                <a16:creationId xmlns="" xmlns:a16="http://schemas.microsoft.com/office/drawing/2014/main" id="{28B25829-34AB-4F6D-B1A7-43341FE176F3}"/>
              </a:ext>
            </a:extLst>
          </p:cNvPr>
          <p:cNvSpPr txBox="1"/>
          <p:nvPr/>
        </p:nvSpPr>
        <p:spPr>
          <a:xfrm>
            <a:off x="559545" y="1596305"/>
            <a:ext cx="5536455" cy="2893100"/>
          </a:xfrm>
          <a:prstGeom prst="rect">
            <a:avLst/>
          </a:prstGeom>
          <a:noFill/>
        </p:spPr>
        <p:txBody>
          <a:bodyPr wrap="square">
            <a:spAutoFit/>
          </a:bodyPr>
          <a:lstStyle/>
          <a:p>
            <a:pPr algn="l">
              <a:buFont typeface="+mj-lt"/>
              <a:buAutoNum type="arabicPeriod"/>
            </a:pPr>
            <a:r>
              <a:rPr lang="en-IN" sz="1600" b="1" i="0" dirty="0">
                <a:solidFill>
                  <a:srgbClr val="006699"/>
                </a:solidFill>
                <a:effectLst/>
                <a:latin typeface="Times New Roman" panose="02020603050405020304" pitchFamily="18" charset="0"/>
                <a:cs typeface="Times New Roman" panose="02020603050405020304" pitchFamily="18" charset="0"/>
              </a:rPr>
              <a:t>DECLARE</a:t>
            </a:r>
            <a:r>
              <a:rPr lang="en-IN" sz="1600"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IN" sz="1600" b="0" i="0" dirty="0">
                <a:solidFill>
                  <a:srgbClr val="000000"/>
                </a:solidFill>
                <a:effectLst/>
                <a:latin typeface="Times New Roman" panose="02020603050405020304" pitchFamily="18" charset="0"/>
                <a:cs typeface="Times New Roman" panose="02020603050405020304" pitchFamily="18" charset="0"/>
              </a:rPr>
              <a:t>   a </a:t>
            </a:r>
            <a:r>
              <a:rPr lang="en-IN" sz="1600" b="1" i="0" dirty="0">
                <a:solidFill>
                  <a:srgbClr val="006699"/>
                </a:solidFill>
                <a:effectLst/>
                <a:latin typeface="Times New Roman" panose="02020603050405020304" pitchFamily="18" charset="0"/>
                <a:cs typeface="Times New Roman" panose="02020603050405020304" pitchFamily="18" charset="0"/>
              </a:rPr>
              <a:t>integer</a:t>
            </a:r>
            <a:r>
              <a:rPr lang="en-IN" sz="1600" b="0" i="0" dirty="0">
                <a:solidFill>
                  <a:srgbClr val="000000"/>
                </a:solidFill>
                <a:effectLst/>
                <a:latin typeface="Times New Roman" panose="02020603050405020304" pitchFamily="18" charset="0"/>
                <a:cs typeface="Times New Roman" panose="02020603050405020304" pitchFamily="18" charset="0"/>
              </a:rPr>
              <a:t> := 30;  </a:t>
            </a:r>
          </a:p>
          <a:p>
            <a:pPr algn="l">
              <a:buFont typeface="+mj-lt"/>
              <a:buAutoNum type="arabicPeriod"/>
            </a:pPr>
            <a:r>
              <a:rPr lang="en-IN" sz="1600" b="0" i="0" dirty="0">
                <a:solidFill>
                  <a:srgbClr val="000000"/>
                </a:solidFill>
                <a:effectLst/>
                <a:latin typeface="Times New Roman" panose="02020603050405020304" pitchFamily="18" charset="0"/>
                <a:cs typeface="Times New Roman" panose="02020603050405020304" pitchFamily="18" charset="0"/>
              </a:rPr>
              <a:t>   b </a:t>
            </a:r>
            <a:r>
              <a:rPr lang="en-IN" sz="1600" b="1" i="0" dirty="0">
                <a:solidFill>
                  <a:srgbClr val="006699"/>
                </a:solidFill>
                <a:effectLst/>
                <a:latin typeface="Times New Roman" panose="02020603050405020304" pitchFamily="18" charset="0"/>
                <a:cs typeface="Times New Roman" panose="02020603050405020304" pitchFamily="18" charset="0"/>
              </a:rPr>
              <a:t>integer</a:t>
            </a:r>
            <a:r>
              <a:rPr lang="en-IN" sz="1600" b="0" i="0" dirty="0">
                <a:solidFill>
                  <a:srgbClr val="000000"/>
                </a:solidFill>
                <a:effectLst/>
                <a:latin typeface="Times New Roman" panose="02020603050405020304" pitchFamily="18" charset="0"/>
                <a:cs typeface="Times New Roman" panose="02020603050405020304" pitchFamily="18" charset="0"/>
              </a:rPr>
              <a:t> := 40;  </a:t>
            </a:r>
          </a:p>
          <a:p>
            <a:pPr algn="l">
              <a:buFont typeface="+mj-lt"/>
              <a:buAutoNum type="arabicPeriod"/>
            </a:pPr>
            <a:r>
              <a:rPr lang="en-IN" sz="1600" b="0" i="0" dirty="0">
                <a:solidFill>
                  <a:srgbClr val="000000"/>
                </a:solidFill>
                <a:effectLst/>
                <a:latin typeface="Times New Roman" panose="02020603050405020304" pitchFamily="18" charset="0"/>
                <a:cs typeface="Times New Roman" panose="02020603050405020304" pitchFamily="18" charset="0"/>
              </a:rPr>
              <a:t>   c </a:t>
            </a:r>
            <a:r>
              <a:rPr lang="en-IN" sz="1600" b="1" i="0" dirty="0">
                <a:solidFill>
                  <a:srgbClr val="006699"/>
                </a:solidFill>
                <a:effectLst/>
                <a:latin typeface="Times New Roman" panose="02020603050405020304" pitchFamily="18" charset="0"/>
                <a:cs typeface="Times New Roman" panose="02020603050405020304" pitchFamily="18" charset="0"/>
              </a:rPr>
              <a:t>integer</a:t>
            </a:r>
            <a:r>
              <a:rPr lang="en-IN" sz="1600"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IN" sz="1600" b="0" i="0" dirty="0">
                <a:solidFill>
                  <a:srgbClr val="000000"/>
                </a:solidFill>
                <a:effectLst/>
                <a:latin typeface="Times New Roman" panose="02020603050405020304" pitchFamily="18" charset="0"/>
                <a:cs typeface="Times New Roman" panose="02020603050405020304" pitchFamily="18" charset="0"/>
              </a:rPr>
              <a:t>   f </a:t>
            </a:r>
            <a:r>
              <a:rPr lang="en-IN" sz="1600" b="1" i="0" dirty="0">
                <a:solidFill>
                  <a:srgbClr val="006699"/>
                </a:solidFill>
                <a:effectLst/>
                <a:latin typeface="Times New Roman" panose="02020603050405020304" pitchFamily="18" charset="0"/>
                <a:cs typeface="Times New Roman" panose="02020603050405020304" pitchFamily="18" charset="0"/>
              </a:rPr>
              <a:t>real</a:t>
            </a:r>
            <a:r>
              <a:rPr lang="en-IN" sz="1600"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IN" sz="1600" b="1" i="0" dirty="0">
                <a:solidFill>
                  <a:srgbClr val="006699"/>
                </a:solidFill>
                <a:effectLst/>
                <a:latin typeface="Times New Roman" panose="02020603050405020304" pitchFamily="18" charset="0"/>
                <a:cs typeface="Times New Roman" panose="02020603050405020304" pitchFamily="18" charset="0"/>
              </a:rPr>
              <a:t>BEGIN</a:t>
            </a:r>
            <a:r>
              <a:rPr lang="en-IN" sz="1600"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IN" sz="1600" b="0" i="0" dirty="0">
                <a:solidFill>
                  <a:srgbClr val="000000"/>
                </a:solidFill>
                <a:effectLst/>
                <a:latin typeface="Times New Roman" panose="02020603050405020304" pitchFamily="18" charset="0"/>
                <a:cs typeface="Times New Roman" panose="02020603050405020304" pitchFamily="18" charset="0"/>
              </a:rPr>
              <a:t>   c := a + b;  </a:t>
            </a:r>
          </a:p>
          <a:p>
            <a:pPr algn="l">
              <a:buFont typeface="+mj-lt"/>
              <a:buAutoNum type="arabicPeriod"/>
            </a:pPr>
            <a:r>
              <a:rPr lang="en-IN" sz="1600" b="0" i="0" dirty="0">
                <a:solidFill>
                  <a:srgbClr val="000000"/>
                </a:solidFill>
                <a:effectLst/>
                <a:latin typeface="Times New Roman" panose="02020603050405020304" pitchFamily="18" charset="0"/>
                <a:cs typeface="Times New Roman" panose="02020603050405020304" pitchFamily="18" charset="0"/>
              </a:rPr>
              <a:t>   </a:t>
            </a:r>
            <a:r>
              <a:rPr lang="en-IN" sz="1600" b="0" i="0" dirty="0" err="1">
                <a:solidFill>
                  <a:srgbClr val="000000"/>
                </a:solidFill>
                <a:effectLst/>
                <a:latin typeface="Times New Roman" panose="02020603050405020304" pitchFamily="18" charset="0"/>
                <a:cs typeface="Times New Roman" panose="02020603050405020304" pitchFamily="18" charset="0"/>
              </a:rPr>
              <a:t>dbms_output.put_line</a:t>
            </a:r>
            <a:r>
              <a:rPr lang="en-IN" sz="1600" b="0" i="0" dirty="0">
                <a:solidFill>
                  <a:srgbClr val="000000"/>
                </a:solidFill>
                <a:effectLst/>
                <a:latin typeface="Times New Roman" panose="02020603050405020304" pitchFamily="18" charset="0"/>
                <a:cs typeface="Times New Roman" panose="02020603050405020304" pitchFamily="18" charset="0"/>
              </a:rPr>
              <a:t>(</a:t>
            </a:r>
            <a:r>
              <a:rPr lang="en-IN" sz="1600" b="0" i="0" dirty="0">
                <a:solidFill>
                  <a:srgbClr val="0000FF"/>
                </a:solidFill>
                <a:effectLst/>
                <a:latin typeface="Times New Roman" panose="02020603050405020304" pitchFamily="18" charset="0"/>
                <a:cs typeface="Times New Roman" panose="02020603050405020304" pitchFamily="18" charset="0"/>
              </a:rPr>
              <a:t>'Value of c: '</a:t>
            </a:r>
            <a:r>
              <a:rPr lang="en-IN" sz="1600" b="0" i="0" dirty="0">
                <a:solidFill>
                  <a:srgbClr val="000000"/>
                </a:solidFill>
                <a:effectLst/>
                <a:latin typeface="Times New Roman" panose="02020603050405020304" pitchFamily="18" charset="0"/>
                <a:cs typeface="Times New Roman" panose="02020603050405020304" pitchFamily="18" charset="0"/>
              </a:rPr>
              <a:t> || c);  </a:t>
            </a:r>
          </a:p>
          <a:p>
            <a:pPr algn="l">
              <a:buFont typeface="+mj-lt"/>
              <a:buAutoNum type="arabicPeriod"/>
            </a:pPr>
            <a:r>
              <a:rPr lang="en-IN" sz="1600" b="0" i="0" dirty="0">
                <a:solidFill>
                  <a:srgbClr val="000000"/>
                </a:solidFill>
                <a:effectLst/>
                <a:latin typeface="Times New Roman" panose="02020603050405020304" pitchFamily="18" charset="0"/>
                <a:cs typeface="Times New Roman" panose="02020603050405020304" pitchFamily="18" charset="0"/>
              </a:rPr>
              <a:t>   f := 100.0/3.0;  </a:t>
            </a:r>
          </a:p>
          <a:p>
            <a:pPr algn="l">
              <a:buFont typeface="+mj-lt"/>
              <a:buAutoNum type="arabicPeriod"/>
            </a:pPr>
            <a:r>
              <a:rPr lang="en-IN" sz="1600" b="0" i="0" dirty="0">
                <a:solidFill>
                  <a:srgbClr val="000000"/>
                </a:solidFill>
                <a:effectLst/>
                <a:latin typeface="Times New Roman" panose="02020603050405020304" pitchFamily="18" charset="0"/>
                <a:cs typeface="Times New Roman" panose="02020603050405020304" pitchFamily="18" charset="0"/>
              </a:rPr>
              <a:t>   </a:t>
            </a:r>
            <a:r>
              <a:rPr lang="en-IN" sz="1600" b="0" i="0" dirty="0" err="1">
                <a:solidFill>
                  <a:srgbClr val="000000"/>
                </a:solidFill>
                <a:effectLst/>
                <a:latin typeface="Times New Roman" panose="02020603050405020304" pitchFamily="18" charset="0"/>
                <a:cs typeface="Times New Roman" panose="02020603050405020304" pitchFamily="18" charset="0"/>
              </a:rPr>
              <a:t>dbms_output.put_line</a:t>
            </a:r>
            <a:r>
              <a:rPr lang="en-IN" sz="1600" b="0" i="0" dirty="0">
                <a:solidFill>
                  <a:srgbClr val="000000"/>
                </a:solidFill>
                <a:effectLst/>
                <a:latin typeface="Times New Roman" panose="02020603050405020304" pitchFamily="18" charset="0"/>
                <a:cs typeface="Times New Roman" panose="02020603050405020304" pitchFamily="18" charset="0"/>
              </a:rPr>
              <a:t>(</a:t>
            </a:r>
            <a:r>
              <a:rPr lang="en-IN" sz="1600" b="0" i="0" dirty="0">
                <a:solidFill>
                  <a:srgbClr val="0000FF"/>
                </a:solidFill>
                <a:effectLst/>
                <a:latin typeface="Times New Roman" panose="02020603050405020304" pitchFamily="18" charset="0"/>
                <a:cs typeface="Times New Roman" panose="02020603050405020304" pitchFamily="18" charset="0"/>
              </a:rPr>
              <a:t>'Value of f: '</a:t>
            </a:r>
            <a:r>
              <a:rPr lang="en-IN" sz="1600" b="0" i="0" dirty="0">
                <a:solidFill>
                  <a:srgbClr val="000000"/>
                </a:solidFill>
                <a:effectLst/>
                <a:latin typeface="Times New Roman" panose="02020603050405020304" pitchFamily="18" charset="0"/>
                <a:cs typeface="Times New Roman" panose="02020603050405020304" pitchFamily="18" charset="0"/>
              </a:rPr>
              <a:t> || f);  </a:t>
            </a:r>
          </a:p>
          <a:p>
            <a:pPr algn="l">
              <a:buFont typeface="+mj-lt"/>
              <a:buAutoNum type="arabicPeriod"/>
            </a:pPr>
            <a:r>
              <a:rPr lang="en-IN" sz="1600" b="1" i="0" dirty="0">
                <a:solidFill>
                  <a:srgbClr val="006699"/>
                </a:solidFill>
                <a:effectLst/>
                <a:latin typeface="Times New Roman" panose="02020603050405020304" pitchFamily="18" charset="0"/>
                <a:cs typeface="Times New Roman" panose="02020603050405020304" pitchFamily="18" charset="0"/>
              </a:rPr>
              <a:t>END</a:t>
            </a:r>
            <a:r>
              <a:rPr lang="en-IN" sz="1600" b="0" i="0" dirty="0">
                <a:solidFill>
                  <a:srgbClr val="000000"/>
                </a:solidFill>
                <a:effectLst/>
                <a:latin typeface="Times New Roman" panose="02020603050405020304" pitchFamily="18" charset="0"/>
                <a:cs typeface="Times New Roman" panose="02020603050405020304" pitchFamily="18" charset="0"/>
              </a:rPr>
              <a:t>;  </a:t>
            </a:r>
            <a:endParaRPr lang="en-IN" b="0" i="0" dirty="0">
              <a:solidFill>
                <a:srgbClr val="000000"/>
              </a:solidFill>
              <a:effectLs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 xmlns:a16="http://schemas.microsoft.com/office/drawing/2014/main" id="{46C27904-5328-4331-81FA-DC8935370648}"/>
              </a:ext>
            </a:extLst>
          </p:cNvPr>
          <p:cNvSpPr txBox="1"/>
          <p:nvPr/>
        </p:nvSpPr>
        <p:spPr>
          <a:xfrm>
            <a:off x="559545" y="4489405"/>
            <a:ext cx="6094602" cy="1323439"/>
          </a:xfrm>
          <a:prstGeom prst="rect">
            <a:avLst/>
          </a:prstGeom>
          <a:noFill/>
        </p:spPr>
        <p:txBody>
          <a:bodyPr wrap="square">
            <a:spAutoFit/>
          </a:bodyPr>
          <a:lstStyle/>
          <a:p>
            <a:pPr algn="l"/>
            <a:r>
              <a:rPr lang="en-US" sz="1600" b="1" i="0" dirty="0">
                <a:solidFill>
                  <a:srgbClr val="000000"/>
                </a:solidFill>
                <a:effectLst/>
                <a:latin typeface="Times New Roman" panose="02020603050405020304" pitchFamily="18" charset="0"/>
                <a:cs typeface="Times New Roman" panose="02020603050405020304" pitchFamily="18" charset="0"/>
              </a:rPr>
              <a:t>Output</a:t>
            </a:r>
          </a:p>
          <a:p>
            <a:pPr algn="l">
              <a:buFont typeface="+mj-lt"/>
              <a:buAutoNum type="arabicPeriod"/>
            </a:pPr>
            <a:r>
              <a:rPr lang="en-US" sz="1600" b="0" i="0" dirty="0">
                <a:solidFill>
                  <a:srgbClr val="000000"/>
                </a:solidFill>
                <a:effectLst/>
                <a:latin typeface="Times New Roman" panose="02020603050405020304" pitchFamily="18" charset="0"/>
                <a:cs typeface="Times New Roman" panose="02020603050405020304" pitchFamily="18" charset="0"/>
              </a:rPr>
              <a:t>Value </a:t>
            </a:r>
            <a:r>
              <a:rPr lang="en-US" sz="1600" b="1" i="0" dirty="0">
                <a:solidFill>
                  <a:srgbClr val="006699"/>
                </a:solidFill>
                <a:effectLst/>
                <a:latin typeface="Times New Roman" panose="02020603050405020304" pitchFamily="18" charset="0"/>
                <a:cs typeface="Times New Roman" panose="02020603050405020304" pitchFamily="18" charset="0"/>
              </a:rPr>
              <a:t>of</a:t>
            </a:r>
            <a:r>
              <a:rPr lang="en-US" sz="1600" b="0" i="0" dirty="0">
                <a:solidFill>
                  <a:srgbClr val="000000"/>
                </a:solidFill>
                <a:effectLst/>
                <a:latin typeface="Times New Roman" panose="02020603050405020304" pitchFamily="18" charset="0"/>
                <a:cs typeface="Times New Roman" panose="02020603050405020304" pitchFamily="18" charset="0"/>
              </a:rPr>
              <a:t> c: 70  </a:t>
            </a:r>
          </a:p>
          <a:p>
            <a:pPr algn="l">
              <a:buFont typeface="+mj-lt"/>
              <a:buAutoNum type="arabicPeriod"/>
            </a:pPr>
            <a:r>
              <a:rPr lang="en-US" sz="1600" b="0" i="0" dirty="0">
                <a:solidFill>
                  <a:srgbClr val="000000"/>
                </a:solidFill>
                <a:effectLst/>
                <a:latin typeface="Times New Roman" panose="02020603050405020304" pitchFamily="18" charset="0"/>
                <a:cs typeface="Times New Roman" panose="02020603050405020304" pitchFamily="18" charset="0"/>
              </a:rPr>
              <a:t>Value </a:t>
            </a:r>
            <a:r>
              <a:rPr lang="en-US" sz="1600" b="1" i="0" dirty="0">
                <a:solidFill>
                  <a:srgbClr val="006699"/>
                </a:solidFill>
                <a:effectLst/>
                <a:latin typeface="Times New Roman" panose="02020603050405020304" pitchFamily="18" charset="0"/>
                <a:cs typeface="Times New Roman" panose="02020603050405020304" pitchFamily="18" charset="0"/>
              </a:rPr>
              <a:t>of</a:t>
            </a:r>
            <a:r>
              <a:rPr lang="en-US" sz="1600" b="0" i="0" dirty="0">
                <a:solidFill>
                  <a:srgbClr val="000000"/>
                </a:solidFill>
                <a:effectLst/>
                <a:latin typeface="Times New Roman" panose="02020603050405020304" pitchFamily="18" charset="0"/>
                <a:cs typeface="Times New Roman" panose="02020603050405020304" pitchFamily="18" charset="0"/>
              </a:rPr>
              <a:t> f: 33.333333333333333333  </a:t>
            </a:r>
          </a:p>
          <a:p>
            <a:pPr algn="l"/>
            <a:endParaRPr lang="en-US" sz="1600" b="0" i="0" dirty="0">
              <a:solidFill>
                <a:srgbClr val="000000"/>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1600" b="0" i="0" dirty="0">
                <a:solidFill>
                  <a:srgbClr val="000000"/>
                </a:solidFill>
                <a:effectLst/>
                <a:latin typeface="Times New Roman" panose="02020603050405020304" pitchFamily="18" charset="0"/>
                <a:cs typeface="Times New Roman" panose="02020603050405020304" pitchFamily="18" charset="0"/>
              </a:rPr>
              <a:t>PL/SQL </a:t>
            </a:r>
            <a:r>
              <a:rPr lang="en-US" sz="1600" b="1" i="0" dirty="0">
                <a:solidFill>
                  <a:srgbClr val="006699"/>
                </a:solidFill>
                <a:effectLst/>
                <a:latin typeface="Times New Roman" panose="02020603050405020304" pitchFamily="18" charset="0"/>
                <a:cs typeface="Times New Roman" panose="02020603050405020304" pitchFamily="18" charset="0"/>
              </a:rPr>
              <a:t>procedure</a:t>
            </a:r>
            <a:r>
              <a:rPr lang="en-US" sz="1600" b="0" i="0" dirty="0">
                <a:solidFill>
                  <a:srgbClr val="000000"/>
                </a:solidFill>
                <a:effectLst/>
                <a:latin typeface="Times New Roman" panose="02020603050405020304" pitchFamily="18" charset="0"/>
                <a:cs typeface="Times New Roman" panose="02020603050405020304" pitchFamily="18" charset="0"/>
              </a:rPr>
              <a:t> successfully completed.  </a:t>
            </a:r>
          </a:p>
        </p:txBody>
      </p:sp>
    </p:spTree>
    <p:extLst>
      <p:ext uri="{BB962C8B-B14F-4D97-AF65-F5344CB8AC3E}">
        <p14:creationId xmlns:p14="http://schemas.microsoft.com/office/powerpoint/2010/main" val="120775280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4F0B22F-4499-4380-81F9-223649FCF2B7}"/>
              </a:ext>
            </a:extLst>
          </p:cNvPr>
          <p:cNvSpPr>
            <a:spLocks noGrp="1"/>
          </p:cNvSpPr>
          <p:nvPr>
            <p:ph type="title"/>
          </p:nvPr>
        </p:nvSpPr>
        <p:spPr>
          <a:xfrm>
            <a:off x="1023458" y="442220"/>
            <a:ext cx="10679184" cy="941963"/>
          </a:xfrm>
        </p:spPr>
        <p:txBody>
          <a:bodyPr>
            <a:normAutofit fontScale="90000"/>
          </a:bodyPr>
          <a:lstStyle/>
          <a:p>
            <a:pPr algn="ctr"/>
            <a:r>
              <a:rPr lang="en-IN" sz="3600" b="0" i="0" dirty="0">
                <a:solidFill>
                  <a:schemeClr val="tx1"/>
                </a:solidFill>
                <a:effectLst/>
                <a:latin typeface="Times New Roman" panose="02020603050405020304" pitchFamily="18" charset="0"/>
                <a:cs typeface="Times New Roman" panose="02020603050405020304" pitchFamily="18" charset="0"/>
              </a:rPr>
              <a:t>PL/SQL Constants</a:t>
            </a:r>
            <a:r>
              <a:rPr lang="en-IN" b="0" i="0" dirty="0">
                <a:solidFill>
                  <a:srgbClr val="610B38"/>
                </a:solidFill>
                <a:effectLst/>
                <a:latin typeface="erdana"/>
              </a:rPr>
              <a:t/>
            </a:r>
            <a:br>
              <a:rPr lang="en-IN" b="0" i="0" dirty="0">
                <a:solidFill>
                  <a:srgbClr val="610B38"/>
                </a:solidFill>
                <a:effectLst/>
                <a:latin typeface="erdana"/>
              </a:rPr>
            </a:br>
            <a:endParaRPr lang="en-IN" dirty="0"/>
          </a:p>
        </p:txBody>
      </p:sp>
      <p:sp>
        <p:nvSpPr>
          <p:cNvPr id="3" name="Content Placeholder 2">
            <a:extLst>
              <a:ext uri="{FF2B5EF4-FFF2-40B4-BE49-F238E27FC236}">
                <a16:creationId xmlns="" xmlns:a16="http://schemas.microsoft.com/office/drawing/2014/main" id="{908AC103-B977-43F6-A338-C049BE1C0132}"/>
              </a:ext>
            </a:extLst>
          </p:cNvPr>
          <p:cNvSpPr>
            <a:spLocks noGrp="1"/>
          </p:cNvSpPr>
          <p:nvPr>
            <p:ph idx="1"/>
          </p:nvPr>
        </p:nvSpPr>
        <p:spPr>
          <a:xfrm>
            <a:off x="4630722" y="738231"/>
            <a:ext cx="7206143" cy="5225549"/>
          </a:xfrm>
        </p:spPr>
        <p:txBody>
          <a:bodyPr/>
          <a:lstStyle/>
          <a:p>
            <a:r>
              <a:rPr lang="en-IN" sz="1600" b="1" dirty="0">
                <a:solidFill>
                  <a:schemeClr val="tx1"/>
                </a:solidFill>
                <a:latin typeface="Times New Roman" panose="02020603050405020304" pitchFamily="18" charset="0"/>
                <a:cs typeface="Times New Roman" panose="02020603050405020304" pitchFamily="18" charset="0"/>
              </a:rPr>
              <a:t>Syntax</a:t>
            </a:r>
          </a:p>
          <a:p>
            <a:r>
              <a:rPr lang="en-IN" sz="2000" b="0" i="0" dirty="0" err="1">
                <a:solidFill>
                  <a:schemeClr val="tx1"/>
                </a:solidFill>
                <a:effectLst/>
                <a:latin typeface="Times New Roman" panose="02020603050405020304" pitchFamily="18" charset="0"/>
                <a:cs typeface="Times New Roman" panose="02020603050405020304" pitchFamily="18" charset="0"/>
              </a:rPr>
              <a:t>constant_name</a:t>
            </a:r>
            <a:r>
              <a:rPr lang="en-IN" sz="2000" b="0" i="0" dirty="0">
                <a:solidFill>
                  <a:schemeClr val="tx1"/>
                </a:solidFill>
                <a:effectLst/>
                <a:latin typeface="Times New Roman" panose="02020603050405020304" pitchFamily="18" charset="0"/>
                <a:cs typeface="Times New Roman" panose="02020603050405020304" pitchFamily="18" charset="0"/>
              </a:rPr>
              <a:t> CONSTANT datatype := VALUE;  </a:t>
            </a:r>
          </a:p>
          <a:p>
            <a:pPr algn="just"/>
            <a:r>
              <a:rPr lang="en-US" sz="2000" b="1" dirty="0" err="1" smtClean="0">
                <a:solidFill>
                  <a:srgbClr val="000000"/>
                </a:solidFill>
                <a:effectLst/>
                <a:latin typeface="Times New Roman" panose="02020603050405020304" pitchFamily="18" charset="0"/>
                <a:cs typeface="Times New Roman" panose="02020603050405020304" pitchFamily="18" charset="0"/>
              </a:rPr>
              <a:t>Constant_name:</a:t>
            </a:r>
            <a:r>
              <a:rPr lang="en-US" sz="2000" b="0" dirty="0" err="1" smtClean="0">
                <a:solidFill>
                  <a:srgbClr val="000000"/>
                </a:solidFill>
                <a:effectLst/>
                <a:latin typeface="Times New Roman" panose="02020603050405020304" pitchFamily="18" charset="0"/>
                <a:cs typeface="Times New Roman" panose="02020603050405020304" pitchFamily="18" charset="0"/>
              </a:rPr>
              <a:t>it</a:t>
            </a:r>
            <a:r>
              <a:rPr lang="en-US" sz="2000" b="0" dirty="0" smtClean="0">
                <a:solidFill>
                  <a:srgbClr val="000000"/>
                </a:solidFill>
                <a:effectLst/>
                <a:latin typeface="Times New Roman" panose="02020603050405020304" pitchFamily="18" charset="0"/>
                <a:cs typeface="Times New Roman" panose="02020603050405020304" pitchFamily="18" charset="0"/>
              </a:rPr>
              <a:t> </a:t>
            </a:r>
            <a:r>
              <a:rPr lang="en-US" sz="2000" b="0" dirty="0">
                <a:solidFill>
                  <a:srgbClr val="000000"/>
                </a:solidFill>
                <a:effectLst/>
                <a:latin typeface="Times New Roman" panose="02020603050405020304" pitchFamily="18" charset="0"/>
                <a:cs typeface="Times New Roman" panose="02020603050405020304" pitchFamily="18" charset="0"/>
              </a:rPr>
              <a:t>is the name of constant just like variable name. The constant word is a reserved word and its value does not change.</a:t>
            </a:r>
          </a:p>
          <a:p>
            <a:pPr algn="just"/>
            <a:r>
              <a:rPr lang="en-US" sz="2000" b="1" dirty="0" smtClean="0">
                <a:solidFill>
                  <a:srgbClr val="000000"/>
                </a:solidFill>
                <a:effectLst/>
                <a:latin typeface="Times New Roman" panose="02020603050405020304" pitchFamily="18" charset="0"/>
                <a:cs typeface="Times New Roman" panose="02020603050405020304" pitchFamily="18" charset="0"/>
              </a:rPr>
              <a:t>VALUE</a:t>
            </a:r>
            <a:r>
              <a:rPr lang="en-US" sz="2000" b="1" dirty="0">
                <a:solidFill>
                  <a:srgbClr val="000000"/>
                </a:solidFill>
                <a:effectLst/>
                <a:latin typeface="Times New Roman" panose="02020603050405020304" pitchFamily="18" charset="0"/>
                <a:cs typeface="Times New Roman" panose="02020603050405020304" pitchFamily="18" charset="0"/>
              </a:rPr>
              <a:t>: </a:t>
            </a:r>
            <a:r>
              <a:rPr lang="en-US" sz="2000" b="0" dirty="0">
                <a:solidFill>
                  <a:srgbClr val="000000"/>
                </a:solidFill>
                <a:effectLst/>
                <a:latin typeface="Times New Roman" panose="02020603050405020304" pitchFamily="18" charset="0"/>
                <a:cs typeface="Times New Roman" panose="02020603050405020304" pitchFamily="18" charset="0"/>
              </a:rPr>
              <a:t>it is a value which is assigned to a constant when it is declared. It can not be assigned later.</a:t>
            </a:r>
          </a:p>
          <a:p>
            <a:pPr algn="just"/>
            <a:endParaRPr lang="en-US" sz="1600" b="0" dirty="0">
              <a:solidFill>
                <a:srgbClr val="000000"/>
              </a:solidFill>
              <a:effectLst/>
              <a:latin typeface="Times New Roman" panose="02020603050405020304" pitchFamily="18" charset="0"/>
              <a:cs typeface="Times New Roman" panose="02020603050405020304" pitchFamily="18" charset="0"/>
            </a:endParaRPr>
          </a:p>
          <a:p>
            <a:pPr marL="0" indent="0">
              <a:buNone/>
            </a:pPr>
            <a:endParaRPr lang="en-IN" b="1" dirty="0"/>
          </a:p>
        </p:txBody>
      </p:sp>
      <p:sp>
        <p:nvSpPr>
          <p:cNvPr id="6" name="TextBox 5">
            <a:extLst>
              <a:ext uri="{FF2B5EF4-FFF2-40B4-BE49-F238E27FC236}">
                <a16:creationId xmlns="" xmlns:a16="http://schemas.microsoft.com/office/drawing/2014/main" id="{79E43E3F-EB3B-4EF0-B8D7-12CAD6BDC250}"/>
              </a:ext>
            </a:extLst>
          </p:cNvPr>
          <p:cNvSpPr txBox="1"/>
          <p:nvPr/>
        </p:nvSpPr>
        <p:spPr>
          <a:xfrm>
            <a:off x="564859" y="913201"/>
            <a:ext cx="6094602" cy="5170646"/>
          </a:xfrm>
          <a:prstGeom prst="rect">
            <a:avLst/>
          </a:prstGeom>
          <a:noFill/>
        </p:spPr>
        <p:txBody>
          <a:bodyPr wrap="square">
            <a:spAutoFit/>
          </a:bodyPr>
          <a:lstStyle/>
          <a:p>
            <a:pPr algn="l">
              <a:buFont typeface="+mj-lt"/>
              <a:buAutoNum type="arabicPeriod"/>
            </a:pPr>
            <a:r>
              <a:rPr lang="en-IN" sz="1600" b="1" i="0" dirty="0">
                <a:solidFill>
                  <a:srgbClr val="006699"/>
                </a:solidFill>
                <a:effectLst/>
                <a:latin typeface="Times New Roman" panose="02020603050405020304" pitchFamily="18" charset="0"/>
                <a:cs typeface="Times New Roman" panose="02020603050405020304" pitchFamily="18" charset="0"/>
              </a:rPr>
              <a:t>DECLARE</a:t>
            </a:r>
            <a:r>
              <a:rPr lang="en-IN" sz="1600"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IN" sz="1600" b="0" i="0" dirty="0">
                <a:solidFill>
                  <a:srgbClr val="000000"/>
                </a:solidFill>
                <a:effectLst/>
                <a:latin typeface="Times New Roman" panose="02020603050405020304" pitchFamily="18" charset="0"/>
                <a:cs typeface="Times New Roman" panose="02020603050405020304" pitchFamily="18" charset="0"/>
              </a:rPr>
              <a:t>   </a:t>
            </a:r>
            <a:r>
              <a:rPr lang="en-IN" sz="1600" b="0" i="0" dirty="0">
                <a:solidFill>
                  <a:srgbClr val="008200"/>
                </a:solidFill>
                <a:effectLst/>
                <a:latin typeface="Times New Roman" panose="02020603050405020304" pitchFamily="18" charset="0"/>
                <a:cs typeface="Times New Roman" panose="02020603050405020304" pitchFamily="18" charset="0"/>
              </a:rPr>
              <a:t>-- constant declaration</a:t>
            </a:r>
            <a:r>
              <a:rPr lang="en-IN" sz="1600"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IN" sz="1600" b="0" i="0" dirty="0">
                <a:solidFill>
                  <a:srgbClr val="000000"/>
                </a:solidFill>
                <a:effectLst/>
                <a:latin typeface="Times New Roman" panose="02020603050405020304" pitchFamily="18" charset="0"/>
                <a:cs typeface="Times New Roman" panose="02020603050405020304" pitchFamily="18" charset="0"/>
              </a:rPr>
              <a:t>   pi constant number := 3.141592654;  </a:t>
            </a:r>
          </a:p>
          <a:p>
            <a:pPr algn="l">
              <a:buFont typeface="+mj-lt"/>
              <a:buAutoNum type="arabicPeriod"/>
            </a:pPr>
            <a:r>
              <a:rPr lang="en-IN" sz="1600" b="0" i="0" dirty="0">
                <a:solidFill>
                  <a:srgbClr val="000000"/>
                </a:solidFill>
                <a:effectLst/>
                <a:latin typeface="Times New Roman" panose="02020603050405020304" pitchFamily="18" charset="0"/>
                <a:cs typeface="Times New Roman" panose="02020603050405020304" pitchFamily="18" charset="0"/>
              </a:rPr>
              <a:t>   </a:t>
            </a:r>
            <a:r>
              <a:rPr lang="en-IN" sz="1600" b="0" i="0" dirty="0">
                <a:solidFill>
                  <a:srgbClr val="008200"/>
                </a:solidFill>
                <a:effectLst/>
                <a:latin typeface="Times New Roman" panose="02020603050405020304" pitchFamily="18" charset="0"/>
                <a:cs typeface="Times New Roman" panose="02020603050405020304" pitchFamily="18" charset="0"/>
              </a:rPr>
              <a:t>-- other declarations</a:t>
            </a:r>
            <a:r>
              <a:rPr lang="en-IN" sz="1600"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IN" sz="1600" b="0" i="0" dirty="0">
                <a:solidFill>
                  <a:srgbClr val="000000"/>
                </a:solidFill>
                <a:effectLst/>
                <a:latin typeface="Times New Roman" panose="02020603050405020304" pitchFamily="18" charset="0"/>
                <a:cs typeface="Times New Roman" panose="02020603050405020304" pitchFamily="18" charset="0"/>
              </a:rPr>
              <a:t>   radius number(5,2);   </a:t>
            </a:r>
          </a:p>
          <a:p>
            <a:pPr algn="l">
              <a:buFont typeface="+mj-lt"/>
              <a:buAutoNum type="arabicPeriod"/>
            </a:pPr>
            <a:r>
              <a:rPr lang="en-IN" sz="1600" b="0" i="0" dirty="0">
                <a:solidFill>
                  <a:srgbClr val="000000"/>
                </a:solidFill>
                <a:effectLst/>
                <a:latin typeface="Times New Roman" panose="02020603050405020304" pitchFamily="18" charset="0"/>
                <a:cs typeface="Times New Roman" panose="02020603050405020304" pitchFamily="18" charset="0"/>
              </a:rPr>
              <a:t>   </a:t>
            </a:r>
            <a:r>
              <a:rPr lang="en-IN" sz="1600" b="0" i="0" dirty="0" err="1">
                <a:solidFill>
                  <a:srgbClr val="000000"/>
                </a:solidFill>
                <a:effectLst/>
                <a:latin typeface="Times New Roman" panose="02020603050405020304" pitchFamily="18" charset="0"/>
                <a:cs typeface="Times New Roman" panose="02020603050405020304" pitchFamily="18" charset="0"/>
              </a:rPr>
              <a:t>dia</a:t>
            </a:r>
            <a:r>
              <a:rPr lang="en-IN" sz="1600" b="0" i="0" dirty="0">
                <a:solidFill>
                  <a:srgbClr val="000000"/>
                </a:solidFill>
                <a:effectLst/>
                <a:latin typeface="Times New Roman" panose="02020603050405020304" pitchFamily="18" charset="0"/>
                <a:cs typeface="Times New Roman" panose="02020603050405020304" pitchFamily="18" charset="0"/>
              </a:rPr>
              <a:t> number(5,2);   </a:t>
            </a:r>
          </a:p>
          <a:p>
            <a:pPr algn="l">
              <a:buFont typeface="+mj-lt"/>
              <a:buAutoNum type="arabicPeriod"/>
            </a:pPr>
            <a:r>
              <a:rPr lang="en-IN" sz="1600" b="0" i="0" dirty="0">
                <a:solidFill>
                  <a:srgbClr val="000000"/>
                </a:solidFill>
                <a:effectLst/>
                <a:latin typeface="Times New Roman" panose="02020603050405020304" pitchFamily="18" charset="0"/>
                <a:cs typeface="Times New Roman" panose="02020603050405020304" pitchFamily="18" charset="0"/>
              </a:rPr>
              <a:t>   circumference number(7, 2);  </a:t>
            </a:r>
          </a:p>
          <a:p>
            <a:pPr algn="l">
              <a:buFont typeface="+mj-lt"/>
              <a:buAutoNum type="arabicPeriod"/>
            </a:pPr>
            <a:r>
              <a:rPr lang="en-IN" sz="1600" b="0" i="0" dirty="0">
                <a:solidFill>
                  <a:srgbClr val="000000"/>
                </a:solidFill>
                <a:effectLst/>
                <a:latin typeface="Times New Roman" panose="02020603050405020304" pitchFamily="18" charset="0"/>
                <a:cs typeface="Times New Roman" panose="02020603050405020304" pitchFamily="18" charset="0"/>
              </a:rPr>
              <a:t>   area number (10, 2);  </a:t>
            </a:r>
          </a:p>
          <a:p>
            <a:pPr algn="l">
              <a:buFont typeface="+mj-lt"/>
              <a:buAutoNum type="arabicPeriod"/>
            </a:pPr>
            <a:r>
              <a:rPr lang="en-IN" sz="1600" b="1" i="0" dirty="0">
                <a:solidFill>
                  <a:srgbClr val="006699"/>
                </a:solidFill>
                <a:effectLst/>
                <a:latin typeface="Times New Roman" panose="02020603050405020304" pitchFamily="18" charset="0"/>
                <a:cs typeface="Times New Roman" panose="02020603050405020304" pitchFamily="18" charset="0"/>
              </a:rPr>
              <a:t>BEGIN</a:t>
            </a:r>
            <a:r>
              <a:rPr lang="en-IN" sz="1600"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IN" sz="1600" b="0" i="0" dirty="0">
                <a:solidFill>
                  <a:srgbClr val="000000"/>
                </a:solidFill>
                <a:effectLst/>
                <a:latin typeface="Times New Roman" panose="02020603050405020304" pitchFamily="18" charset="0"/>
                <a:cs typeface="Times New Roman" panose="02020603050405020304" pitchFamily="18" charset="0"/>
              </a:rPr>
              <a:t>   </a:t>
            </a:r>
            <a:r>
              <a:rPr lang="en-IN" sz="1600" b="0" i="0" dirty="0">
                <a:solidFill>
                  <a:srgbClr val="008200"/>
                </a:solidFill>
                <a:effectLst/>
                <a:latin typeface="Times New Roman" panose="02020603050405020304" pitchFamily="18" charset="0"/>
                <a:cs typeface="Times New Roman" panose="02020603050405020304" pitchFamily="18" charset="0"/>
              </a:rPr>
              <a:t>-- processing</a:t>
            </a:r>
            <a:r>
              <a:rPr lang="en-IN" sz="1600"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IN" sz="1600" b="0" i="0" dirty="0">
                <a:solidFill>
                  <a:srgbClr val="000000"/>
                </a:solidFill>
                <a:effectLst/>
                <a:latin typeface="Times New Roman" panose="02020603050405020304" pitchFamily="18" charset="0"/>
                <a:cs typeface="Times New Roman" panose="02020603050405020304" pitchFamily="18" charset="0"/>
              </a:rPr>
              <a:t>   radius := 9.5;   </a:t>
            </a:r>
          </a:p>
          <a:p>
            <a:pPr algn="l">
              <a:buFont typeface="+mj-lt"/>
              <a:buAutoNum type="arabicPeriod"/>
            </a:pPr>
            <a:r>
              <a:rPr lang="en-IN" sz="1600" b="0" i="0" dirty="0">
                <a:solidFill>
                  <a:srgbClr val="000000"/>
                </a:solidFill>
                <a:effectLst/>
                <a:latin typeface="Times New Roman" panose="02020603050405020304" pitchFamily="18" charset="0"/>
                <a:cs typeface="Times New Roman" panose="02020603050405020304" pitchFamily="18" charset="0"/>
              </a:rPr>
              <a:t>   </a:t>
            </a:r>
            <a:r>
              <a:rPr lang="en-IN" sz="1600" b="0" i="0" dirty="0" err="1">
                <a:solidFill>
                  <a:srgbClr val="000000"/>
                </a:solidFill>
                <a:effectLst/>
                <a:latin typeface="Times New Roman" panose="02020603050405020304" pitchFamily="18" charset="0"/>
                <a:cs typeface="Times New Roman" panose="02020603050405020304" pitchFamily="18" charset="0"/>
              </a:rPr>
              <a:t>dia</a:t>
            </a:r>
            <a:r>
              <a:rPr lang="en-IN" sz="1600" b="0" i="0" dirty="0">
                <a:solidFill>
                  <a:srgbClr val="000000"/>
                </a:solidFill>
                <a:effectLst/>
                <a:latin typeface="Times New Roman" panose="02020603050405020304" pitchFamily="18" charset="0"/>
                <a:cs typeface="Times New Roman" panose="02020603050405020304" pitchFamily="18" charset="0"/>
              </a:rPr>
              <a:t> := radius * 2;   </a:t>
            </a:r>
          </a:p>
          <a:p>
            <a:pPr algn="l">
              <a:buFont typeface="+mj-lt"/>
              <a:buAutoNum type="arabicPeriod"/>
            </a:pPr>
            <a:r>
              <a:rPr lang="en-IN" sz="1600" b="0" i="0" dirty="0">
                <a:solidFill>
                  <a:srgbClr val="000000"/>
                </a:solidFill>
                <a:effectLst/>
                <a:latin typeface="Times New Roman" panose="02020603050405020304" pitchFamily="18" charset="0"/>
                <a:cs typeface="Times New Roman" panose="02020603050405020304" pitchFamily="18" charset="0"/>
              </a:rPr>
              <a:t>   circumference := 2.0 * pi * radius;  </a:t>
            </a:r>
          </a:p>
          <a:p>
            <a:pPr algn="l">
              <a:buFont typeface="+mj-lt"/>
              <a:buAutoNum type="arabicPeriod"/>
            </a:pPr>
            <a:r>
              <a:rPr lang="en-IN" sz="1600" b="0" i="0" dirty="0">
                <a:solidFill>
                  <a:srgbClr val="000000"/>
                </a:solidFill>
                <a:effectLst/>
                <a:latin typeface="Times New Roman" panose="02020603050405020304" pitchFamily="18" charset="0"/>
                <a:cs typeface="Times New Roman" panose="02020603050405020304" pitchFamily="18" charset="0"/>
              </a:rPr>
              <a:t>   area := pi * radius * radius;  </a:t>
            </a:r>
          </a:p>
          <a:p>
            <a:pPr algn="l">
              <a:buFont typeface="+mj-lt"/>
              <a:buAutoNum type="arabicPeriod"/>
            </a:pPr>
            <a:r>
              <a:rPr lang="en-IN" sz="1600" b="0" i="0" dirty="0">
                <a:solidFill>
                  <a:srgbClr val="000000"/>
                </a:solidFill>
                <a:effectLst/>
                <a:latin typeface="Times New Roman" panose="02020603050405020304" pitchFamily="18" charset="0"/>
                <a:cs typeface="Times New Roman" panose="02020603050405020304" pitchFamily="18" charset="0"/>
              </a:rPr>
              <a:t>   </a:t>
            </a:r>
            <a:r>
              <a:rPr lang="en-IN" sz="1600" b="0" i="0" dirty="0">
                <a:solidFill>
                  <a:srgbClr val="008200"/>
                </a:solidFill>
                <a:effectLst/>
                <a:latin typeface="Times New Roman" panose="02020603050405020304" pitchFamily="18" charset="0"/>
                <a:cs typeface="Times New Roman" panose="02020603050405020304" pitchFamily="18" charset="0"/>
              </a:rPr>
              <a:t>-- output</a:t>
            </a:r>
            <a:r>
              <a:rPr lang="en-IN" sz="1600"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IN" sz="1600" b="0" i="0" dirty="0">
                <a:solidFill>
                  <a:srgbClr val="000000"/>
                </a:solidFill>
                <a:effectLst/>
                <a:latin typeface="Times New Roman" panose="02020603050405020304" pitchFamily="18" charset="0"/>
                <a:cs typeface="Times New Roman" panose="02020603050405020304" pitchFamily="18" charset="0"/>
              </a:rPr>
              <a:t>   </a:t>
            </a:r>
            <a:r>
              <a:rPr lang="en-IN" sz="1600" b="0" i="0" dirty="0" err="1">
                <a:solidFill>
                  <a:srgbClr val="000000"/>
                </a:solidFill>
                <a:effectLst/>
                <a:latin typeface="Times New Roman" panose="02020603050405020304" pitchFamily="18" charset="0"/>
                <a:cs typeface="Times New Roman" panose="02020603050405020304" pitchFamily="18" charset="0"/>
              </a:rPr>
              <a:t>dbms_output.put_line</a:t>
            </a:r>
            <a:r>
              <a:rPr lang="en-IN" sz="1600" b="0" i="0" dirty="0">
                <a:solidFill>
                  <a:srgbClr val="000000"/>
                </a:solidFill>
                <a:effectLst/>
                <a:latin typeface="Times New Roman" panose="02020603050405020304" pitchFamily="18" charset="0"/>
                <a:cs typeface="Times New Roman" panose="02020603050405020304" pitchFamily="18" charset="0"/>
              </a:rPr>
              <a:t>(</a:t>
            </a:r>
            <a:r>
              <a:rPr lang="en-IN" sz="1600" b="0" i="0" dirty="0">
                <a:solidFill>
                  <a:srgbClr val="0000FF"/>
                </a:solidFill>
                <a:effectLst/>
                <a:latin typeface="Times New Roman" panose="02020603050405020304" pitchFamily="18" charset="0"/>
                <a:cs typeface="Times New Roman" panose="02020603050405020304" pitchFamily="18" charset="0"/>
              </a:rPr>
              <a:t>'Radius: '</a:t>
            </a:r>
            <a:r>
              <a:rPr lang="en-IN" sz="1600" b="0" i="0" dirty="0">
                <a:solidFill>
                  <a:srgbClr val="000000"/>
                </a:solidFill>
                <a:effectLst/>
                <a:latin typeface="Times New Roman" panose="02020603050405020304" pitchFamily="18" charset="0"/>
                <a:cs typeface="Times New Roman" panose="02020603050405020304" pitchFamily="18" charset="0"/>
              </a:rPr>
              <a:t> || radius);  </a:t>
            </a:r>
          </a:p>
          <a:p>
            <a:pPr algn="l">
              <a:buFont typeface="+mj-lt"/>
              <a:buAutoNum type="arabicPeriod"/>
            </a:pPr>
            <a:r>
              <a:rPr lang="en-IN" sz="1600" b="0" i="0" dirty="0">
                <a:solidFill>
                  <a:srgbClr val="000000"/>
                </a:solidFill>
                <a:effectLst/>
                <a:latin typeface="Times New Roman" panose="02020603050405020304" pitchFamily="18" charset="0"/>
                <a:cs typeface="Times New Roman" panose="02020603050405020304" pitchFamily="18" charset="0"/>
              </a:rPr>
              <a:t>   </a:t>
            </a:r>
            <a:r>
              <a:rPr lang="en-IN" sz="1600" b="0" i="0" dirty="0" err="1">
                <a:solidFill>
                  <a:srgbClr val="000000"/>
                </a:solidFill>
                <a:effectLst/>
                <a:latin typeface="Times New Roman" panose="02020603050405020304" pitchFamily="18" charset="0"/>
                <a:cs typeface="Times New Roman" panose="02020603050405020304" pitchFamily="18" charset="0"/>
              </a:rPr>
              <a:t>dbms_output.put_line</a:t>
            </a:r>
            <a:r>
              <a:rPr lang="en-IN" sz="1600" b="0" i="0" dirty="0">
                <a:solidFill>
                  <a:srgbClr val="000000"/>
                </a:solidFill>
                <a:effectLst/>
                <a:latin typeface="Times New Roman" panose="02020603050405020304" pitchFamily="18" charset="0"/>
                <a:cs typeface="Times New Roman" panose="02020603050405020304" pitchFamily="18" charset="0"/>
              </a:rPr>
              <a:t>(</a:t>
            </a:r>
            <a:r>
              <a:rPr lang="en-IN" sz="1600" b="0" i="0" dirty="0">
                <a:solidFill>
                  <a:srgbClr val="0000FF"/>
                </a:solidFill>
                <a:effectLst/>
                <a:latin typeface="Times New Roman" panose="02020603050405020304" pitchFamily="18" charset="0"/>
                <a:cs typeface="Times New Roman" panose="02020603050405020304" pitchFamily="18" charset="0"/>
              </a:rPr>
              <a:t>'Diameter: '</a:t>
            </a:r>
            <a:r>
              <a:rPr lang="en-IN" sz="1600" b="0" i="0" dirty="0">
                <a:solidFill>
                  <a:srgbClr val="000000"/>
                </a:solidFill>
                <a:effectLst/>
                <a:latin typeface="Times New Roman" panose="02020603050405020304" pitchFamily="18" charset="0"/>
                <a:cs typeface="Times New Roman" panose="02020603050405020304" pitchFamily="18" charset="0"/>
              </a:rPr>
              <a:t> || </a:t>
            </a:r>
            <a:r>
              <a:rPr lang="en-IN" sz="1600" b="0" i="0" dirty="0" err="1">
                <a:solidFill>
                  <a:srgbClr val="000000"/>
                </a:solidFill>
                <a:effectLst/>
                <a:latin typeface="Times New Roman" panose="02020603050405020304" pitchFamily="18" charset="0"/>
                <a:cs typeface="Times New Roman" panose="02020603050405020304" pitchFamily="18" charset="0"/>
              </a:rPr>
              <a:t>dia</a:t>
            </a:r>
            <a:r>
              <a:rPr lang="en-IN" sz="1600"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IN" sz="1600" b="0" i="0" dirty="0">
                <a:solidFill>
                  <a:srgbClr val="000000"/>
                </a:solidFill>
                <a:effectLst/>
                <a:latin typeface="Times New Roman" panose="02020603050405020304" pitchFamily="18" charset="0"/>
                <a:cs typeface="Times New Roman" panose="02020603050405020304" pitchFamily="18" charset="0"/>
              </a:rPr>
              <a:t>   </a:t>
            </a:r>
            <a:r>
              <a:rPr lang="en-IN" sz="1600" b="0" i="0" dirty="0" err="1">
                <a:solidFill>
                  <a:srgbClr val="000000"/>
                </a:solidFill>
                <a:effectLst/>
                <a:latin typeface="Times New Roman" panose="02020603050405020304" pitchFamily="18" charset="0"/>
                <a:cs typeface="Times New Roman" panose="02020603050405020304" pitchFamily="18" charset="0"/>
              </a:rPr>
              <a:t>dbms_output.put_line</a:t>
            </a:r>
            <a:r>
              <a:rPr lang="en-IN" sz="1600" b="0" i="0" dirty="0">
                <a:solidFill>
                  <a:srgbClr val="000000"/>
                </a:solidFill>
                <a:effectLst/>
                <a:latin typeface="Times New Roman" panose="02020603050405020304" pitchFamily="18" charset="0"/>
                <a:cs typeface="Times New Roman" panose="02020603050405020304" pitchFamily="18" charset="0"/>
              </a:rPr>
              <a:t>(</a:t>
            </a:r>
            <a:r>
              <a:rPr lang="en-IN" sz="1600" b="0" i="0" dirty="0">
                <a:solidFill>
                  <a:srgbClr val="0000FF"/>
                </a:solidFill>
                <a:effectLst/>
                <a:latin typeface="Times New Roman" panose="02020603050405020304" pitchFamily="18" charset="0"/>
                <a:cs typeface="Times New Roman" panose="02020603050405020304" pitchFamily="18" charset="0"/>
              </a:rPr>
              <a:t>'Circumference: '</a:t>
            </a:r>
            <a:r>
              <a:rPr lang="en-IN" sz="1600" b="0" i="0" dirty="0">
                <a:solidFill>
                  <a:srgbClr val="000000"/>
                </a:solidFill>
                <a:effectLst/>
                <a:latin typeface="Times New Roman" panose="02020603050405020304" pitchFamily="18" charset="0"/>
                <a:cs typeface="Times New Roman" panose="02020603050405020304" pitchFamily="18" charset="0"/>
              </a:rPr>
              <a:t> || circumference);  </a:t>
            </a:r>
          </a:p>
          <a:p>
            <a:pPr algn="l">
              <a:buFont typeface="+mj-lt"/>
              <a:buAutoNum type="arabicPeriod"/>
            </a:pPr>
            <a:r>
              <a:rPr lang="en-IN" sz="1600" b="0" i="0" dirty="0">
                <a:solidFill>
                  <a:srgbClr val="000000"/>
                </a:solidFill>
                <a:effectLst/>
                <a:latin typeface="Times New Roman" panose="02020603050405020304" pitchFamily="18" charset="0"/>
                <a:cs typeface="Times New Roman" panose="02020603050405020304" pitchFamily="18" charset="0"/>
              </a:rPr>
              <a:t>   </a:t>
            </a:r>
            <a:r>
              <a:rPr lang="en-IN" sz="1600" b="0" i="0" dirty="0" err="1">
                <a:solidFill>
                  <a:srgbClr val="000000"/>
                </a:solidFill>
                <a:effectLst/>
                <a:latin typeface="Times New Roman" panose="02020603050405020304" pitchFamily="18" charset="0"/>
                <a:cs typeface="Times New Roman" panose="02020603050405020304" pitchFamily="18" charset="0"/>
              </a:rPr>
              <a:t>dbms_output.put_line</a:t>
            </a:r>
            <a:r>
              <a:rPr lang="en-IN" sz="1600" b="0" i="0" dirty="0">
                <a:solidFill>
                  <a:srgbClr val="000000"/>
                </a:solidFill>
                <a:effectLst/>
                <a:latin typeface="Times New Roman" panose="02020603050405020304" pitchFamily="18" charset="0"/>
                <a:cs typeface="Times New Roman" panose="02020603050405020304" pitchFamily="18" charset="0"/>
              </a:rPr>
              <a:t>(</a:t>
            </a:r>
            <a:r>
              <a:rPr lang="en-IN" sz="1600" b="0" i="0" dirty="0">
                <a:solidFill>
                  <a:srgbClr val="0000FF"/>
                </a:solidFill>
                <a:effectLst/>
                <a:latin typeface="Times New Roman" panose="02020603050405020304" pitchFamily="18" charset="0"/>
                <a:cs typeface="Times New Roman" panose="02020603050405020304" pitchFamily="18" charset="0"/>
              </a:rPr>
              <a:t>'Area: '</a:t>
            </a:r>
            <a:r>
              <a:rPr lang="en-IN" sz="1600" b="0" i="0" dirty="0">
                <a:solidFill>
                  <a:srgbClr val="000000"/>
                </a:solidFill>
                <a:effectLst/>
                <a:latin typeface="Times New Roman" panose="02020603050405020304" pitchFamily="18" charset="0"/>
                <a:cs typeface="Times New Roman" panose="02020603050405020304" pitchFamily="18" charset="0"/>
              </a:rPr>
              <a:t> || area);  </a:t>
            </a:r>
          </a:p>
          <a:p>
            <a:pPr algn="l">
              <a:buFont typeface="+mj-lt"/>
              <a:buAutoNum type="arabicPeriod"/>
            </a:pPr>
            <a:r>
              <a:rPr lang="en-IN" sz="1600" b="1" i="0" dirty="0">
                <a:solidFill>
                  <a:srgbClr val="006699"/>
                </a:solidFill>
                <a:effectLst/>
                <a:latin typeface="Times New Roman" panose="02020603050405020304" pitchFamily="18" charset="0"/>
                <a:cs typeface="Times New Roman" panose="02020603050405020304" pitchFamily="18" charset="0"/>
              </a:rPr>
              <a:t>END</a:t>
            </a:r>
            <a:r>
              <a:rPr lang="en-IN" sz="1600" b="0" i="0" dirty="0">
                <a:solidFill>
                  <a:srgbClr val="000000"/>
                </a:solidFill>
                <a:effectLst/>
                <a:latin typeface="Times New Roman" panose="02020603050405020304" pitchFamily="18" charset="0"/>
                <a:cs typeface="Times New Roman" panose="02020603050405020304" pitchFamily="18" charset="0"/>
              </a:rPr>
              <a:t>;  </a:t>
            </a:r>
          </a:p>
        </p:txBody>
      </p:sp>
      <p:sp>
        <p:nvSpPr>
          <p:cNvPr id="8" name="TextBox 7">
            <a:extLst>
              <a:ext uri="{FF2B5EF4-FFF2-40B4-BE49-F238E27FC236}">
                <a16:creationId xmlns="" xmlns:a16="http://schemas.microsoft.com/office/drawing/2014/main" id="{D83AB100-0582-48DC-A5FF-7394CFBF34C3}"/>
              </a:ext>
            </a:extLst>
          </p:cNvPr>
          <p:cNvSpPr txBox="1"/>
          <p:nvPr/>
        </p:nvSpPr>
        <p:spPr>
          <a:xfrm>
            <a:off x="5936982" y="3498524"/>
            <a:ext cx="6094602" cy="1846659"/>
          </a:xfrm>
          <a:prstGeom prst="rect">
            <a:avLst/>
          </a:prstGeom>
          <a:noFill/>
        </p:spPr>
        <p:txBody>
          <a:bodyPr wrap="square">
            <a:spAutoFit/>
          </a:bodyPr>
          <a:lstStyle/>
          <a:p>
            <a:pPr algn="l"/>
            <a:r>
              <a:rPr lang="en-US" sz="1600" b="1" i="0" dirty="0">
                <a:solidFill>
                  <a:srgbClr val="000000"/>
                </a:solidFill>
                <a:effectLst/>
                <a:latin typeface="Times New Roman" panose="02020603050405020304" pitchFamily="18" charset="0"/>
                <a:cs typeface="Times New Roman" panose="02020603050405020304" pitchFamily="18" charset="0"/>
              </a:rPr>
              <a:t>Output</a:t>
            </a:r>
          </a:p>
          <a:p>
            <a:pPr algn="l">
              <a:buFont typeface="+mj-lt"/>
              <a:buAutoNum type="arabicPeriod"/>
            </a:pPr>
            <a:r>
              <a:rPr lang="en-US" sz="1600" b="0" i="0" dirty="0">
                <a:solidFill>
                  <a:srgbClr val="000000"/>
                </a:solidFill>
                <a:effectLst/>
                <a:latin typeface="Times New Roman" panose="02020603050405020304" pitchFamily="18" charset="0"/>
                <a:cs typeface="Times New Roman" panose="02020603050405020304" pitchFamily="18" charset="0"/>
              </a:rPr>
              <a:t>Radius: 9.5  </a:t>
            </a:r>
          </a:p>
          <a:p>
            <a:pPr algn="l">
              <a:buFont typeface="+mj-lt"/>
              <a:buAutoNum type="arabicPeriod"/>
            </a:pPr>
            <a:r>
              <a:rPr lang="en-US" sz="1600" b="0" i="0" dirty="0">
                <a:solidFill>
                  <a:srgbClr val="000000"/>
                </a:solidFill>
                <a:effectLst/>
                <a:latin typeface="Times New Roman" panose="02020603050405020304" pitchFamily="18" charset="0"/>
                <a:cs typeface="Times New Roman" panose="02020603050405020304" pitchFamily="18" charset="0"/>
              </a:rPr>
              <a:t>Diameter: 19  </a:t>
            </a:r>
          </a:p>
          <a:p>
            <a:pPr algn="l">
              <a:buFont typeface="+mj-lt"/>
              <a:buAutoNum type="arabicPeriod"/>
            </a:pPr>
            <a:r>
              <a:rPr lang="en-US" sz="1600" b="0" i="0" dirty="0">
                <a:solidFill>
                  <a:srgbClr val="000000"/>
                </a:solidFill>
                <a:effectLst/>
                <a:latin typeface="Times New Roman" panose="02020603050405020304" pitchFamily="18" charset="0"/>
                <a:cs typeface="Times New Roman" panose="02020603050405020304" pitchFamily="18" charset="0"/>
              </a:rPr>
              <a:t>Circumference: 59.69  </a:t>
            </a:r>
          </a:p>
          <a:p>
            <a:pPr algn="l">
              <a:buFont typeface="+mj-lt"/>
              <a:buAutoNum type="arabicPeriod"/>
            </a:pPr>
            <a:r>
              <a:rPr lang="en-US" sz="1600" b="0" i="0" dirty="0">
                <a:solidFill>
                  <a:srgbClr val="000000"/>
                </a:solidFill>
                <a:effectLst/>
                <a:latin typeface="Times New Roman" panose="02020603050405020304" pitchFamily="18" charset="0"/>
                <a:cs typeface="Times New Roman" panose="02020603050405020304" pitchFamily="18" charset="0"/>
              </a:rPr>
              <a:t>Area: 283.53  </a:t>
            </a:r>
          </a:p>
          <a:p>
            <a:pPr algn="l">
              <a:buFont typeface="+mj-lt"/>
              <a:buAutoNum type="arabicPeriod"/>
            </a:pPr>
            <a:r>
              <a:rPr lang="en-US" sz="1600"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US" sz="1600" b="0" i="0" dirty="0">
                <a:solidFill>
                  <a:srgbClr val="000000"/>
                </a:solidFill>
                <a:effectLst/>
                <a:latin typeface="Times New Roman" panose="02020603050405020304" pitchFamily="18" charset="0"/>
                <a:cs typeface="Times New Roman" panose="02020603050405020304" pitchFamily="18" charset="0"/>
              </a:rPr>
              <a:t>Pl/SQL </a:t>
            </a:r>
            <a:r>
              <a:rPr lang="en-US" sz="1600" b="1" i="0" dirty="0">
                <a:solidFill>
                  <a:srgbClr val="006699"/>
                </a:solidFill>
                <a:effectLst/>
                <a:latin typeface="Times New Roman" panose="02020603050405020304" pitchFamily="18" charset="0"/>
                <a:cs typeface="Times New Roman" panose="02020603050405020304" pitchFamily="18" charset="0"/>
              </a:rPr>
              <a:t>procedure</a:t>
            </a:r>
            <a:r>
              <a:rPr lang="en-US" sz="1600" b="0" i="0" dirty="0">
                <a:solidFill>
                  <a:srgbClr val="000000"/>
                </a:solidFill>
                <a:effectLst/>
                <a:latin typeface="Times New Roman" panose="02020603050405020304" pitchFamily="18" charset="0"/>
                <a:cs typeface="Times New Roman" panose="02020603050405020304" pitchFamily="18" charset="0"/>
              </a:rPr>
              <a:t> successfully completed.  </a:t>
            </a:r>
          </a:p>
        </p:txBody>
      </p:sp>
    </p:spTree>
    <p:extLst>
      <p:ext uri="{BB962C8B-B14F-4D97-AF65-F5344CB8AC3E}">
        <p14:creationId xmlns:p14="http://schemas.microsoft.com/office/powerpoint/2010/main" val="150591563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8B0143-6683-4E17-900C-A027CE43A0EC}"/>
              </a:ext>
            </a:extLst>
          </p:cNvPr>
          <p:cNvSpPr>
            <a:spLocks noGrp="1"/>
          </p:cNvSpPr>
          <p:nvPr>
            <p:ph type="title"/>
          </p:nvPr>
        </p:nvSpPr>
        <p:spPr>
          <a:xfrm>
            <a:off x="1920240" y="442220"/>
            <a:ext cx="8770571" cy="648349"/>
          </a:xfrm>
        </p:spPr>
        <p:txBody>
          <a:bodyPr>
            <a:normAutofit fontScale="90000"/>
          </a:bodyPr>
          <a:lstStyle/>
          <a:p>
            <a:pPr algn="ctr"/>
            <a:r>
              <a:rPr lang="en-IN" b="0" dirty="0">
                <a:latin typeface="Times New Roman" panose="02020603050405020304" pitchFamily="18" charset="0"/>
                <a:cs typeface="Times New Roman" panose="02020603050405020304" pitchFamily="18" charset="0"/>
              </a:rPr>
              <a:t>PL/SQL if</a:t>
            </a:r>
          </a:p>
        </p:txBody>
      </p:sp>
      <p:sp>
        <p:nvSpPr>
          <p:cNvPr id="3" name="Content Placeholder 2">
            <a:extLst>
              <a:ext uri="{FF2B5EF4-FFF2-40B4-BE49-F238E27FC236}">
                <a16:creationId xmlns="" xmlns:a16="http://schemas.microsoft.com/office/drawing/2014/main" id="{93137E97-1D8C-47A3-9C65-5A599E043361}"/>
              </a:ext>
            </a:extLst>
          </p:cNvPr>
          <p:cNvSpPr>
            <a:spLocks noGrp="1"/>
          </p:cNvSpPr>
          <p:nvPr>
            <p:ph idx="1"/>
          </p:nvPr>
        </p:nvSpPr>
        <p:spPr>
          <a:xfrm>
            <a:off x="679508" y="1090569"/>
            <a:ext cx="11023134" cy="4873211"/>
          </a:xfrm>
        </p:spPr>
        <p:txBody>
          <a:bodyPr>
            <a:normAutofit fontScale="92500" lnSpcReduction="20000"/>
          </a:bodyPr>
          <a:lstStyle/>
          <a:p>
            <a:r>
              <a:rPr lang="en-IN" b="1" i="0" dirty="0">
                <a:solidFill>
                  <a:schemeClr val="tx1"/>
                </a:solidFill>
                <a:effectLst/>
                <a:latin typeface="Times New Roman" panose="02020603050405020304" pitchFamily="18" charset="0"/>
                <a:cs typeface="Times New Roman" panose="02020603050405020304" pitchFamily="18" charset="0"/>
              </a:rPr>
              <a:t>Syntax: (IF-THEN statement)</a:t>
            </a:r>
          </a:p>
          <a:p>
            <a:pPr algn="l">
              <a:buFont typeface="+mj-lt"/>
              <a:buAutoNum type="arabicPeriod"/>
            </a:pPr>
            <a:r>
              <a:rPr lang="en-US" b="0" i="0" dirty="0">
                <a:solidFill>
                  <a:srgbClr val="000000"/>
                </a:solidFill>
                <a:effectLst/>
                <a:latin typeface="Times New Roman" panose="02020603050405020304" pitchFamily="18" charset="0"/>
                <a:cs typeface="Times New Roman" panose="02020603050405020304" pitchFamily="18" charset="0"/>
              </a:rPr>
              <a:t>IF condition   </a:t>
            </a:r>
          </a:p>
          <a:p>
            <a:pPr algn="l">
              <a:buFont typeface="+mj-lt"/>
              <a:buAutoNum type="arabicPeriod"/>
            </a:pPr>
            <a:r>
              <a:rPr lang="en-US" b="1" i="0" dirty="0">
                <a:solidFill>
                  <a:srgbClr val="006699"/>
                </a:solidFill>
                <a:effectLst/>
                <a:latin typeface="Times New Roman" panose="02020603050405020304" pitchFamily="18" charset="0"/>
                <a:cs typeface="Times New Roman" panose="02020603050405020304" pitchFamily="18" charset="0"/>
              </a:rPr>
              <a:t>THEN</a:t>
            </a:r>
            <a:r>
              <a:rPr lang="en-US"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US" b="0" i="0" dirty="0">
                <a:solidFill>
                  <a:srgbClr val="000000"/>
                </a:solidFill>
                <a:effectLst/>
                <a:latin typeface="Times New Roman" panose="02020603050405020304" pitchFamily="18" charset="0"/>
                <a:cs typeface="Times New Roman" panose="02020603050405020304" pitchFamily="18" charset="0"/>
              </a:rPr>
              <a:t>Statement: {It </a:t>
            </a:r>
            <a:r>
              <a:rPr lang="en-US" b="1" i="0" dirty="0">
                <a:solidFill>
                  <a:srgbClr val="006699"/>
                </a:solidFill>
                <a:effectLst/>
                <a:latin typeface="Times New Roman" panose="02020603050405020304" pitchFamily="18" charset="0"/>
                <a:cs typeface="Times New Roman" panose="02020603050405020304" pitchFamily="18" charset="0"/>
              </a:rPr>
              <a:t>is</a:t>
            </a:r>
            <a:r>
              <a:rPr lang="en-US" b="0" i="0" dirty="0">
                <a:solidFill>
                  <a:srgbClr val="000000"/>
                </a:solidFill>
                <a:effectLst/>
                <a:latin typeface="Times New Roman" panose="02020603050405020304" pitchFamily="18" charset="0"/>
                <a:cs typeface="Times New Roman" panose="02020603050405020304" pitchFamily="18" charset="0"/>
              </a:rPr>
              <a:t> executed </a:t>
            </a:r>
            <a:r>
              <a:rPr lang="en-US" b="1" i="0" dirty="0">
                <a:solidFill>
                  <a:srgbClr val="006699"/>
                </a:solidFill>
                <a:effectLst/>
                <a:latin typeface="Times New Roman" panose="02020603050405020304" pitchFamily="18" charset="0"/>
                <a:cs typeface="Times New Roman" panose="02020603050405020304" pitchFamily="18" charset="0"/>
              </a:rPr>
              <a:t>when</a:t>
            </a:r>
            <a:r>
              <a:rPr lang="en-US" b="0" i="0" dirty="0">
                <a:solidFill>
                  <a:srgbClr val="000000"/>
                </a:solidFill>
                <a:effectLst/>
                <a:latin typeface="Times New Roman" panose="02020603050405020304" pitchFamily="18" charset="0"/>
                <a:cs typeface="Times New Roman" panose="02020603050405020304" pitchFamily="18" charset="0"/>
              </a:rPr>
              <a:t> condition </a:t>
            </a:r>
            <a:r>
              <a:rPr lang="en-US" b="1" i="0" dirty="0">
                <a:solidFill>
                  <a:srgbClr val="006699"/>
                </a:solidFill>
                <a:effectLst/>
                <a:latin typeface="Times New Roman" panose="02020603050405020304" pitchFamily="18" charset="0"/>
                <a:cs typeface="Times New Roman" panose="02020603050405020304" pitchFamily="18" charset="0"/>
              </a:rPr>
              <a:t>is</a:t>
            </a:r>
            <a:r>
              <a:rPr lang="en-US" b="0" i="0" dirty="0">
                <a:solidFill>
                  <a:srgbClr val="000000"/>
                </a:solidFill>
                <a:effectLst/>
                <a:latin typeface="Times New Roman" panose="02020603050405020304" pitchFamily="18" charset="0"/>
                <a:cs typeface="Times New Roman" panose="02020603050405020304" pitchFamily="18" charset="0"/>
              </a:rPr>
              <a:t> </a:t>
            </a:r>
            <a:r>
              <a:rPr lang="en-US" b="1" i="0" dirty="0">
                <a:solidFill>
                  <a:srgbClr val="006699"/>
                </a:solidFill>
                <a:effectLst/>
                <a:latin typeface="Times New Roman" panose="02020603050405020304" pitchFamily="18" charset="0"/>
                <a:cs typeface="Times New Roman" panose="02020603050405020304" pitchFamily="18" charset="0"/>
              </a:rPr>
              <a:t>true</a:t>
            </a:r>
            <a:r>
              <a:rPr lang="en-US"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US" b="1" i="0" dirty="0">
                <a:solidFill>
                  <a:srgbClr val="006699"/>
                </a:solidFill>
                <a:effectLst/>
                <a:latin typeface="Times New Roman" panose="02020603050405020304" pitchFamily="18" charset="0"/>
                <a:cs typeface="Times New Roman" panose="02020603050405020304" pitchFamily="18" charset="0"/>
              </a:rPr>
              <a:t>END</a:t>
            </a:r>
            <a:r>
              <a:rPr lang="en-US" b="0" i="0" dirty="0">
                <a:solidFill>
                  <a:srgbClr val="000000"/>
                </a:solidFill>
                <a:effectLst/>
                <a:latin typeface="Times New Roman" panose="02020603050405020304" pitchFamily="18" charset="0"/>
                <a:cs typeface="Times New Roman" panose="02020603050405020304" pitchFamily="18" charset="0"/>
              </a:rPr>
              <a:t> IF;  </a:t>
            </a:r>
          </a:p>
          <a:p>
            <a:r>
              <a:rPr lang="en-IN" b="1" i="0" dirty="0">
                <a:solidFill>
                  <a:schemeClr val="tx1"/>
                </a:solidFill>
                <a:effectLst/>
                <a:latin typeface="Times New Roman" panose="02020603050405020304" pitchFamily="18" charset="0"/>
                <a:cs typeface="Times New Roman" panose="02020603050405020304" pitchFamily="18" charset="0"/>
              </a:rPr>
              <a:t>Syntax: (IF-THEN-ELSE statement)</a:t>
            </a:r>
          </a:p>
          <a:p>
            <a:pPr algn="l">
              <a:buFont typeface="+mj-lt"/>
              <a:buAutoNum type="arabicPeriod"/>
            </a:pPr>
            <a:r>
              <a:rPr lang="en-US" b="0" i="0" dirty="0">
                <a:solidFill>
                  <a:srgbClr val="000000"/>
                </a:solidFill>
                <a:effectLst/>
                <a:latin typeface="Times New Roman" panose="02020603050405020304" pitchFamily="18" charset="0"/>
                <a:cs typeface="Times New Roman" panose="02020603050405020304" pitchFamily="18" charset="0"/>
              </a:rPr>
              <a:t>IF condition   </a:t>
            </a:r>
          </a:p>
          <a:p>
            <a:pPr algn="l">
              <a:buFont typeface="+mj-lt"/>
              <a:buAutoNum type="arabicPeriod"/>
            </a:pPr>
            <a:r>
              <a:rPr lang="en-US" b="1" i="0" dirty="0">
                <a:solidFill>
                  <a:srgbClr val="006699"/>
                </a:solidFill>
                <a:effectLst/>
                <a:latin typeface="Times New Roman" panose="02020603050405020304" pitchFamily="18" charset="0"/>
                <a:cs typeface="Times New Roman" panose="02020603050405020304" pitchFamily="18" charset="0"/>
              </a:rPr>
              <a:t>THEN</a:t>
            </a:r>
            <a:r>
              <a:rPr lang="en-US"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US" b="0" i="0" dirty="0">
                <a:solidFill>
                  <a:srgbClr val="000000"/>
                </a:solidFill>
                <a:effectLst/>
                <a:latin typeface="Times New Roman" panose="02020603050405020304" pitchFamily="18" charset="0"/>
                <a:cs typeface="Times New Roman" panose="02020603050405020304" pitchFamily="18" charset="0"/>
              </a:rPr>
              <a:t>   {...statements </a:t>
            </a:r>
            <a:r>
              <a:rPr lang="en-US" b="1" i="0" dirty="0">
                <a:solidFill>
                  <a:srgbClr val="006699"/>
                </a:solidFill>
                <a:effectLst/>
                <a:latin typeface="Times New Roman" panose="02020603050405020304" pitchFamily="18" charset="0"/>
                <a:cs typeface="Times New Roman" panose="02020603050405020304" pitchFamily="18" charset="0"/>
              </a:rPr>
              <a:t>to</a:t>
            </a:r>
            <a:r>
              <a:rPr lang="en-US" b="0" i="0" dirty="0">
                <a:solidFill>
                  <a:srgbClr val="000000"/>
                </a:solidFill>
                <a:effectLst/>
                <a:latin typeface="Times New Roman" panose="02020603050405020304" pitchFamily="18" charset="0"/>
                <a:cs typeface="Times New Roman" panose="02020603050405020304" pitchFamily="18" charset="0"/>
              </a:rPr>
              <a:t> </a:t>
            </a:r>
            <a:r>
              <a:rPr lang="en-US" b="1" i="0" dirty="0">
                <a:solidFill>
                  <a:srgbClr val="006699"/>
                </a:solidFill>
                <a:effectLst/>
                <a:latin typeface="Times New Roman" panose="02020603050405020304" pitchFamily="18" charset="0"/>
                <a:cs typeface="Times New Roman" panose="02020603050405020304" pitchFamily="18" charset="0"/>
              </a:rPr>
              <a:t>execute</a:t>
            </a:r>
            <a:r>
              <a:rPr lang="en-US" b="0" i="0" dirty="0">
                <a:solidFill>
                  <a:srgbClr val="000000"/>
                </a:solidFill>
                <a:effectLst/>
                <a:latin typeface="Times New Roman" panose="02020603050405020304" pitchFamily="18" charset="0"/>
                <a:cs typeface="Times New Roman" panose="02020603050405020304" pitchFamily="18" charset="0"/>
              </a:rPr>
              <a:t> </a:t>
            </a:r>
            <a:r>
              <a:rPr lang="en-US" b="1" i="0" dirty="0">
                <a:solidFill>
                  <a:srgbClr val="006699"/>
                </a:solidFill>
                <a:effectLst/>
                <a:latin typeface="Times New Roman" panose="02020603050405020304" pitchFamily="18" charset="0"/>
                <a:cs typeface="Times New Roman" panose="02020603050405020304" pitchFamily="18" charset="0"/>
              </a:rPr>
              <a:t>when</a:t>
            </a:r>
            <a:r>
              <a:rPr lang="en-US" b="0" i="0" dirty="0">
                <a:solidFill>
                  <a:srgbClr val="000000"/>
                </a:solidFill>
                <a:effectLst/>
                <a:latin typeface="Times New Roman" panose="02020603050405020304" pitchFamily="18" charset="0"/>
                <a:cs typeface="Times New Roman" panose="02020603050405020304" pitchFamily="18" charset="0"/>
              </a:rPr>
              <a:t> condition </a:t>
            </a:r>
            <a:r>
              <a:rPr lang="en-US" b="1" i="0" dirty="0">
                <a:solidFill>
                  <a:srgbClr val="006699"/>
                </a:solidFill>
                <a:effectLst/>
                <a:latin typeface="Times New Roman" panose="02020603050405020304" pitchFamily="18" charset="0"/>
                <a:cs typeface="Times New Roman" panose="02020603050405020304" pitchFamily="18" charset="0"/>
              </a:rPr>
              <a:t>is</a:t>
            </a:r>
            <a:r>
              <a:rPr lang="en-US" b="0" i="0" dirty="0">
                <a:solidFill>
                  <a:srgbClr val="000000"/>
                </a:solidFill>
                <a:effectLst/>
                <a:latin typeface="Times New Roman" panose="02020603050405020304" pitchFamily="18" charset="0"/>
                <a:cs typeface="Times New Roman" panose="02020603050405020304" pitchFamily="18" charset="0"/>
              </a:rPr>
              <a:t> </a:t>
            </a:r>
            <a:r>
              <a:rPr lang="en-US" b="1" i="0" dirty="0">
                <a:solidFill>
                  <a:srgbClr val="006699"/>
                </a:solidFill>
                <a:effectLst/>
                <a:latin typeface="Times New Roman" panose="02020603050405020304" pitchFamily="18" charset="0"/>
                <a:cs typeface="Times New Roman" panose="02020603050405020304" pitchFamily="18" charset="0"/>
              </a:rPr>
              <a:t>TRUE</a:t>
            </a:r>
            <a:r>
              <a:rPr lang="en-US"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US" b="1" i="0" dirty="0">
                <a:solidFill>
                  <a:srgbClr val="006699"/>
                </a:solidFill>
                <a:effectLst/>
                <a:latin typeface="Times New Roman" panose="02020603050405020304" pitchFamily="18" charset="0"/>
                <a:cs typeface="Times New Roman" panose="02020603050405020304" pitchFamily="18" charset="0"/>
              </a:rPr>
              <a:t>ELSE</a:t>
            </a:r>
            <a:r>
              <a:rPr lang="en-US"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US" b="0" i="0" dirty="0">
                <a:solidFill>
                  <a:srgbClr val="000000"/>
                </a:solidFill>
                <a:effectLst/>
                <a:latin typeface="Times New Roman" panose="02020603050405020304" pitchFamily="18" charset="0"/>
                <a:cs typeface="Times New Roman" panose="02020603050405020304" pitchFamily="18" charset="0"/>
              </a:rPr>
              <a:t>   {...statements </a:t>
            </a:r>
            <a:r>
              <a:rPr lang="en-US" b="1" i="0" dirty="0">
                <a:solidFill>
                  <a:srgbClr val="006699"/>
                </a:solidFill>
                <a:effectLst/>
                <a:latin typeface="Times New Roman" panose="02020603050405020304" pitchFamily="18" charset="0"/>
                <a:cs typeface="Times New Roman" panose="02020603050405020304" pitchFamily="18" charset="0"/>
              </a:rPr>
              <a:t>to</a:t>
            </a:r>
            <a:r>
              <a:rPr lang="en-US" b="0" i="0" dirty="0">
                <a:solidFill>
                  <a:srgbClr val="000000"/>
                </a:solidFill>
                <a:effectLst/>
                <a:latin typeface="Times New Roman" panose="02020603050405020304" pitchFamily="18" charset="0"/>
                <a:cs typeface="Times New Roman" panose="02020603050405020304" pitchFamily="18" charset="0"/>
              </a:rPr>
              <a:t> </a:t>
            </a:r>
            <a:r>
              <a:rPr lang="en-US" b="1" i="0" dirty="0">
                <a:solidFill>
                  <a:srgbClr val="006699"/>
                </a:solidFill>
                <a:effectLst/>
                <a:latin typeface="Times New Roman" panose="02020603050405020304" pitchFamily="18" charset="0"/>
                <a:cs typeface="Times New Roman" panose="02020603050405020304" pitchFamily="18" charset="0"/>
              </a:rPr>
              <a:t>execute</a:t>
            </a:r>
            <a:r>
              <a:rPr lang="en-US" b="0" i="0" dirty="0">
                <a:solidFill>
                  <a:srgbClr val="000000"/>
                </a:solidFill>
                <a:effectLst/>
                <a:latin typeface="Times New Roman" panose="02020603050405020304" pitchFamily="18" charset="0"/>
                <a:cs typeface="Times New Roman" panose="02020603050405020304" pitchFamily="18" charset="0"/>
              </a:rPr>
              <a:t> </a:t>
            </a:r>
            <a:r>
              <a:rPr lang="en-US" b="1" i="0" dirty="0">
                <a:solidFill>
                  <a:srgbClr val="006699"/>
                </a:solidFill>
                <a:effectLst/>
                <a:latin typeface="Times New Roman" panose="02020603050405020304" pitchFamily="18" charset="0"/>
                <a:cs typeface="Times New Roman" panose="02020603050405020304" pitchFamily="18" charset="0"/>
              </a:rPr>
              <a:t>when</a:t>
            </a:r>
            <a:r>
              <a:rPr lang="en-US" b="0" i="0" dirty="0">
                <a:solidFill>
                  <a:srgbClr val="000000"/>
                </a:solidFill>
                <a:effectLst/>
                <a:latin typeface="Times New Roman" panose="02020603050405020304" pitchFamily="18" charset="0"/>
                <a:cs typeface="Times New Roman" panose="02020603050405020304" pitchFamily="18" charset="0"/>
              </a:rPr>
              <a:t> condition </a:t>
            </a:r>
            <a:r>
              <a:rPr lang="en-US" b="1" i="0" dirty="0">
                <a:solidFill>
                  <a:srgbClr val="006699"/>
                </a:solidFill>
                <a:effectLst/>
                <a:latin typeface="Times New Roman" panose="02020603050405020304" pitchFamily="18" charset="0"/>
                <a:cs typeface="Times New Roman" panose="02020603050405020304" pitchFamily="18" charset="0"/>
              </a:rPr>
              <a:t>is</a:t>
            </a:r>
            <a:r>
              <a:rPr lang="en-US" b="0" i="0" dirty="0">
                <a:solidFill>
                  <a:srgbClr val="000000"/>
                </a:solidFill>
                <a:effectLst/>
                <a:latin typeface="Times New Roman" panose="02020603050405020304" pitchFamily="18" charset="0"/>
                <a:cs typeface="Times New Roman" panose="02020603050405020304" pitchFamily="18" charset="0"/>
              </a:rPr>
              <a:t> </a:t>
            </a:r>
            <a:r>
              <a:rPr lang="en-US" b="1" i="0" dirty="0">
                <a:solidFill>
                  <a:srgbClr val="006699"/>
                </a:solidFill>
                <a:effectLst/>
                <a:latin typeface="Times New Roman" panose="02020603050405020304" pitchFamily="18" charset="0"/>
                <a:cs typeface="Times New Roman" panose="02020603050405020304" pitchFamily="18" charset="0"/>
              </a:rPr>
              <a:t>FALSE</a:t>
            </a:r>
            <a:r>
              <a:rPr lang="en-US"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US" b="1" i="0" dirty="0">
                <a:solidFill>
                  <a:srgbClr val="006699"/>
                </a:solidFill>
                <a:effectLst/>
                <a:latin typeface="Times New Roman" panose="02020603050405020304" pitchFamily="18" charset="0"/>
                <a:cs typeface="Times New Roman" panose="02020603050405020304" pitchFamily="18" charset="0"/>
              </a:rPr>
              <a:t>END</a:t>
            </a:r>
            <a:r>
              <a:rPr lang="en-US" b="0" i="0" dirty="0">
                <a:solidFill>
                  <a:srgbClr val="000000"/>
                </a:solidFill>
                <a:effectLst/>
                <a:latin typeface="Times New Roman" panose="02020603050405020304" pitchFamily="18" charset="0"/>
                <a:cs typeface="Times New Roman" panose="02020603050405020304" pitchFamily="18" charset="0"/>
              </a:rPr>
              <a:t> IF;   </a:t>
            </a:r>
          </a:p>
          <a:p>
            <a:endParaRPr lang="en-IN" dirty="0"/>
          </a:p>
        </p:txBody>
      </p:sp>
    </p:spTree>
    <p:extLst>
      <p:ext uri="{BB962C8B-B14F-4D97-AF65-F5344CB8AC3E}">
        <p14:creationId xmlns:p14="http://schemas.microsoft.com/office/powerpoint/2010/main" val="36679426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55B8F1-23C7-43D8-9365-3CF171DAE2AB}"/>
              </a:ext>
            </a:extLst>
          </p:cNvPr>
          <p:cNvSpPr>
            <a:spLocks noGrp="1"/>
          </p:cNvSpPr>
          <p:nvPr>
            <p:ph type="title"/>
          </p:nvPr>
        </p:nvSpPr>
        <p:spPr>
          <a:xfrm>
            <a:off x="1920240" y="442221"/>
            <a:ext cx="8770571" cy="950352"/>
          </a:xfrm>
        </p:spPr>
        <p:txBody>
          <a:bodyPr>
            <a:noAutofit/>
          </a:bodyPr>
          <a:lstStyle/>
          <a:p>
            <a:pPr algn="ctr"/>
            <a:r>
              <a:rPr lang="en-US" b="0" i="0" dirty="0">
                <a:solidFill>
                  <a:schemeClr val="tx1"/>
                </a:solidFill>
                <a:effectLst/>
                <a:latin typeface="Times New Roman" panose="02020603050405020304" pitchFamily="18" charset="0"/>
                <a:cs typeface="Times New Roman" panose="02020603050405020304" pitchFamily="18" charset="0"/>
              </a:rPr>
              <a:t>Example of PL/SQL If Statement</a:t>
            </a:r>
            <a:br>
              <a:rPr lang="en-US" b="0" i="0" dirty="0">
                <a:solidFill>
                  <a:schemeClr val="tx1"/>
                </a:solidFill>
                <a:effectLst/>
                <a:latin typeface="Times New Roman" panose="02020603050405020304" pitchFamily="18" charset="0"/>
                <a:cs typeface="Times New Roman" panose="02020603050405020304" pitchFamily="18" charset="0"/>
              </a:rPr>
            </a:br>
            <a:endParaRPr lang="en-IN"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2D6872A7-D3D0-4C64-861B-FBCC1273663A}"/>
              </a:ext>
            </a:extLst>
          </p:cNvPr>
          <p:cNvSpPr>
            <a:spLocks noGrp="1"/>
          </p:cNvSpPr>
          <p:nvPr>
            <p:ph idx="1"/>
          </p:nvPr>
        </p:nvSpPr>
        <p:spPr>
          <a:xfrm>
            <a:off x="453006" y="847288"/>
            <a:ext cx="5452844" cy="5116492"/>
          </a:xfrm>
        </p:spPr>
        <p:txBody>
          <a:bodyPr>
            <a:normAutofit fontScale="70000" lnSpcReduction="20000"/>
          </a:bodyPr>
          <a:lstStyle/>
          <a:p>
            <a:pPr algn="l">
              <a:buFont typeface="+mj-lt"/>
              <a:buAutoNum type="arabicPeriod"/>
            </a:pPr>
            <a:r>
              <a:rPr lang="en-US" b="1" i="0" dirty="0">
                <a:solidFill>
                  <a:srgbClr val="006699"/>
                </a:solidFill>
                <a:effectLst/>
                <a:latin typeface="Times New Roman" panose="02020603050405020304" pitchFamily="18" charset="0"/>
                <a:cs typeface="Times New Roman" panose="02020603050405020304" pitchFamily="18" charset="0"/>
              </a:rPr>
              <a:t>DECLARE</a:t>
            </a:r>
            <a:r>
              <a:rPr lang="en-US"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US" b="0" i="0" dirty="0">
                <a:solidFill>
                  <a:srgbClr val="000000"/>
                </a:solidFill>
                <a:effectLst/>
                <a:latin typeface="Times New Roman" panose="02020603050405020304" pitchFamily="18" charset="0"/>
                <a:cs typeface="Times New Roman" panose="02020603050405020304" pitchFamily="18" charset="0"/>
              </a:rPr>
              <a:t>   a number(3) := 500;  </a:t>
            </a:r>
          </a:p>
          <a:p>
            <a:pPr algn="l">
              <a:buFont typeface="+mj-lt"/>
              <a:buAutoNum type="arabicPeriod"/>
            </a:pPr>
            <a:r>
              <a:rPr lang="en-US" b="1" i="0" dirty="0">
                <a:solidFill>
                  <a:srgbClr val="006699"/>
                </a:solidFill>
                <a:effectLst/>
                <a:latin typeface="Times New Roman" panose="02020603050405020304" pitchFamily="18" charset="0"/>
                <a:cs typeface="Times New Roman" panose="02020603050405020304" pitchFamily="18" charset="0"/>
              </a:rPr>
              <a:t>BEGIN</a:t>
            </a:r>
            <a:r>
              <a:rPr lang="en-US"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US" b="0" i="0" dirty="0">
                <a:solidFill>
                  <a:srgbClr val="000000"/>
                </a:solidFill>
                <a:effectLst/>
                <a:latin typeface="Times New Roman" panose="02020603050405020304" pitchFamily="18" charset="0"/>
                <a:cs typeface="Times New Roman" panose="02020603050405020304" pitchFamily="18" charset="0"/>
              </a:rPr>
              <a:t>   </a:t>
            </a:r>
            <a:r>
              <a:rPr lang="en-US" b="0" i="0" dirty="0">
                <a:solidFill>
                  <a:srgbClr val="008200"/>
                </a:solidFill>
                <a:effectLst/>
                <a:latin typeface="Times New Roman" panose="02020603050405020304" pitchFamily="18" charset="0"/>
                <a:cs typeface="Times New Roman" panose="02020603050405020304" pitchFamily="18" charset="0"/>
              </a:rPr>
              <a:t>-- check the </a:t>
            </a:r>
            <a:r>
              <a:rPr lang="en-US" b="0" i="0" dirty="0" err="1">
                <a:solidFill>
                  <a:srgbClr val="008200"/>
                </a:solidFill>
                <a:effectLst/>
                <a:latin typeface="Times New Roman" panose="02020603050405020304" pitchFamily="18" charset="0"/>
                <a:cs typeface="Times New Roman" panose="02020603050405020304" pitchFamily="18" charset="0"/>
              </a:rPr>
              <a:t>boolean</a:t>
            </a:r>
            <a:r>
              <a:rPr lang="en-US" b="0" i="0" dirty="0">
                <a:solidFill>
                  <a:srgbClr val="008200"/>
                </a:solidFill>
                <a:effectLst/>
                <a:latin typeface="Times New Roman" panose="02020603050405020304" pitchFamily="18" charset="0"/>
                <a:cs typeface="Times New Roman" panose="02020603050405020304" pitchFamily="18" charset="0"/>
              </a:rPr>
              <a:t> condition using if statement </a:t>
            </a:r>
            <a:r>
              <a:rPr lang="en-US"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US" b="0" i="0" dirty="0">
                <a:solidFill>
                  <a:srgbClr val="000000"/>
                </a:solidFill>
                <a:effectLst/>
                <a:latin typeface="Times New Roman" panose="02020603050405020304" pitchFamily="18" charset="0"/>
                <a:cs typeface="Times New Roman" panose="02020603050405020304" pitchFamily="18" charset="0"/>
              </a:rPr>
              <a:t>   IF( a &lt; 20 ) </a:t>
            </a:r>
            <a:r>
              <a:rPr lang="en-US" b="1" i="0" dirty="0">
                <a:solidFill>
                  <a:srgbClr val="006699"/>
                </a:solidFill>
                <a:effectLst/>
                <a:latin typeface="Times New Roman" panose="02020603050405020304" pitchFamily="18" charset="0"/>
                <a:cs typeface="Times New Roman" panose="02020603050405020304" pitchFamily="18" charset="0"/>
              </a:rPr>
              <a:t>THEN</a:t>
            </a:r>
            <a:r>
              <a:rPr lang="en-US"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US" b="0" i="0" dirty="0">
                <a:solidFill>
                  <a:srgbClr val="000000"/>
                </a:solidFill>
                <a:effectLst/>
                <a:latin typeface="Times New Roman" panose="02020603050405020304" pitchFamily="18" charset="0"/>
                <a:cs typeface="Times New Roman" panose="02020603050405020304" pitchFamily="18" charset="0"/>
              </a:rPr>
              <a:t>      </a:t>
            </a:r>
            <a:r>
              <a:rPr lang="en-US" b="0" i="0" dirty="0">
                <a:solidFill>
                  <a:srgbClr val="008200"/>
                </a:solidFill>
                <a:effectLst/>
                <a:latin typeface="Times New Roman" panose="02020603050405020304" pitchFamily="18" charset="0"/>
                <a:cs typeface="Times New Roman" panose="02020603050405020304" pitchFamily="18" charset="0"/>
              </a:rPr>
              <a:t>-- if condition is true then print the following  </a:t>
            </a:r>
            <a:r>
              <a:rPr lang="en-US"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US" b="0" i="0" dirty="0">
                <a:solidFill>
                  <a:srgbClr val="000000"/>
                </a:solidFill>
                <a:effectLst/>
                <a:latin typeface="Times New Roman" panose="02020603050405020304" pitchFamily="18" charset="0"/>
                <a:cs typeface="Times New Roman" panose="02020603050405020304" pitchFamily="18" charset="0"/>
              </a:rPr>
              <a:t>      </a:t>
            </a:r>
            <a:r>
              <a:rPr lang="en-US" b="0" i="0" dirty="0" err="1">
                <a:solidFill>
                  <a:srgbClr val="000000"/>
                </a:solidFill>
                <a:effectLst/>
                <a:latin typeface="Times New Roman" panose="02020603050405020304" pitchFamily="18" charset="0"/>
                <a:cs typeface="Times New Roman" panose="02020603050405020304" pitchFamily="18" charset="0"/>
              </a:rPr>
              <a:t>dbms_output.put_line</a:t>
            </a:r>
            <a:r>
              <a:rPr lang="en-US" b="0" i="0" dirty="0">
                <a:solidFill>
                  <a:srgbClr val="000000"/>
                </a:solidFill>
                <a:effectLst/>
                <a:latin typeface="Times New Roman" panose="02020603050405020304" pitchFamily="18" charset="0"/>
                <a:cs typeface="Times New Roman" panose="02020603050405020304" pitchFamily="18" charset="0"/>
              </a:rPr>
              <a:t>(</a:t>
            </a:r>
            <a:r>
              <a:rPr lang="en-US" b="0" i="0" dirty="0">
                <a:solidFill>
                  <a:srgbClr val="0000FF"/>
                </a:solidFill>
                <a:effectLst/>
                <a:latin typeface="Times New Roman" panose="02020603050405020304" pitchFamily="18" charset="0"/>
                <a:cs typeface="Times New Roman" panose="02020603050405020304" pitchFamily="18" charset="0"/>
              </a:rPr>
              <a:t>'a is less than 20 '</a:t>
            </a:r>
            <a:r>
              <a:rPr lang="en-US" b="0" i="0" dirty="0">
                <a:solidFill>
                  <a:srgbClr val="000000"/>
                </a:solidFill>
                <a:effectLst/>
                <a:latin typeface="Times New Roman" panose="02020603050405020304" pitchFamily="18" charset="0"/>
                <a:cs typeface="Times New Roman" panose="02020603050405020304" pitchFamily="18" charset="0"/>
              </a:rPr>
              <a:t> );  </a:t>
            </a:r>
          </a:p>
          <a:p>
            <a:pPr algn="l">
              <a:buFont typeface="+mj-lt"/>
              <a:buAutoNum type="arabicPeriod"/>
            </a:pPr>
            <a:r>
              <a:rPr lang="en-US" b="0" i="0" dirty="0">
                <a:solidFill>
                  <a:srgbClr val="000000"/>
                </a:solidFill>
                <a:effectLst/>
                <a:latin typeface="Times New Roman" panose="02020603050405020304" pitchFamily="18" charset="0"/>
                <a:cs typeface="Times New Roman" panose="02020603050405020304" pitchFamily="18" charset="0"/>
              </a:rPr>
              <a:t>   </a:t>
            </a:r>
            <a:r>
              <a:rPr lang="en-US" b="1" i="0" dirty="0">
                <a:solidFill>
                  <a:srgbClr val="006699"/>
                </a:solidFill>
                <a:effectLst/>
                <a:latin typeface="Times New Roman" panose="02020603050405020304" pitchFamily="18" charset="0"/>
                <a:cs typeface="Times New Roman" panose="02020603050405020304" pitchFamily="18" charset="0"/>
              </a:rPr>
              <a:t>ELSE</a:t>
            </a:r>
            <a:r>
              <a:rPr lang="en-US"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US" b="0" i="0" dirty="0">
                <a:solidFill>
                  <a:srgbClr val="000000"/>
                </a:solidFill>
                <a:effectLst/>
                <a:latin typeface="Times New Roman" panose="02020603050405020304" pitchFamily="18" charset="0"/>
                <a:cs typeface="Times New Roman" panose="02020603050405020304" pitchFamily="18" charset="0"/>
              </a:rPr>
              <a:t>      </a:t>
            </a:r>
            <a:r>
              <a:rPr lang="en-US" b="0" i="0" dirty="0" err="1">
                <a:solidFill>
                  <a:srgbClr val="000000"/>
                </a:solidFill>
                <a:effectLst/>
                <a:latin typeface="Times New Roman" panose="02020603050405020304" pitchFamily="18" charset="0"/>
                <a:cs typeface="Times New Roman" panose="02020603050405020304" pitchFamily="18" charset="0"/>
              </a:rPr>
              <a:t>dbms_output.put_line</a:t>
            </a:r>
            <a:r>
              <a:rPr lang="en-US" b="0" i="0" dirty="0">
                <a:solidFill>
                  <a:srgbClr val="000000"/>
                </a:solidFill>
                <a:effectLst/>
                <a:latin typeface="Times New Roman" panose="02020603050405020304" pitchFamily="18" charset="0"/>
                <a:cs typeface="Times New Roman" panose="02020603050405020304" pitchFamily="18" charset="0"/>
              </a:rPr>
              <a:t>(</a:t>
            </a:r>
            <a:r>
              <a:rPr lang="en-US" b="0" i="0" dirty="0">
                <a:solidFill>
                  <a:srgbClr val="0000FF"/>
                </a:solidFill>
                <a:effectLst/>
                <a:latin typeface="Times New Roman" panose="02020603050405020304" pitchFamily="18" charset="0"/>
                <a:cs typeface="Times New Roman" panose="02020603050405020304" pitchFamily="18" charset="0"/>
              </a:rPr>
              <a:t>'a is not less than 20 '</a:t>
            </a:r>
            <a:r>
              <a:rPr lang="en-US" b="0" i="0" dirty="0">
                <a:solidFill>
                  <a:srgbClr val="000000"/>
                </a:solidFill>
                <a:effectLst/>
                <a:latin typeface="Times New Roman" panose="02020603050405020304" pitchFamily="18" charset="0"/>
                <a:cs typeface="Times New Roman" panose="02020603050405020304" pitchFamily="18" charset="0"/>
              </a:rPr>
              <a:t> );  </a:t>
            </a:r>
          </a:p>
          <a:p>
            <a:pPr algn="l">
              <a:buFont typeface="+mj-lt"/>
              <a:buAutoNum type="arabicPeriod"/>
            </a:pPr>
            <a:r>
              <a:rPr lang="en-US" b="0" i="0" dirty="0">
                <a:solidFill>
                  <a:srgbClr val="000000"/>
                </a:solidFill>
                <a:effectLst/>
                <a:latin typeface="Times New Roman" panose="02020603050405020304" pitchFamily="18" charset="0"/>
                <a:cs typeface="Times New Roman" panose="02020603050405020304" pitchFamily="18" charset="0"/>
              </a:rPr>
              <a:t>   </a:t>
            </a:r>
            <a:r>
              <a:rPr lang="en-US" b="1" i="0" dirty="0">
                <a:solidFill>
                  <a:srgbClr val="006699"/>
                </a:solidFill>
                <a:effectLst/>
                <a:latin typeface="Times New Roman" panose="02020603050405020304" pitchFamily="18" charset="0"/>
                <a:cs typeface="Times New Roman" panose="02020603050405020304" pitchFamily="18" charset="0"/>
              </a:rPr>
              <a:t>END</a:t>
            </a:r>
            <a:r>
              <a:rPr lang="en-US" b="0" i="0" dirty="0">
                <a:solidFill>
                  <a:srgbClr val="000000"/>
                </a:solidFill>
                <a:effectLst/>
                <a:latin typeface="Times New Roman" panose="02020603050405020304" pitchFamily="18" charset="0"/>
                <a:cs typeface="Times New Roman" panose="02020603050405020304" pitchFamily="18" charset="0"/>
              </a:rPr>
              <a:t> IF;  </a:t>
            </a:r>
          </a:p>
          <a:p>
            <a:pPr algn="l">
              <a:buFont typeface="+mj-lt"/>
              <a:buAutoNum type="arabicPeriod"/>
            </a:pPr>
            <a:r>
              <a:rPr lang="en-US" b="0" i="0" dirty="0">
                <a:solidFill>
                  <a:srgbClr val="000000"/>
                </a:solidFill>
                <a:effectLst/>
                <a:latin typeface="Times New Roman" panose="02020603050405020304" pitchFamily="18" charset="0"/>
                <a:cs typeface="Times New Roman" panose="02020603050405020304" pitchFamily="18" charset="0"/>
              </a:rPr>
              <a:t>   </a:t>
            </a:r>
            <a:r>
              <a:rPr lang="en-US" b="0" i="0" dirty="0" err="1">
                <a:solidFill>
                  <a:srgbClr val="000000"/>
                </a:solidFill>
                <a:effectLst/>
                <a:latin typeface="Times New Roman" panose="02020603050405020304" pitchFamily="18" charset="0"/>
                <a:cs typeface="Times New Roman" panose="02020603050405020304" pitchFamily="18" charset="0"/>
              </a:rPr>
              <a:t>dbms_output.put_line</a:t>
            </a:r>
            <a:r>
              <a:rPr lang="en-US" b="0" i="0" dirty="0">
                <a:solidFill>
                  <a:srgbClr val="000000"/>
                </a:solidFill>
                <a:effectLst/>
                <a:latin typeface="Times New Roman" panose="02020603050405020304" pitchFamily="18" charset="0"/>
                <a:cs typeface="Times New Roman" panose="02020603050405020304" pitchFamily="18" charset="0"/>
              </a:rPr>
              <a:t>(</a:t>
            </a:r>
            <a:r>
              <a:rPr lang="en-US" b="0" i="0" dirty="0">
                <a:solidFill>
                  <a:srgbClr val="0000FF"/>
                </a:solidFill>
                <a:effectLst/>
                <a:latin typeface="Times New Roman" panose="02020603050405020304" pitchFamily="18" charset="0"/>
                <a:cs typeface="Times New Roman" panose="02020603050405020304" pitchFamily="18" charset="0"/>
              </a:rPr>
              <a:t>'value of a is : '</a:t>
            </a:r>
            <a:r>
              <a:rPr lang="en-US" b="0" i="0" dirty="0">
                <a:solidFill>
                  <a:srgbClr val="000000"/>
                </a:solidFill>
                <a:effectLst/>
                <a:latin typeface="Times New Roman" panose="02020603050405020304" pitchFamily="18" charset="0"/>
                <a:cs typeface="Times New Roman" panose="02020603050405020304" pitchFamily="18" charset="0"/>
              </a:rPr>
              <a:t> || a);  </a:t>
            </a:r>
          </a:p>
          <a:p>
            <a:pPr algn="l">
              <a:buFont typeface="+mj-lt"/>
              <a:buAutoNum type="arabicPeriod"/>
            </a:pPr>
            <a:r>
              <a:rPr lang="en-US" b="1" i="0" dirty="0">
                <a:solidFill>
                  <a:srgbClr val="006699"/>
                </a:solidFill>
                <a:effectLst/>
                <a:latin typeface="Times New Roman" panose="02020603050405020304" pitchFamily="18" charset="0"/>
                <a:cs typeface="Times New Roman" panose="02020603050405020304" pitchFamily="18" charset="0"/>
              </a:rPr>
              <a:t>END</a:t>
            </a:r>
            <a:r>
              <a:rPr lang="en-US" b="0" i="0" dirty="0">
                <a:solidFill>
                  <a:srgbClr val="000000"/>
                </a:solidFill>
                <a:effectLst/>
                <a:latin typeface="Times New Roman" panose="02020603050405020304" pitchFamily="18" charset="0"/>
                <a:cs typeface="Times New Roman" panose="02020603050405020304" pitchFamily="18" charset="0"/>
              </a:rPr>
              <a:t>;  </a:t>
            </a:r>
          </a:p>
          <a:p>
            <a:endParaRPr lang="en-IN" dirty="0"/>
          </a:p>
        </p:txBody>
      </p:sp>
      <p:sp>
        <p:nvSpPr>
          <p:cNvPr id="5" name="Rectangle 1">
            <a:extLst>
              <a:ext uri="{FF2B5EF4-FFF2-40B4-BE49-F238E27FC236}">
                <a16:creationId xmlns="" xmlns:a16="http://schemas.microsoft.com/office/drawing/2014/main" id="{064CBD7D-BFA5-41A1-8EF8-3FF659389465}"/>
              </a:ext>
            </a:extLst>
          </p:cNvPr>
          <p:cNvSpPr>
            <a:spLocks noChangeArrowheads="1"/>
          </p:cNvSpPr>
          <p:nvPr/>
        </p:nvSpPr>
        <p:spPr bwMode="auto">
          <a:xfrm>
            <a:off x="6305525" y="3429000"/>
            <a:ext cx="4740067"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Output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 is not less than 20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value of a is : 500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PL/SQL procedure successfully completed. </a:t>
            </a:r>
            <a:endParaRPr kumimoji="0" lang="en-US" altLang="en-US" sz="3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68816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45A4ECE-68F7-4C1A-9484-DAD11ADF080C}"/>
              </a:ext>
            </a:extLst>
          </p:cNvPr>
          <p:cNvSpPr>
            <a:spLocks noGrp="1"/>
          </p:cNvSpPr>
          <p:nvPr>
            <p:ph type="title"/>
          </p:nvPr>
        </p:nvSpPr>
        <p:spPr>
          <a:xfrm>
            <a:off x="1920240" y="228575"/>
            <a:ext cx="8770571" cy="523455"/>
          </a:xfrm>
        </p:spPr>
        <p:txBody>
          <a:bodyPr>
            <a:normAutofit fontScale="90000"/>
          </a:bodyPr>
          <a:lstStyle/>
          <a:p>
            <a:pPr algn="ctr"/>
            <a:r>
              <a:rPr lang="en-IN" b="0" i="0" dirty="0">
                <a:solidFill>
                  <a:srgbClr val="40424E"/>
                </a:solidFill>
                <a:effectLst/>
                <a:latin typeface="Times New Roman" panose="02020603050405020304" pitchFamily="18" charset="0"/>
                <a:cs typeface="Times New Roman" panose="02020603050405020304" pitchFamily="18" charset="0"/>
              </a:rPr>
              <a:t>UNIQUE</a:t>
            </a:r>
            <a:endParaRPr lang="en-IN" b="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2B9E9C29-F5FD-4F8F-91E4-503903235DB2}"/>
              </a:ext>
            </a:extLst>
          </p:cNvPr>
          <p:cNvSpPr>
            <a:spLocks noGrp="1"/>
          </p:cNvSpPr>
          <p:nvPr>
            <p:ph idx="1"/>
          </p:nvPr>
        </p:nvSpPr>
        <p:spPr>
          <a:xfrm>
            <a:off x="632388" y="752030"/>
            <a:ext cx="10930071" cy="5211750"/>
          </a:xfrm>
        </p:spPr>
        <p:txBody>
          <a:bodyPr/>
          <a:lstStyle/>
          <a:p>
            <a:pPr marL="285750" indent="-285750" algn="just">
              <a:buFont typeface="Arial" panose="020B0604020202020204" pitchFamily="34" charset="0"/>
              <a:buChar char="•"/>
            </a:pPr>
            <a:r>
              <a:rPr lang="en-US" b="0" i="0" dirty="0">
                <a:solidFill>
                  <a:srgbClr val="40424E"/>
                </a:solidFill>
                <a:effectLst/>
                <a:latin typeface="Times New Roman" panose="02020603050405020304" pitchFamily="18" charset="0"/>
                <a:cs typeface="Times New Roman" panose="02020603050405020304" pitchFamily="18" charset="0"/>
              </a:rPr>
              <a:t>This constraint helps to uniquely identify each row in the table. i.e. for a particular column, all the rows should have unique values. We can have more than one UNIQUE columns in a table.</a:t>
            </a:r>
          </a:p>
          <a:p>
            <a:pPr marL="285750" indent="-285750" algn="just">
              <a:buFont typeface="Arial" panose="020B0604020202020204" pitchFamily="34" charset="0"/>
              <a:buChar char="•"/>
            </a:pPr>
            <a:endParaRPr lang="en-US" dirty="0">
              <a:solidFill>
                <a:srgbClr val="40424E"/>
              </a:solidFill>
              <a:latin typeface="Times New Roman" panose="02020603050405020304" pitchFamily="18" charset="0"/>
              <a:cs typeface="Times New Roman" panose="02020603050405020304" pitchFamily="18" charset="0"/>
            </a:endParaRPr>
          </a:p>
          <a:p>
            <a:pPr algn="just"/>
            <a:r>
              <a:rPr lang="en-IN" b="1" dirty="0">
                <a:solidFill>
                  <a:srgbClr val="C00000"/>
                </a:solidFill>
                <a:latin typeface="Times New Roman" panose="02020603050405020304" pitchFamily="18" charset="0"/>
                <a:cs typeface="Times New Roman" panose="02020603050405020304" pitchFamily="18" charset="0"/>
              </a:rPr>
              <a:t>E.g.</a:t>
            </a:r>
          </a:p>
          <a:p>
            <a:pPr algn="ctr"/>
            <a:r>
              <a:rPr lang="en-US" altLang="en-US" dirty="0">
                <a:solidFill>
                  <a:schemeClr val="accent3">
                    <a:lumMod val="50000"/>
                  </a:schemeClr>
                </a:solidFill>
                <a:latin typeface="Times New Roman" panose="02020603050405020304" pitchFamily="18" charset="0"/>
                <a:cs typeface="Times New Roman" panose="02020603050405020304" pitchFamily="18" charset="0"/>
              </a:rPr>
              <a:t>CREATE TABLE Student ( ID int(6) NOT NULL UNIQUE, NAME varchar(10), ADDRESS varchar(20) ); </a:t>
            </a:r>
          </a:p>
          <a:p>
            <a:pPr marL="285750" indent="-285750" algn="just">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024919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3B8EC228-C90B-4C69-812C-F8ECBB27C628}"/>
              </a:ext>
            </a:extLst>
          </p:cNvPr>
          <p:cNvPicPr/>
          <p:nvPr/>
        </p:nvPicPr>
        <p:blipFill rotWithShape="1">
          <a:blip r:embed="rId2">
            <a:extLst>
              <a:ext uri="{28A0092B-C50C-407E-A947-70E740481C1C}">
                <a14:useLocalDpi xmlns:a14="http://schemas.microsoft.com/office/drawing/2010/main" val="0"/>
              </a:ext>
            </a:extLst>
          </a:blip>
          <a:srcRect l="9066" t="56472" r="46438" b="8144"/>
          <a:stretch/>
        </p:blipFill>
        <p:spPr>
          <a:xfrm>
            <a:off x="2522536" y="3530556"/>
            <a:ext cx="5100508" cy="2007066"/>
          </a:xfrm>
          <a:prstGeom prst="rect">
            <a:avLst/>
          </a:prstGeom>
        </p:spPr>
      </p:pic>
      <p:sp>
        <p:nvSpPr>
          <p:cNvPr id="8" name="TextBox 7">
            <a:extLst>
              <a:ext uri="{FF2B5EF4-FFF2-40B4-BE49-F238E27FC236}">
                <a16:creationId xmlns="" xmlns:a16="http://schemas.microsoft.com/office/drawing/2014/main" id="{41DEB1A0-53DC-4D88-A1CD-F5BEB63834CC}"/>
              </a:ext>
            </a:extLst>
          </p:cNvPr>
          <p:cNvSpPr txBox="1"/>
          <p:nvPr/>
        </p:nvSpPr>
        <p:spPr>
          <a:xfrm>
            <a:off x="788565" y="2830933"/>
            <a:ext cx="10461072" cy="584775"/>
          </a:xfrm>
          <a:prstGeom prst="rect">
            <a:avLst/>
          </a:prstGeom>
          <a:noFill/>
        </p:spPr>
        <p:txBody>
          <a:bodyPr wrap="square">
            <a:spAutoFit/>
          </a:bodyPr>
          <a:lstStyle/>
          <a:p>
            <a:r>
              <a:rPr lang="en-US" sz="1600" b="0" i="0" dirty="0">
                <a:solidFill>
                  <a:srgbClr val="000000"/>
                </a:solidFill>
                <a:effectLst/>
                <a:latin typeface="Times New Roman" panose="02020603050405020304" pitchFamily="18" charset="0"/>
                <a:cs typeface="Times New Roman" panose="02020603050405020304" pitchFamily="18" charset="0"/>
              </a:rPr>
              <a:t>This syntax is used when you want to execute one set of statements when condition1 is TRUE or a different set of statements when condition2 is TRUE.</a:t>
            </a:r>
            <a:endParaRPr lang="en-IN" sz="16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 xmlns:a16="http://schemas.microsoft.com/office/drawing/2014/main" id="{4F46BE5C-A379-4AB4-8C02-2B3BB334DF7E}"/>
              </a:ext>
            </a:extLst>
          </p:cNvPr>
          <p:cNvSpPr txBox="1"/>
          <p:nvPr/>
        </p:nvSpPr>
        <p:spPr>
          <a:xfrm>
            <a:off x="788565" y="5652471"/>
            <a:ext cx="10461072" cy="584775"/>
          </a:xfrm>
          <a:prstGeom prst="rect">
            <a:avLst/>
          </a:prstGeom>
          <a:noFill/>
        </p:spPr>
        <p:txBody>
          <a:bodyPr wrap="square">
            <a:spAutoFit/>
          </a:bodyPr>
          <a:lstStyle/>
          <a:p>
            <a:r>
              <a:rPr lang="en-US" sz="1600" b="0" i="0" dirty="0">
                <a:solidFill>
                  <a:srgbClr val="000000"/>
                </a:solidFill>
                <a:effectLst/>
                <a:latin typeface="Times New Roman" panose="02020603050405020304" pitchFamily="18" charset="0"/>
                <a:cs typeface="Times New Roman" panose="02020603050405020304" pitchFamily="18" charset="0"/>
              </a:rPr>
              <a:t>It is the most advance syntax and used if you want to execute one set of statements when condition1 is TRUE, a different set of statement when condition2 is TRUE or a different set of statements when both the condition1 and condition2 are FALSE.</a:t>
            </a:r>
            <a:endParaRPr lang="en-IN" sz="1600" dirty="0">
              <a:latin typeface="Times New Roman" panose="02020603050405020304" pitchFamily="18" charset="0"/>
              <a:cs typeface="Times New Roman" panose="02020603050405020304" pitchFamily="18" charset="0"/>
            </a:endParaRPr>
          </a:p>
        </p:txBody>
      </p:sp>
      <p:sp>
        <p:nvSpPr>
          <p:cNvPr id="3" name="Rectangle 2"/>
          <p:cNvSpPr/>
          <p:nvPr/>
        </p:nvSpPr>
        <p:spPr>
          <a:xfrm>
            <a:off x="2267824" y="245610"/>
            <a:ext cx="6096000" cy="2585323"/>
          </a:xfrm>
          <a:prstGeom prst="rect">
            <a:avLst/>
          </a:prstGeom>
        </p:spPr>
        <p:txBody>
          <a:bodyPr>
            <a:spAutoFit/>
          </a:bodyPr>
          <a:lstStyle/>
          <a:p>
            <a:r>
              <a:rPr lang="en-US" dirty="0" smtClean="0"/>
              <a:t>IF(</a:t>
            </a:r>
            <a:r>
              <a:rPr lang="en-US" dirty="0" err="1" smtClean="0"/>
              <a:t>boolean_expression</a:t>
            </a:r>
            <a:r>
              <a:rPr lang="en-US" dirty="0" smtClean="0"/>
              <a:t> 1)THEN</a:t>
            </a:r>
          </a:p>
          <a:p>
            <a:r>
              <a:rPr lang="en-US" dirty="0" smtClean="0"/>
              <a:t>S1; -- Executes when the </a:t>
            </a:r>
            <a:r>
              <a:rPr lang="en-US" dirty="0" err="1" smtClean="0"/>
              <a:t>boolean</a:t>
            </a:r>
            <a:r>
              <a:rPr lang="en-US" dirty="0" smtClean="0"/>
              <a:t> expression 1 is true</a:t>
            </a:r>
          </a:p>
          <a:p>
            <a:r>
              <a:rPr lang="en-US" dirty="0" smtClean="0"/>
              <a:t>ELSIF( </a:t>
            </a:r>
            <a:r>
              <a:rPr lang="en-US" dirty="0" err="1" smtClean="0"/>
              <a:t>boolean_expression</a:t>
            </a:r>
            <a:r>
              <a:rPr lang="en-US" dirty="0" smtClean="0"/>
              <a:t> 2) THEN</a:t>
            </a:r>
          </a:p>
          <a:p>
            <a:r>
              <a:rPr lang="en-US" dirty="0" smtClean="0"/>
              <a:t>S2; -- Executes when the </a:t>
            </a:r>
            <a:r>
              <a:rPr lang="en-US" dirty="0" err="1" smtClean="0"/>
              <a:t>boolean</a:t>
            </a:r>
            <a:r>
              <a:rPr lang="en-US" dirty="0" smtClean="0"/>
              <a:t> expression 2 is true</a:t>
            </a:r>
          </a:p>
          <a:p>
            <a:r>
              <a:rPr lang="en-US" dirty="0" smtClean="0"/>
              <a:t>ELSIF( </a:t>
            </a:r>
            <a:r>
              <a:rPr lang="en-US" dirty="0" err="1" smtClean="0"/>
              <a:t>boolean_expression</a:t>
            </a:r>
            <a:r>
              <a:rPr lang="en-US" dirty="0" smtClean="0"/>
              <a:t> 3) THEN</a:t>
            </a:r>
          </a:p>
          <a:p>
            <a:r>
              <a:rPr lang="en-US" dirty="0" smtClean="0"/>
              <a:t>S3; -- Executes when the </a:t>
            </a:r>
            <a:r>
              <a:rPr lang="en-US" dirty="0" err="1" smtClean="0"/>
              <a:t>boolean</a:t>
            </a:r>
            <a:r>
              <a:rPr lang="en-US" dirty="0" smtClean="0"/>
              <a:t> expression 3 is true</a:t>
            </a:r>
          </a:p>
          <a:p>
            <a:r>
              <a:rPr lang="en-US" dirty="0" smtClean="0"/>
              <a:t>ELSE</a:t>
            </a:r>
          </a:p>
          <a:p>
            <a:r>
              <a:rPr lang="en-US" dirty="0" smtClean="0"/>
              <a:t>S4; -- executes when the none of the above condition is true</a:t>
            </a:r>
          </a:p>
          <a:p>
            <a:r>
              <a:rPr lang="en-US" dirty="0" smtClean="0"/>
              <a:t>END IF;</a:t>
            </a:r>
            <a:endParaRPr lang="en-US" dirty="0"/>
          </a:p>
        </p:txBody>
      </p:sp>
      <p:sp>
        <p:nvSpPr>
          <p:cNvPr id="4" name="Rectangle 3"/>
          <p:cNvSpPr/>
          <p:nvPr/>
        </p:nvSpPr>
        <p:spPr>
          <a:xfrm>
            <a:off x="571017" y="0"/>
            <a:ext cx="9603129" cy="923330"/>
          </a:xfrm>
          <a:prstGeom prst="rect">
            <a:avLst/>
          </a:prstGeom>
        </p:spPr>
        <p:txBody>
          <a:bodyPr wrap="square">
            <a:spAutoFit/>
          </a:bodyPr>
          <a:lstStyle/>
          <a:p>
            <a:pPr algn="just"/>
            <a:r>
              <a:rPr lang="en-US" dirty="0">
                <a:solidFill>
                  <a:srgbClr val="000000"/>
                </a:solidFill>
                <a:latin typeface="Nunito"/>
              </a:rPr>
              <a:t>The syntax of an </a:t>
            </a:r>
            <a:r>
              <a:rPr lang="en-US" b="1" dirty="0">
                <a:solidFill>
                  <a:srgbClr val="000000"/>
                </a:solidFill>
                <a:latin typeface="Nunito"/>
              </a:rPr>
              <a:t>IF-THEN-ELSIF</a:t>
            </a:r>
            <a:r>
              <a:rPr lang="en-US" dirty="0">
                <a:solidFill>
                  <a:srgbClr val="000000"/>
                </a:solidFill>
                <a:latin typeface="Nunito"/>
              </a:rPr>
              <a:t> Statement in PL/SQL programming language is −</a:t>
            </a:r>
          </a:p>
          <a:p>
            <a:r>
              <a:rPr lang="en-US" dirty="0"/>
              <a:t/>
            </a:r>
            <a:br>
              <a:rPr lang="en-US" dirty="0"/>
            </a:br>
            <a:endParaRPr lang="en-US" dirty="0"/>
          </a:p>
        </p:txBody>
      </p:sp>
    </p:spTree>
    <p:extLst>
      <p:ext uri="{BB962C8B-B14F-4D97-AF65-F5344CB8AC3E}">
        <p14:creationId xmlns:p14="http://schemas.microsoft.com/office/powerpoint/2010/main" val="18543575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6BB394C-0E45-407A-819A-587AE7AA8016}"/>
              </a:ext>
            </a:extLst>
          </p:cNvPr>
          <p:cNvSpPr>
            <a:spLocks noGrp="1"/>
          </p:cNvSpPr>
          <p:nvPr>
            <p:ph type="title"/>
          </p:nvPr>
        </p:nvSpPr>
        <p:spPr>
          <a:xfrm>
            <a:off x="1920240" y="442220"/>
            <a:ext cx="8770571" cy="665127"/>
          </a:xfrm>
        </p:spPr>
        <p:txBody>
          <a:bodyPr>
            <a:normAutofit fontScale="90000"/>
          </a:bodyPr>
          <a:lstStyle/>
          <a:p>
            <a:pPr algn="ctr"/>
            <a:r>
              <a:rPr lang="en-US" altLang="en-US" b="0" dirty="0">
                <a:latin typeface="Times New Roman" panose="02020603050405020304" pitchFamily="18" charset="0"/>
                <a:cs typeface="Times New Roman" panose="02020603050405020304" pitchFamily="18" charset="0"/>
              </a:rPr>
              <a:t>PL/SQL Control Structure</a:t>
            </a:r>
            <a:endParaRPr lang="en-IN" b="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05E327C5-7B1F-4C96-AC7A-0F5F0FAE84EB}"/>
              </a:ext>
            </a:extLst>
          </p:cNvPr>
          <p:cNvSpPr>
            <a:spLocks noGrp="1"/>
          </p:cNvSpPr>
          <p:nvPr>
            <p:ph idx="1"/>
          </p:nvPr>
        </p:nvSpPr>
        <p:spPr>
          <a:xfrm>
            <a:off x="1920240" y="1191237"/>
            <a:ext cx="9547509" cy="4772543"/>
          </a:xfrm>
        </p:spPr>
        <p:txBody>
          <a:bodyPr/>
          <a:lstStyle/>
          <a:p>
            <a:r>
              <a:rPr lang="en-IN" sz="3200" b="1" i="0" dirty="0">
                <a:solidFill>
                  <a:srgbClr val="610B38"/>
                </a:solidFill>
                <a:effectLst/>
                <a:latin typeface="Times New Roman" panose="02020603050405020304" pitchFamily="18" charset="0"/>
                <a:cs typeface="Times New Roman" panose="02020603050405020304" pitchFamily="18" charset="0"/>
              </a:rPr>
              <a:t>PL/SQL While Loop</a:t>
            </a:r>
          </a:p>
          <a:p>
            <a:r>
              <a:rPr lang="en-IN" sz="1600" b="1" i="0" dirty="0">
                <a:solidFill>
                  <a:schemeClr val="tx1"/>
                </a:solidFill>
                <a:effectLst/>
                <a:latin typeface="Times New Roman" panose="02020603050405020304" pitchFamily="18" charset="0"/>
                <a:cs typeface="Times New Roman" panose="02020603050405020304" pitchFamily="18" charset="0"/>
              </a:rPr>
              <a:t>Syntax</a:t>
            </a:r>
            <a:r>
              <a:rPr lang="en-IN" sz="1600" b="1" i="0" dirty="0">
                <a:effectLst/>
                <a:latin typeface="Times New Roman" panose="02020603050405020304" pitchFamily="18" charset="0"/>
                <a:cs typeface="Times New Roman" panose="02020603050405020304" pitchFamily="18" charset="0"/>
              </a:rPr>
              <a:t> </a:t>
            </a:r>
          </a:p>
          <a:p>
            <a:pPr algn="l">
              <a:buFont typeface="+mj-lt"/>
              <a:buAutoNum type="arabicPeriod"/>
            </a:pPr>
            <a:r>
              <a:rPr lang="en-US" sz="1600" b="0" i="0" dirty="0">
                <a:solidFill>
                  <a:srgbClr val="000000"/>
                </a:solidFill>
                <a:effectLst/>
                <a:latin typeface="Times New Roman" panose="02020603050405020304" pitchFamily="18" charset="0"/>
                <a:cs typeface="Times New Roman" panose="02020603050405020304" pitchFamily="18" charset="0"/>
              </a:rPr>
              <a:t>WHILE &lt;condition&gt;   </a:t>
            </a:r>
          </a:p>
          <a:p>
            <a:pPr algn="l">
              <a:buFont typeface="+mj-lt"/>
              <a:buAutoNum type="arabicPeriod"/>
            </a:pPr>
            <a:r>
              <a:rPr lang="en-US" sz="1600" b="0" i="0" dirty="0">
                <a:solidFill>
                  <a:srgbClr val="000000"/>
                </a:solidFill>
                <a:effectLst/>
                <a:latin typeface="Times New Roman" panose="02020603050405020304" pitchFamily="18" charset="0"/>
                <a:cs typeface="Times New Roman" panose="02020603050405020304" pitchFamily="18" charset="0"/>
              </a:rPr>
              <a:t> LOOP statements;   </a:t>
            </a:r>
          </a:p>
          <a:p>
            <a:pPr algn="l">
              <a:buFont typeface="+mj-lt"/>
              <a:buAutoNum type="arabicPeriod"/>
            </a:pPr>
            <a:r>
              <a:rPr lang="en-US" sz="1600" b="1" i="0" dirty="0">
                <a:solidFill>
                  <a:srgbClr val="006699"/>
                </a:solidFill>
                <a:effectLst/>
                <a:latin typeface="Times New Roman" panose="02020603050405020304" pitchFamily="18" charset="0"/>
                <a:cs typeface="Times New Roman" panose="02020603050405020304" pitchFamily="18" charset="0"/>
              </a:rPr>
              <a:t>END</a:t>
            </a:r>
            <a:r>
              <a:rPr lang="en-US" sz="1600" b="0" i="0" dirty="0">
                <a:solidFill>
                  <a:srgbClr val="000000"/>
                </a:solidFill>
                <a:effectLst/>
                <a:latin typeface="Times New Roman" panose="02020603050405020304" pitchFamily="18" charset="0"/>
                <a:cs typeface="Times New Roman" panose="02020603050405020304" pitchFamily="18" charset="0"/>
              </a:rPr>
              <a:t> LOOP; </a:t>
            </a:r>
          </a:p>
          <a:p>
            <a:endParaRPr lang="en-IN" dirty="0"/>
          </a:p>
        </p:txBody>
      </p:sp>
      <p:sp>
        <p:nvSpPr>
          <p:cNvPr id="6" name="TextBox 5">
            <a:extLst>
              <a:ext uri="{FF2B5EF4-FFF2-40B4-BE49-F238E27FC236}">
                <a16:creationId xmlns="" xmlns:a16="http://schemas.microsoft.com/office/drawing/2014/main" id="{F2DE344A-8C32-482C-852B-A06412612F45}"/>
              </a:ext>
            </a:extLst>
          </p:cNvPr>
          <p:cNvSpPr txBox="1"/>
          <p:nvPr/>
        </p:nvSpPr>
        <p:spPr>
          <a:xfrm>
            <a:off x="1990288" y="3722568"/>
            <a:ext cx="6094602" cy="2123658"/>
          </a:xfrm>
          <a:prstGeom prst="rect">
            <a:avLst/>
          </a:prstGeom>
          <a:noFill/>
        </p:spPr>
        <p:txBody>
          <a:bodyPr wrap="square">
            <a:spAutoFit/>
          </a:bodyPr>
          <a:lstStyle/>
          <a:p>
            <a:pPr algn="l">
              <a:buFont typeface="+mj-lt"/>
              <a:buAutoNum type="arabicPeriod"/>
            </a:pPr>
            <a:r>
              <a:rPr lang="en-US" sz="1600" b="1" i="0" dirty="0">
                <a:solidFill>
                  <a:srgbClr val="006699"/>
                </a:solidFill>
                <a:effectLst/>
                <a:latin typeface="Times New Roman" panose="02020603050405020304" pitchFamily="18" charset="0"/>
                <a:cs typeface="Times New Roman" panose="02020603050405020304" pitchFamily="18" charset="0"/>
              </a:rPr>
              <a:t>DECLARE</a:t>
            </a:r>
            <a:r>
              <a:rPr lang="en-US" sz="1600"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US" sz="1600" b="0" i="0" dirty="0" err="1">
                <a:solidFill>
                  <a:srgbClr val="000000"/>
                </a:solidFill>
                <a:effectLst/>
                <a:latin typeface="Times New Roman" panose="02020603050405020304" pitchFamily="18" charset="0"/>
                <a:cs typeface="Times New Roman" panose="02020603050405020304" pitchFamily="18" charset="0"/>
              </a:rPr>
              <a:t>i</a:t>
            </a:r>
            <a:r>
              <a:rPr lang="en-US" sz="1600" b="0" i="0" dirty="0">
                <a:solidFill>
                  <a:srgbClr val="000000"/>
                </a:solidFill>
                <a:effectLst/>
                <a:latin typeface="Times New Roman" panose="02020603050405020304" pitchFamily="18" charset="0"/>
                <a:cs typeface="Times New Roman" panose="02020603050405020304" pitchFamily="18" charset="0"/>
              </a:rPr>
              <a:t> </a:t>
            </a:r>
            <a:r>
              <a:rPr lang="en-US" sz="1600" b="1" i="0" dirty="0">
                <a:solidFill>
                  <a:srgbClr val="006699"/>
                </a:solidFill>
                <a:effectLst/>
                <a:latin typeface="Times New Roman" panose="02020603050405020304" pitchFamily="18" charset="0"/>
                <a:cs typeface="Times New Roman" panose="02020603050405020304" pitchFamily="18" charset="0"/>
              </a:rPr>
              <a:t>INTEGER</a:t>
            </a:r>
            <a:r>
              <a:rPr lang="en-US" sz="1600" b="0" i="0" dirty="0">
                <a:solidFill>
                  <a:srgbClr val="000000"/>
                </a:solidFill>
                <a:effectLst/>
                <a:latin typeface="Times New Roman" panose="02020603050405020304" pitchFamily="18" charset="0"/>
                <a:cs typeface="Times New Roman" panose="02020603050405020304" pitchFamily="18" charset="0"/>
              </a:rPr>
              <a:t> := 1;  </a:t>
            </a:r>
          </a:p>
          <a:p>
            <a:pPr algn="l">
              <a:buFont typeface="+mj-lt"/>
              <a:buAutoNum type="arabicPeriod"/>
            </a:pPr>
            <a:r>
              <a:rPr lang="en-US" sz="1600" b="1" i="0" dirty="0">
                <a:solidFill>
                  <a:srgbClr val="006699"/>
                </a:solidFill>
                <a:effectLst/>
                <a:latin typeface="Times New Roman" panose="02020603050405020304" pitchFamily="18" charset="0"/>
                <a:cs typeface="Times New Roman" panose="02020603050405020304" pitchFamily="18" charset="0"/>
              </a:rPr>
              <a:t>BEGIN</a:t>
            </a:r>
            <a:r>
              <a:rPr lang="en-US" sz="1600"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US" sz="1600" b="0" i="0" dirty="0">
                <a:solidFill>
                  <a:srgbClr val="000000"/>
                </a:solidFill>
                <a:effectLst/>
                <a:latin typeface="Times New Roman" panose="02020603050405020304" pitchFamily="18" charset="0"/>
                <a:cs typeface="Times New Roman" panose="02020603050405020304" pitchFamily="18" charset="0"/>
              </a:rPr>
              <a:t>WHILE </a:t>
            </a:r>
            <a:r>
              <a:rPr lang="en-US" sz="1600" b="0" i="0" dirty="0" err="1">
                <a:solidFill>
                  <a:srgbClr val="000000"/>
                </a:solidFill>
                <a:effectLst/>
                <a:latin typeface="Times New Roman" panose="02020603050405020304" pitchFamily="18" charset="0"/>
                <a:cs typeface="Times New Roman" panose="02020603050405020304" pitchFamily="18" charset="0"/>
              </a:rPr>
              <a:t>i</a:t>
            </a:r>
            <a:r>
              <a:rPr lang="en-US" sz="1600" b="0" i="0" dirty="0">
                <a:solidFill>
                  <a:srgbClr val="000000"/>
                </a:solidFill>
                <a:effectLst/>
                <a:latin typeface="Times New Roman" panose="02020603050405020304" pitchFamily="18" charset="0"/>
                <a:cs typeface="Times New Roman" panose="02020603050405020304" pitchFamily="18" charset="0"/>
              </a:rPr>
              <a:t> &lt;= 10 LOOP  </a:t>
            </a:r>
          </a:p>
          <a:p>
            <a:pPr algn="l">
              <a:buFont typeface="+mj-lt"/>
              <a:buAutoNum type="arabicPeriod"/>
            </a:pPr>
            <a:r>
              <a:rPr lang="en-US" sz="1600" b="0" i="0" dirty="0">
                <a:solidFill>
                  <a:srgbClr val="000000"/>
                </a:solidFill>
                <a:effectLst/>
                <a:latin typeface="Times New Roman" panose="02020603050405020304" pitchFamily="18" charset="0"/>
                <a:cs typeface="Times New Roman" panose="02020603050405020304" pitchFamily="18" charset="0"/>
              </a:rPr>
              <a:t>DBMS_OUTPUT.PUT_LINE(</a:t>
            </a:r>
            <a:r>
              <a:rPr lang="en-US" sz="1600" b="0" i="0" dirty="0" err="1">
                <a:solidFill>
                  <a:srgbClr val="000000"/>
                </a:solidFill>
                <a:effectLst/>
                <a:latin typeface="Times New Roman" panose="02020603050405020304" pitchFamily="18" charset="0"/>
                <a:cs typeface="Times New Roman" panose="02020603050405020304" pitchFamily="18" charset="0"/>
              </a:rPr>
              <a:t>i</a:t>
            </a:r>
            <a:r>
              <a:rPr lang="en-US" sz="1600"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US" sz="1600" b="0" i="0" dirty="0" err="1">
                <a:solidFill>
                  <a:srgbClr val="000000"/>
                </a:solidFill>
                <a:effectLst/>
                <a:latin typeface="Times New Roman" panose="02020603050405020304" pitchFamily="18" charset="0"/>
                <a:cs typeface="Times New Roman" panose="02020603050405020304" pitchFamily="18" charset="0"/>
              </a:rPr>
              <a:t>i</a:t>
            </a:r>
            <a:r>
              <a:rPr lang="en-US" sz="1600" b="0" i="0" dirty="0">
                <a:solidFill>
                  <a:srgbClr val="000000"/>
                </a:solidFill>
                <a:effectLst/>
                <a:latin typeface="Times New Roman" panose="02020603050405020304" pitchFamily="18" charset="0"/>
                <a:cs typeface="Times New Roman" panose="02020603050405020304" pitchFamily="18" charset="0"/>
              </a:rPr>
              <a:t> := i+1;  </a:t>
            </a:r>
          </a:p>
          <a:p>
            <a:pPr algn="l">
              <a:buFont typeface="+mj-lt"/>
              <a:buAutoNum type="arabicPeriod"/>
            </a:pPr>
            <a:r>
              <a:rPr lang="en-US" sz="1600" b="1" i="0" dirty="0">
                <a:solidFill>
                  <a:srgbClr val="006699"/>
                </a:solidFill>
                <a:effectLst/>
                <a:latin typeface="Times New Roman" panose="02020603050405020304" pitchFamily="18" charset="0"/>
                <a:cs typeface="Times New Roman" panose="02020603050405020304" pitchFamily="18" charset="0"/>
              </a:rPr>
              <a:t>END</a:t>
            </a:r>
            <a:r>
              <a:rPr lang="en-US" sz="1600" b="0" i="0" dirty="0">
                <a:solidFill>
                  <a:srgbClr val="000000"/>
                </a:solidFill>
                <a:effectLst/>
                <a:latin typeface="Times New Roman" panose="02020603050405020304" pitchFamily="18" charset="0"/>
                <a:cs typeface="Times New Roman" panose="02020603050405020304" pitchFamily="18" charset="0"/>
              </a:rPr>
              <a:t> LOOP;  </a:t>
            </a:r>
          </a:p>
          <a:p>
            <a:pPr algn="l">
              <a:buFont typeface="+mj-lt"/>
              <a:buAutoNum type="arabicPeriod"/>
            </a:pPr>
            <a:r>
              <a:rPr lang="en-US" sz="1600" b="1" i="0" dirty="0">
                <a:solidFill>
                  <a:srgbClr val="006699"/>
                </a:solidFill>
                <a:effectLst/>
                <a:latin typeface="Times New Roman" panose="02020603050405020304" pitchFamily="18" charset="0"/>
                <a:cs typeface="Times New Roman" panose="02020603050405020304" pitchFamily="18" charset="0"/>
              </a:rPr>
              <a:t>END</a:t>
            </a:r>
            <a:r>
              <a:rPr lang="en-US" sz="1600" b="0" i="0" dirty="0">
                <a:solidFill>
                  <a:srgbClr val="000000"/>
                </a:solidFill>
                <a:effectLst/>
                <a:latin typeface="Times New Roman" panose="02020603050405020304" pitchFamily="18" charset="0"/>
                <a:cs typeface="Times New Roman" panose="02020603050405020304" pitchFamily="18" charset="0"/>
              </a:rPr>
              <a:t>;  </a:t>
            </a:r>
            <a:endParaRPr lang="en-US" b="0" i="0" dirty="0">
              <a:solidFill>
                <a:srgbClr val="000000"/>
              </a:solidFill>
              <a:effectLst/>
              <a:latin typeface="Times New Roman" panose="02020603050405020304" pitchFamily="18" charset="0"/>
              <a:cs typeface="Times New Roman" panose="02020603050405020304" pitchFamily="18" charset="0"/>
            </a:endParaRPr>
          </a:p>
        </p:txBody>
      </p:sp>
      <p:sp>
        <p:nvSpPr>
          <p:cNvPr id="7" name="Rectangle 1">
            <a:extLst>
              <a:ext uri="{FF2B5EF4-FFF2-40B4-BE49-F238E27FC236}">
                <a16:creationId xmlns="" xmlns:a16="http://schemas.microsoft.com/office/drawing/2014/main" id="{3E4D5F23-D33F-411A-98D6-DD0916634C6C}"/>
              </a:ext>
            </a:extLst>
          </p:cNvPr>
          <p:cNvSpPr>
            <a:spLocks noChangeArrowheads="1"/>
          </p:cNvSpPr>
          <p:nvPr/>
        </p:nvSpPr>
        <p:spPr bwMode="auto">
          <a:xfrm>
            <a:off x="7088698" y="3577508"/>
            <a:ext cx="1580502"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Output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7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8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9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10</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70690325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32EC259-3B84-4639-98F3-06B2D81CDB32}"/>
              </a:ext>
            </a:extLst>
          </p:cNvPr>
          <p:cNvSpPr>
            <a:spLocks noGrp="1"/>
          </p:cNvSpPr>
          <p:nvPr>
            <p:ph type="title"/>
          </p:nvPr>
        </p:nvSpPr>
        <p:spPr/>
        <p:txBody>
          <a:bodyPr/>
          <a:lstStyle/>
          <a:p>
            <a:r>
              <a:rPr lang="en-IN" sz="3200" b="1" i="0" dirty="0">
                <a:solidFill>
                  <a:srgbClr val="610B38"/>
                </a:solidFill>
                <a:effectLst/>
                <a:latin typeface="Times New Roman" panose="02020603050405020304" pitchFamily="18" charset="0"/>
                <a:cs typeface="Times New Roman" panose="02020603050405020304" pitchFamily="18" charset="0"/>
              </a:rPr>
              <a:t>PL/SQL While Loop</a:t>
            </a:r>
            <a:endParaRPr lang="en-IN" dirty="0"/>
          </a:p>
        </p:txBody>
      </p:sp>
      <p:sp>
        <p:nvSpPr>
          <p:cNvPr id="3" name="Content Placeholder 2">
            <a:extLst>
              <a:ext uri="{FF2B5EF4-FFF2-40B4-BE49-F238E27FC236}">
                <a16:creationId xmlns="" xmlns:a16="http://schemas.microsoft.com/office/drawing/2014/main" id="{B243FBDB-951E-44BA-AE13-284954B19276}"/>
              </a:ext>
            </a:extLst>
          </p:cNvPr>
          <p:cNvSpPr>
            <a:spLocks noGrp="1"/>
          </p:cNvSpPr>
          <p:nvPr>
            <p:ph idx="1"/>
          </p:nvPr>
        </p:nvSpPr>
        <p:spPr>
          <a:xfrm>
            <a:off x="1920240" y="2312276"/>
            <a:ext cx="4884420" cy="3651504"/>
          </a:xfrm>
        </p:spPr>
        <p:txBody>
          <a:bodyPr>
            <a:normAutofit fontScale="55000" lnSpcReduction="20000"/>
          </a:bodyPr>
          <a:lstStyle/>
          <a:p>
            <a:pPr algn="l">
              <a:buFont typeface="+mj-lt"/>
              <a:buAutoNum type="arabicPeriod"/>
            </a:pPr>
            <a:r>
              <a:rPr lang="da-DK" b="1" i="0" dirty="0">
                <a:solidFill>
                  <a:srgbClr val="006699"/>
                </a:solidFill>
                <a:effectLst/>
                <a:latin typeface="verdana" panose="020B0604030504040204" pitchFamily="34" charset="0"/>
              </a:rPr>
              <a:t>DECLARE</a:t>
            </a:r>
            <a:r>
              <a:rPr lang="da-DK" b="0" i="0" dirty="0">
                <a:solidFill>
                  <a:srgbClr val="000000"/>
                </a:solidFill>
                <a:effectLst/>
                <a:latin typeface="verdana" panose="020B0604030504040204" pitchFamily="34" charset="0"/>
              </a:rPr>
              <a:t>   </a:t>
            </a:r>
          </a:p>
          <a:p>
            <a:pPr algn="l">
              <a:buFont typeface="+mj-lt"/>
              <a:buAutoNum type="arabicPeriod"/>
            </a:pPr>
            <a:r>
              <a:rPr lang="da-DK" b="0" i="0" dirty="0">
                <a:solidFill>
                  <a:srgbClr val="000000"/>
                </a:solidFill>
                <a:effectLst/>
                <a:latin typeface="verdana" panose="020B0604030504040204" pitchFamily="34" charset="0"/>
              </a:rPr>
              <a:t>VAR1 NUMBER;  </a:t>
            </a:r>
          </a:p>
          <a:p>
            <a:pPr algn="l">
              <a:buFont typeface="+mj-lt"/>
              <a:buAutoNum type="arabicPeriod"/>
            </a:pPr>
            <a:r>
              <a:rPr lang="da-DK" b="0" i="0" dirty="0">
                <a:solidFill>
                  <a:srgbClr val="000000"/>
                </a:solidFill>
                <a:effectLst/>
                <a:latin typeface="verdana" panose="020B0604030504040204" pitchFamily="34" charset="0"/>
              </a:rPr>
              <a:t>VAR2 NUMBER;  </a:t>
            </a:r>
          </a:p>
          <a:p>
            <a:pPr algn="l">
              <a:buFont typeface="+mj-lt"/>
              <a:buAutoNum type="arabicPeriod"/>
            </a:pPr>
            <a:r>
              <a:rPr lang="da-DK" b="1" i="0" dirty="0">
                <a:solidFill>
                  <a:srgbClr val="006699"/>
                </a:solidFill>
                <a:effectLst/>
                <a:latin typeface="verdana" panose="020B0604030504040204" pitchFamily="34" charset="0"/>
              </a:rPr>
              <a:t>BEGIN</a:t>
            </a:r>
            <a:r>
              <a:rPr lang="da-DK" b="0" i="0" dirty="0">
                <a:solidFill>
                  <a:srgbClr val="000000"/>
                </a:solidFill>
                <a:effectLst/>
                <a:latin typeface="verdana" panose="020B0604030504040204" pitchFamily="34" charset="0"/>
              </a:rPr>
              <a:t>   </a:t>
            </a:r>
          </a:p>
          <a:p>
            <a:pPr algn="l">
              <a:buFont typeface="+mj-lt"/>
              <a:buAutoNum type="arabicPeriod"/>
            </a:pPr>
            <a:r>
              <a:rPr lang="da-DK" b="0" i="0" dirty="0">
                <a:solidFill>
                  <a:srgbClr val="000000"/>
                </a:solidFill>
                <a:effectLst/>
                <a:latin typeface="verdana" panose="020B0604030504040204" pitchFamily="34" charset="0"/>
              </a:rPr>
              <a:t>VAR1:=200;  </a:t>
            </a:r>
          </a:p>
          <a:p>
            <a:pPr algn="l">
              <a:buFont typeface="+mj-lt"/>
              <a:buAutoNum type="arabicPeriod"/>
            </a:pPr>
            <a:r>
              <a:rPr lang="da-DK" b="0" i="0" dirty="0">
                <a:solidFill>
                  <a:srgbClr val="000000"/>
                </a:solidFill>
                <a:effectLst/>
                <a:latin typeface="verdana" panose="020B0604030504040204" pitchFamily="34" charset="0"/>
              </a:rPr>
              <a:t>VAR2:=1;  </a:t>
            </a:r>
          </a:p>
          <a:p>
            <a:pPr algn="l">
              <a:buFont typeface="+mj-lt"/>
              <a:buAutoNum type="arabicPeriod"/>
            </a:pPr>
            <a:r>
              <a:rPr lang="da-DK" b="0" i="0" dirty="0">
                <a:solidFill>
                  <a:srgbClr val="000000"/>
                </a:solidFill>
                <a:effectLst/>
                <a:latin typeface="verdana" panose="020B0604030504040204" pitchFamily="34" charset="0"/>
              </a:rPr>
              <a:t>WHILE (VAR2&lt;=10)  </a:t>
            </a:r>
          </a:p>
          <a:p>
            <a:pPr algn="l">
              <a:buFont typeface="+mj-lt"/>
              <a:buAutoNum type="arabicPeriod"/>
            </a:pPr>
            <a:r>
              <a:rPr lang="da-DK" b="0" i="0" dirty="0">
                <a:solidFill>
                  <a:srgbClr val="000000"/>
                </a:solidFill>
                <a:effectLst/>
                <a:latin typeface="verdana" panose="020B0604030504040204" pitchFamily="34" charset="0"/>
              </a:rPr>
              <a:t>LOOP  </a:t>
            </a:r>
          </a:p>
          <a:p>
            <a:pPr algn="l">
              <a:buFont typeface="+mj-lt"/>
              <a:buAutoNum type="arabicPeriod"/>
            </a:pPr>
            <a:r>
              <a:rPr lang="da-DK" b="0" i="0" dirty="0">
                <a:solidFill>
                  <a:srgbClr val="000000"/>
                </a:solidFill>
                <a:effectLst/>
                <a:latin typeface="verdana" panose="020B0604030504040204" pitchFamily="34" charset="0"/>
              </a:rPr>
              <a:t>DBMS_OUTPUT.PUT_LINE (VAR1*VAR2);  </a:t>
            </a:r>
          </a:p>
          <a:p>
            <a:pPr algn="l">
              <a:buFont typeface="+mj-lt"/>
              <a:buAutoNum type="arabicPeriod"/>
            </a:pPr>
            <a:r>
              <a:rPr lang="da-DK" b="0" i="0" dirty="0">
                <a:solidFill>
                  <a:srgbClr val="000000"/>
                </a:solidFill>
                <a:effectLst/>
                <a:latin typeface="verdana" panose="020B0604030504040204" pitchFamily="34" charset="0"/>
              </a:rPr>
              <a:t>VAR2:=VAR2+1;  </a:t>
            </a:r>
          </a:p>
          <a:p>
            <a:pPr algn="l">
              <a:buFont typeface="+mj-lt"/>
              <a:buAutoNum type="arabicPeriod"/>
            </a:pPr>
            <a:r>
              <a:rPr lang="da-DK" b="1" i="0" dirty="0">
                <a:solidFill>
                  <a:srgbClr val="006699"/>
                </a:solidFill>
                <a:effectLst/>
                <a:latin typeface="verdana" panose="020B0604030504040204" pitchFamily="34" charset="0"/>
              </a:rPr>
              <a:t>END</a:t>
            </a:r>
            <a:r>
              <a:rPr lang="da-DK" b="0" i="0" dirty="0">
                <a:solidFill>
                  <a:srgbClr val="000000"/>
                </a:solidFill>
                <a:effectLst/>
                <a:latin typeface="verdana" panose="020B0604030504040204" pitchFamily="34" charset="0"/>
              </a:rPr>
              <a:t> LOOP;  </a:t>
            </a:r>
          </a:p>
          <a:p>
            <a:pPr algn="l">
              <a:buFont typeface="+mj-lt"/>
              <a:buAutoNum type="arabicPeriod"/>
            </a:pPr>
            <a:r>
              <a:rPr lang="da-DK" b="1" i="0" dirty="0">
                <a:solidFill>
                  <a:srgbClr val="006699"/>
                </a:solidFill>
                <a:effectLst/>
                <a:latin typeface="verdana" panose="020B0604030504040204" pitchFamily="34" charset="0"/>
              </a:rPr>
              <a:t>END</a:t>
            </a:r>
            <a:r>
              <a:rPr lang="da-DK" b="0" i="0" dirty="0">
                <a:solidFill>
                  <a:srgbClr val="000000"/>
                </a:solidFill>
                <a:effectLst/>
                <a:latin typeface="verdana" panose="020B0604030504040204" pitchFamily="34" charset="0"/>
              </a:rPr>
              <a:t>;  </a:t>
            </a:r>
          </a:p>
          <a:p>
            <a:endParaRPr lang="en-IN" dirty="0"/>
          </a:p>
        </p:txBody>
      </p:sp>
    </p:spTree>
    <p:extLst>
      <p:ext uri="{BB962C8B-B14F-4D97-AF65-F5344CB8AC3E}">
        <p14:creationId xmlns:p14="http://schemas.microsoft.com/office/powerpoint/2010/main" val="195599719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E03D8B1-3766-4937-805B-8E76A415678E}"/>
              </a:ext>
            </a:extLst>
          </p:cNvPr>
          <p:cNvSpPr>
            <a:spLocks noGrp="1"/>
          </p:cNvSpPr>
          <p:nvPr>
            <p:ph type="title"/>
          </p:nvPr>
        </p:nvSpPr>
        <p:spPr>
          <a:xfrm>
            <a:off x="1920240" y="442221"/>
            <a:ext cx="8770571" cy="1000686"/>
          </a:xfrm>
        </p:spPr>
        <p:txBody>
          <a:bodyPr>
            <a:normAutofit fontScale="90000"/>
          </a:bodyPr>
          <a:lstStyle/>
          <a:p>
            <a:pPr algn="ctr"/>
            <a:r>
              <a:rPr lang="en-IN" sz="3600" b="0" i="0" dirty="0">
                <a:solidFill>
                  <a:srgbClr val="610B38"/>
                </a:solidFill>
                <a:effectLst/>
                <a:latin typeface="Times New Roman" panose="02020603050405020304" pitchFamily="18" charset="0"/>
                <a:cs typeface="Times New Roman" panose="02020603050405020304" pitchFamily="18" charset="0"/>
              </a:rPr>
              <a:t>PL/SQL FOR Loop</a:t>
            </a:r>
            <a:r>
              <a:rPr lang="en-IN" b="0" i="0" dirty="0">
                <a:solidFill>
                  <a:srgbClr val="610B38"/>
                </a:solidFill>
                <a:effectLst/>
                <a:latin typeface="erdana"/>
              </a:rPr>
              <a:t/>
            </a:r>
            <a:br>
              <a:rPr lang="en-IN" b="0" i="0" dirty="0">
                <a:solidFill>
                  <a:srgbClr val="610B38"/>
                </a:solidFill>
                <a:effectLst/>
                <a:latin typeface="erdana"/>
              </a:rPr>
            </a:br>
            <a:endParaRPr lang="en-IN" dirty="0"/>
          </a:p>
        </p:txBody>
      </p:sp>
      <p:sp>
        <p:nvSpPr>
          <p:cNvPr id="3" name="Content Placeholder 2">
            <a:extLst>
              <a:ext uri="{FF2B5EF4-FFF2-40B4-BE49-F238E27FC236}">
                <a16:creationId xmlns="" xmlns:a16="http://schemas.microsoft.com/office/drawing/2014/main" id="{F1BADF04-5704-4A72-8DA7-8AFB967EBA26}"/>
              </a:ext>
            </a:extLst>
          </p:cNvPr>
          <p:cNvSpPr>
            <a:spLocks noGrp="1"/>
          </p:cNvSpPr>
          <p:nvPr>
            <p:ph idx="1"/>
          </p:nvPr>
        </p:nvSpPr>
        <p:spPr>
          <a:xfrm>
            <a:off x="830510" y="687897"/>
            <a:ext cx="9860301" cy="5595457"/>
          </a:xfrm>
        </p:spPr>
        <p:txBody>
          <a:bodyPr>
            <a:normAutofit/>
          </a:bodyPr>
          <a:lstStyle/>
          <a:p>
            <a:pPr algn="l">
              <a:lnSpc>
                <a:spcPct val="100000"/>
              </a:lnSpc>
            </a:pPr>
            <a:r>
              <a:rPr lang="en-US" sz="1700" b="1" i="0" dirty="0">
                <a:solidFill>
                  <a:srgbClr val="006699"/>
                </a:solidFill>
                <a:effectLst/>
                <a:latin typeface="Times New Roman" panose="02020603050405020304" pitchFamily="18" charset="0"/>
                <a:cs typeface="Times New Roman" panose="02020603050405020304" pitchFamily="18" charset="0"/>
              </a:rPr>
              <a:t>Syntax</a:t>
            </a:r>
          </a:p>
          <a:p>
            <a:pPr algn="l">
              <a:lnSpc>
                <a:spcPct val="100000"/>
              </a:lnSpc>
              <a:buFont typeface="+mj-lt"/>
              <a:buAutoNum type="arabicPeriod"/>
            </a:pPr>
            <a:r>
              <a:rPr lang="en-US" sz="1700" b="1" i="0" dirty="0">
                <a:solidFill>
                  <a:srgbClr val="006699"/>
                </a:solidFill>
                <a:effectLst/>
                <a:latin typeface="Times New Roman" panose="02020603050405020304" pitchFamily="18" charset="0"/>
                <a:cs typeface="Times New Roman" panose="02020603050405020304" pitchFamily="18" charset="0"/>
              </a:rPr>
              <a:t>FOR</a:t>
            </a:r>
            <a:r>
              <a:rPr lang="en-US" sz="1700" b="0" i="0" dirty="0">
                <a:solidFill>
                  <a:srgbClr val="000000"/>
                </a:solidFill>
                <a:effectLst/>
                <a:latin typeface="Times New Roman" panose="02020603050405020304" pitchFamily="18" charset="0"/>
                <a:cs typeface="Times New Roman" panose="02020603050405020304" pitchFamily="18" charset="0"/>
              </a:rPr>
              <a:t> counter </a:t>
            </a:r>
            <a:r>
              <a:rPr lang="en-US" sz="1700" b="0" i="0" dirty="0">
                <a:solidFill>
                  <a:srgbClr val="808080"/>
                </a:solidFill>
                <a:effectLst/>
                <a:latin typeface="Times New Roman" panose="02020603050405020304" pitchFamily="18" charset="0"/>
                <a:cs typeface="Times New Roman" panose="02020603050405020304" pitchFamily="18" charset="0"/>
              </a:rPr>
              <a:t>IN</a:t>
            </a:r>
            <a:r>
              <a:rPr lang="en-US" sz="1700" b="0" i="0" dirty="0">
                <a:solidFill>
                  <a:srgbClr val="000000"/>
                </a:solidFill>
                <a:effectLst/>
                <a:latin typeface="Times New Roman" panose="02020603050405020304" pitchFamily="18" charset="0"/>
                <a:cs typeface="Times New Roman" panose="02020603050405020304" pitchFamily="18" charset="0"/>
              </a:rPr>
              <a:t> </a:t>
            </a:r>
            <a:r>
              <a:rPr lang="en-US" sz="1700" b="0" i="0" dirty="0" err="1">
                <a:solidFill>
                  <a:srgbClr val="000000"/>
                </a:solidFill>
                <a:effectLst/>
                <a:latin typeface="Times New Roman" panose="02020603050405020304" pitchFamily="18" charset="0"/>
                <a:cs typeface="Times New Roman" panose="02020603050405020304" pitchFamily="18" charset="0"/>
              </a:rPr>
              <a:t>initial_value</a:t>
            </a:r>
            <a:r>
              <a:rPr lang="en-US" sz="1700" b="0" i="0" dirty="0">
                <a:solidFill>
                  <a:srgbClr val="000000"/>
                </a:solidFill>
                <a:effectLst/>
                <a:latin typeface="Times New Roman" panose="02020603050405020304" pitchFamily="18" charset="0"/>
                <a:cs typeface="Times New Roman" panose="02020603050405020304" pitchFamily="18" charset="0"/>
              </a:rPr>
              <a:t> .. </a:t>
            </a:r>
            <a:r>
              <a:rPr lang="en-US" sz="1700" b="0" i="0" dirty="0" err="1">
                <a:solidFill>
                  <a:srgbClr val="000000"/>
                </a:solidFill>
                <a:effectLst/>
                <a:latin typeface="Times New Roman" panose="02020603050405020304" pitchFamily="18" charset="0"/>
                <a:cs typeface="Times New Roman" panose="02020603050405020304" pitchFamily="18" charset="0"/>
              </a:rPr>
              <a:t>final_value</a:t>
            </a:r>
            <a:r>
              <a:rPr lang="en-US" sz="1700" b="0" i="0" dirty="0">
                <a:solidFill>
                  <a:srgbClr val="000000"/>
                </a:solidFill>
                <a:effectLst/>
                <a:latin typeface="Times New Roman" panose="02020603050405020304" pitchFamily="18" charset="0"/>
                <a:cs typeface="Times New Roman" panose="02020603050405020304" pitchFamily="18" charset="0"/>
              </a:rPr>
              <a:t> LOOP  </a:t>
            </a:r>
          </a:p>
          <a:p>
            <a:pPr algn="l">
              <a:lnSpc>
                <a:spcPct val="100000"/>
              </a:lnSpc>
              <a:buFont typeface="+mj-lt"/>
              <a:buAutoNum type="arabicPeriod"/>
            </a:pPr>
            <a:r>
              <a:rPr lang="en-US" sz="1700" b="0" i="0" dirty="0">
                <a:solidFill>
                  <a:srgbClr val="000000"/>
                </a:solidFill>
                <a:effectLst/>
                <a:latin typeface="Times New Roman" panose="02020603050405020304" pitchFamily="18" charset="0"/>
                <a:cs typeface="Times New Roman" panose="02020603050405020304" pitchFamily="18" charset="0"/>
              </a:rPr>
              <a:t>  LOOP statements;   </a:t>
            </a:r>
          </a:p>
          <a:p>
            <a:pPr algn="l">
              <a:lnSpc>
                <a:spcPct val="100000"/>
              </a:lnSpc>
              <a:buFont typeface="+mj-lt"/>
              <a:buAutoNum type="arabicPeriod"/>
            </a:pPr>
            <a:r>
              <a:rPr lang="en-US" sz="1700" b="1" i="0" dirty="0">
                <a:solidFill>
                  <a:srgbClr val="006699"/>
                </a:solidFill>
                <a:effectLst/>
                <a:latin typeface="Times New Roman" panose="02020603050405020304" pitchFamily="18" charset="0"/>
                <a:cs typeface="Times New Roman" panose="02020603050405020304" pitchFamily="18" charset="0"/>
              </a:rPr>
              <a:t>END</a:t>
            </a:r>
            <a:r>
              <a:rPr lang="en-US" sz="1700" b="0" i="0" dirty="0">
                <a:solidFill>
                  <a:srgbClr val="000000"/>
                </a:solidFill>
                <a:effectLst/>
                <a:latin typeface="Times New Roman" panose="02020603050405020304" pitchFamily="18" charset="0"/>
                <a:cs typeface="Times New Roman" panose="02020603050405020304" pitchFamily="18" charset="0"/>
              </a:rPr>
              <a:t> LOOP;  </a:t>
            </a:r>
          </a:p>
          <a:p>
            <a:pPr algn="l">
              <a:buFont typeface="Arial" panose="020B0604020202020204" pitchFamily="34" charset="0"/>
              <a:buChar char="•"/>
            </a:pPr>
            <a:r>
              <a:rPr lang="en-US" sz="1700" b="0" dirty="0" err="1">
                <a:solidFill>
                  <a:srgbClr val="000000"/>
                </a:solidFill>
                <a:effectLst/>
                <a:latin typeface="Times New Roman" panose="02020603050405020304" pitchFamily="18" charset="0"/>
                <a:cs typeface="Times New Roman" panose="02020603050405020304" pitchFamily="18" charset="0"/>
              </a:rPr>
              <a:t>initial_value</a:t>
            </a:r>
            <a:r>
              <a:rPr lang="en-US" sz="1700" b="0" dirty="0">
                <a:solidFill>
                  <a:srgbClr val="000000"/>
                </a:solidFill>
                <a:effectLst/>
                <a:latin typeface="Times New Roman" panose="02020603050405020304" pitchFamily="18" charset="0"/>
                <a:cs typeface="Times New Roman" panose="02020603050405020304" pitchFamily="18" charset="0"/>
              </a:rPr>
              <a:t> : Start integer value</a:t>
            </a:r>
          </a:p>
          <a:p>
            <a:pPr algn="l">
              <a:buFont typeface="Arial" panose="020B0604020202020204" pitchFamily="34" charset="0"/>
              <a:buChar char="•"/>
            </a:pPr>
            <a:r>
              <a:rPr lang="en-US" sz="1700" b="0" dirty="0" err="1">
                <a:solidFill>
                  <a:srgbClr val="000000"/>
                </a:solidFill>
                <a:effectLst/>
                <a:latin typeface="Times New Roman" panose="02020603050405020304" pitchFamily="18" charset="0"/>
                <a:cs typeface="Times New Roman" panose="02020603050405020304" pitchFamily="18" charset="0"/>
              </a:rPr>
              <a:t>final_value</a:t>
            </a:r>
            <a:r>
              <a:rPr lang="en-US" sz="1700" b="0" dirty="0">
                <a:solidFill>
                  <a:srgbClr val="000000"/>
                </a:solidFill>
                <a:effectLst/>
                <a:latin typeface="Times New Roman" panose="02020603050405020304" pitchFamily="18" charset="0"/>
                <a:cs typeface="Times New Roman" panose="02020603050405020304" pitchFamily="18" charset="0"/>
              </a:rPr>
              <a:t> : End integer value</a:t>
            </a:r>
          </a:p>
          <a:p>
            <a:r>
              <a:rPr lang="en-US" sz="1700" b="1" i="0" dirty="0">
                <a:solidFill>
                  <a:srgbClr val="610B38"/>
                </a:solidFill>
                <a:effectLst/>
                <a:latin typeface="Times New Roman" panose="02020603050405020304" pitchFamily="18" charset="0"/>
                <a:cs typeface="Times New Roman" panose="02020603050405020304" pitchFamily="18" charset="0"/>
              </a:rPr>
              <a:t>PL/SQL For Loop Example</a:t>
            </a:r>
          </a:p>
          <a:p>
            <a:pPr algn="l">
              <a:buFont typeface="+mj-lt"/>
              <a:buAutoNum type="arabicPeriod"/>
            </a:pPr>
            <a:r>
              <a:rPr lang="en-US" sz="1700" b="1" i="0" dirty="0">
                <a:solidFill>
                  <a:srgbClr val="006699"/>
                </a:solidFill>
                <a:effectLst/>
                <a:latin typeface="Times New Roman" panose="02020603050405020304" pitchFamily="18" charset="0"/>
                <a:cs typeface="Times New Roman" panose="02020603050405020304" pitchFamily="18" charset="0"/>
              </a:rPr>
              <a:t>BEGIN</a:t>
            </a:r>
            <a:r>
              <a:rPr lang="en-US" sz="1700"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US" sz="1700" b="1" i="0" dirty="0">
                <a:solidFill>
                  <a:srgbClr val="006699"/>
                </a:solidFill>
                <a:effectLst/>
                <a:latin typeface="Times New Roman" panose="02020603050405020304" pitchFamily="18" charset="0"/>
                <a:cs typeface="Times New Roman" panose="02020603050405020304" pitchFamily="18" charset="0"/>
              </a:rPr>
              <a:t>FOR</a:t>
            </a:r>
            <a:r>
              <a:rPr lang="en-US" sz="1700" b="0" i="0" dirty="0">
                <a:solidFill>
                  <a:srgbClr val="000000"/>
                </a:solidFill>
                <a:effectLst/>
                <a:latin typeface="Times New Roman" panose="02020603050405020304" pitchFamily="18" charset="0"/>
                <a:cs typeface="Times New Roman" panose="02020603050405020304" pitchFamily="18" charset="0"/>
              </a:rPr>
              <a:t> k </a:t>
            </a:r>
            <a:r>
              <a:rPr lang="en-US" sz="1700" b="0" i="0" dirty="0">
                <a:solidFill>
                  <a:srgbClr val="808080"/>
                </a:solidFill>
                <a:effectLst/>
                <a:latin typeface="Times New Roman" panose="02020603050405020304" pitchFamily="18" charset="0"/>
                <a:cs typeface="Times New Roman" panose="02020603050405020304" pitchFamily="18" charset="0"/>
              </a:rPr>
              <a:t>IN</a:t>
            </a:r>
            <a:r>
              <a:rPr lang="en-US" sz="1700" b="0" i="0" dirty="0">
                <a:solidFill>
                  <a:srgbClr val="000000"/>
                </a:solidFill>
                <a:effectLst/>
                <a:latin typeface="Times New Roman" panose="02020603050405020304" pitchFamily="18" charset="0"/>
                <a:cs typeface="Times New Roman" panose="02020603050405020304" pitchFamily="18" charset="0"/>
              </a:rPr>
              <a:t> 1..10 LOOP  </a:t>
            </a:r>
          </a:p>
          <a:p>
            <a:pPr algn="l">
              <a:buFont typeface="+mj-lt"/>
              <a:buAutoNum type="arabicPeriod"/>
            </a:pPr>
            <a:r>
              <a:rPr lang="en-US" sz="1700" b="0" i="0" dirty="0">
                <a:solidFill>
                  <a:srgbClr val="008200"/>
                </a:solidFill>
                <a:effectLst/>
                <a:latin typeface="Times New Roman" panose="02020603050405020304" pitchFamily="18" charset="0"/>
                <a:cs typeface="Times New Roman" panose="02020603050405020304" pitchFamily="18" charset="0"/>
              </a:rPr>
              <a:t>-- note that k was not declared</a:t>
            </a:r>
            <a:r>
              <a:rPr lang="en-US" sz="1700"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US" sz="1700" b="0" i="0" dirty="0">
                <a:solidFill>
                  <a:srgbClr val="000000"/>
                </a:solidFill>
                <a:effectLst/>
                <a:latin typeface="Times New Roman" panose="02020603050405020304" pitchFamily="18" charset="0"/>
                <a:cs typeface="Times New Roman" panose="02020603050405020304" pitchFamily="18" charset="0"/>
              </a:rPr>
              <a:t>DBMS_OUTPUT.PUT_LINE(k);  </a:t>
            </a:r>
          </a:p>
          <a:p>
            <a:pPr algn="l">
              <a:buFont typeface="+mj-lt"/>
              <a:buAutoNum type="arabicPeriod"/>
            </a:pPr>
            <a:r>
              <a:rPr lang="en-US" sz="1700" b="1" i="0" dirty="0">
                <a:solidFill>
                  <a:srgbClr val="006699"/>
                </a:solidFill>
                <a:effectLst/>
                <a:latin typeface="Times New Roman" panose="02020603050405020304" pitchFamily="18" charset="0"/>
                <a:cs typeface="Times New Roman" panose="02020603050405020304" pitchFamily="18" charset="0"/>
              </a:rPr>
              <a:t>END</a:t>
            </a:r>
            <a:r>
              <a:rPr lang="en-US" sz="1700" b="0" i="0" dirty="0">
                <a:solidFill>
                  <a:srgbClr val="000000"/>
                </a:solidFill>
                <a:effectLst/>
                <a:latin typeface="Times New Roman" panose="02020603050405020304" pitchFamily="18" charset="0"/>
                <a:cs typeface="Times New Roman" panose="02020603050405020304" pitchFamily="18" charset="0"/>
              </a:rPr>
              <a:t> LOOP;  </a:t>
            </a:r>
          </a:p>
          <a:p>
            <a:pPr algn="l">
              <a:buFont typeface="+mj-lt"/>
              <a:buAutoNum type="arabicPeriod"/>
            </a:pPr>
            <a:r>
              <a:rPr lang="en-US" sz="1700" b="1" i="0" dirty="0">
                <a:solidFill>
                  <a:srgbClr val="006699"/>
                </a:solidFill>
                <a:effectLst/>
                <a:latin typeface="Times New Roman" panose="02020603050405020304" pitchFamily="18" charset="0"/>
                <a:cs typeface="Times New Roman" panose="02020603050405020304" pitchFamily="18" charset="0"/>
              </a:rPr>
              <a:t>END</a:t>
            </a:r>
            <a:r>
              <a:rPr lang="en-US" sz="1700" b="0" i="0" dirty="0">
                <a:solidFill>
                  <a:srgbClr val="000000"/>
                </a:solidFill>
                <a:effectLst/>
                <a:latin typeface="Times New Roman" panose="02020603050405020304" pitchFamily="18" charset="0"/>
                <a:cs typeface="Times New Roman" panose="02020603050405020304" pitchFamily="18" charset="0"/>
              </a:rPr>
              <a:t>;   </a:t>
            </a:r>
          </a:p>
          <a:p>
            <a:endParaRPr lang="en-IN" dirty="0"/>
          </a:p>
        </p:txBody>
      </p:sp>
      <p:sp>
        <p:nvSpPr>
          <p:cNvPr id="6" name="Rectangle 2">
            <a:extLst>
              <a:ext uri="{FF2B5EF4-FFF2-40B4-BE49-F238E27FC236}">
                <a16:creationId xmlns="" xmlns:a16="http://schemas.microsoft.com/office/drawing/2014/main" id="{492CAD81-2996-452F-B0BE-11D91DF7AB5F}"/>
              </a:ext>
            </a:extLst>
          </p:cNvPr>
          <p:cNvSpPr>
            <a:spLocks noChangeArrowheads="1"/>
          </p:cNvSpPr>
          <p:nvPr/>
        </p:nvSpPr>
        <p:spPr bwMode="auto">
          <a:xfrm>
            <a:off x="5981351" y="2336915"/>
            <a:ext cx="1451138"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Output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Times New Roman" panose="02020603050405020304" pitchFamily="18" charset="0"/>
                <a:cs typeface="Times New Roman" panose="02020603050405020304" pitchFamily="18" charset="0"/>
              </a:rPr>
              <a:t>1</a:t>
            </a: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7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8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9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10</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788169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EE490D-16C5-48D7-9F26-DDD991451C2E}"/>
              </a:ext>
            </a:extLst>
          </p:cNvPr>
          <p:cNvSpPr>
            <a:spLocks noGrp="1"/>
          </p:cNvSpPr>
          <p:nvPr>
            <p:ph type="title"/>
          </p:nvPr>
        </p:nvSpPr>
        <p:spPr>
          <a:xfrm>
            <a:off x="1920240" y="671119"/>
            <a:ext cx="8770571" cy="645954"/>
          </a:xfrm>
        </p:spPr>
        <p:txBody>
          <a:bodyPr>
            <a:normAutofit fontScale="90000"/>
          </a:bodyPr>
          <a:lstStyle/>
          <a:p>
            <a:pPr algn="ctr"/>
            <a:r>
              <a:rPr lang="en-US" sz="3600" b="0" i="0" dirty="0">
                <a:solidFill>
                  <a:srgbClr val="610B38"/>
                </a:solidFill>
                <a:effectLst/>
                <a:latin typeface="Times New Roman" panose="02020603050405020304" pitchFamily="18" charset="0"/>
                <a:cs typeface="Times New Roman" panose="02020603050405020304" pitchFamily="18" charset="0"/>
              </a:rPr>
              <a:t>PL/SQL For Loop Example</a:t>
            </a:r>
            <a:r>
              <a:rPr lang="en-US" b="0" i="0" dirty="0">
                <a:solidFill>
                  <a:srgbClr val="610B38"/>
                </a:solidFill>
                <a:effectLst/>
                <a:latin typeface="erdana"/>
              </a:rPr>
              <a:t/>
            </a:r>
            <a:br>
              <a:rPr lang="en-US" b="0" i="0" dirty="0">
                <a:solidFill>
                  <a:srgbClr val="610B38"/>
                </a:solidFill>
                <a:effectLst/>
                <a:latin typeface="erdana"/>
              </a:rPr>
            </a:br>
            <a:endParaRPr lang="en-IN" dirty="0"/>
          </a:p>
        </p:txBody>
      </p:sp>
      <p:sp>
        <p:nvSpPr>
          <p:cNvPr id="3" name="Content Placeholder 2">
            <a:extLst>
              <a:ext uri="{FF2B5EF4-FFF2-40B4-BE49-F238E27FC236}">
                <a16:creationId xmlns="" xmlns:a16="http://schemas.microsoft.com/office/drawing/2014/main" id="{5B59CB09-EC5B-47F0-A33F-94B4D26F3E89}"/>
              </a:ext>
            </a:extLst>
          </p:cNvPr>
          <p:cNvSpPr>
            <a:spLocks noGrp="1"/>
          </p:cNvSpPr>
          <p:nvPr>
            <p:ph idx="1"/>
          </p:nvPr>
        </p:nvSpPr>
        <p:spPr>
          <a:xfrm>
            <a:off x="1920240" y="746620"/>
            <a:ext cx="8770571" cy="5217160"/>
          </a:xfrm>
        </p:spPr>
        <p:txBody>
          <a:bodyPr/>
          <a:lstStyle/>
          <a:p>
            <a:pPr algn="l">
              <a:buFont typeface="+mj-lt"/>
              <a:buAutoNum type="arabicPeriod"/>
            </a:pPr>
            <a:r>
              <a:rPr lang="da-DK" sz="1600" b="1" i="0" dirty="0">
                <a:solidFill>
                  <a:srgbClr val="006699"/>
                </a:solidFill>
                <a:effectLst/>
                <a:latin typeface="Times New Roman" panose="02020603050405020304" pitchFamily="18" charset="0"/>
                <a:cs typeface="Times New Roman" panose="02020603050405020304" pitchFamily="18" charset="0"/>
              </a:rPr>
              <a:t>DECLARE</a:t>
            </a:r>
            <a:r>
              <a:rPr lang="da-DK" sz="1600"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da-DK" sz="1600" b="0" i="0" dirty="0">
                <a:solidFill>
                  <a:srgbClr val="000000"/>
                </a:solidFill>
                <a:effectLst/>
                <a:latin typeface="Times New Roman" panose="02020603050405020304" pitchFamily="18" charset="0"/>
                <a:cs typeface="Times New Roman" panose="02020603050405020304" pitchFamily="18" charset="0"/>
              </a:rPr>
              <a:t>VAR1 NUMBER;  </a:t>
            </a:r>
          </a:p>
          <a:p>
            <a:pPr algn="l">
              <a:buFont typeface="+mj-lt"/>
              <a:buAutoNum type="arabicPeriod"/>
            </a:pPr>
            <a:r>
              <a:rPr lang="da-DK" sz="1600" b="1" i="0" dirty="0">
                <a:solidFill>
                  <a:srgbClr val="006699"/>
                </a:solidFill>
                <a:effectLst/>
                <a:latin typeface="Times New Roman" panose="02020603050405020304" pitchFamily="18" charset="0"/>
                <a:cs typeface="Times New Roman" panose="02020603050405020304" pitchFamily="18" charset="0"/>
              </a:rPr>
              <a:t>BEGIN</a:t>
            </a:r>
            <a:r>
              <a:rPr lang="da-DK" sz="1600"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da-DK" sz="1600" b="0" i="0" dirty="0">
                <a:solidFill>
                  <a:srgbClr val="000000"/>
                </a:solidFill>
                <a:effectLst/>
                <a:latin typeface="Times New Roman" panose="02020603050405020304" pitchFamily="18" charset="0"/>
                <a:cs typeface="Times New Roman" panose="02020603050405020304" pitchFamily="18" charset="0"/>
              </a:rPr>
              <a:t>VAR1:=10;  </a:t>
            </a:r>
          </a:p>
          <a:p>
            <a:pPr algn="l">
              <a:buFont typeface="+mj-lt"/>
              <a:buAutoNum type="arabicPeriod"/>
            </a:pPr>
            <a:r>
              <a:rPr lang="da-DK" sz="1600" b="1" i="0" dirty="0">
                <a:solidFill>
                  <a:srgbClr val="006699"/>
                </a:solidFill>
                <a:effectLst/>
                <a:latin typeface="Times New Roman" panose="02020603050405020304" pitchFamily="18" charset="0"/>
                <a:cs typeface="Times New Roman" panose="02020603050405020304" pitchFamily="18" charset="0"/>
              </a:rPr>
              <a:t>FOR</a:t>
            </a:r>
            <a:r>
              <a:rPr lang="da-DK" sz="1600" b="0" i="0" dirty="0">
                <a:solidFill>
                  <a:srgbClr val="000000"/>
                </a:solidFill>
                <a:effectLst/>
                <a:latin typeface="Times New Roman" panose="02020603050405020304" pitchFamily="18" charset="0"/>
                <a:cs typeface="Times New Roman" panose="02020603050405020304" pitchFamily="18" charset="0"/>
              </a:rPr>
              <a:t> VAR2 </a:t>
            </a:r>
            <a:r>
              <a:rPr lang="da-DK" sz="1600" b="0" i="0" dirty="0">
                <a:solidFill>
                  <a:srgbClr val="808080"/>
                </a:solidFill>
                <a:effectLst/>
                <a:latin typeface="Times New Roman" panose="02020603050405020304" pitchFamily="18" charset="0"/>
                <a:cs typeface="Times New Roman" panose="02020603050405020304" pitchFamily="18" charset="0"/>
              </a:rPr>
              <a:t>IN</a:t>
            </a:r>
            <a:r>
              <a:rPr lang="da-DK" sz="1600" b="0" i="0" dirty="0">
                <a:solidFill>
                  <a:srgbClr val="000000"/>
                </a:solidFill>
                <a:effectLst/>
                <a:latin typeface="Times New Roman" panose="02020603050405020304" pitchFamily="18" charset="0"/>
                <a:cs typeface="Times New Roman" panose="02020603050405020304" pitchFamily="18" charset="0"/>
              </a:rPr>
              <a:t> 1..10  </a:t>
            </a:r>
          </a:p>
          <a:p>
            <a:pPr algn="l">
              <a:buFont typeface="+mj-lt"/>
              <a:buAutoNum type="arabicPeriod"/>
            </a:pPr>
            <a:r>
              <a:rPr lang="da-DK" sz="1600" b="0" i="0" dirty="0">
                <a:solidFill>
                  <a:srgbClr val="000000"/>
                </a:solidFill>
                <a:effectLst/>
                <a:latin typeface="Times New Roman" panose="02020603050405020304" pitchFamily="18" charset="0"/>
                <a:cs typeface="Times New Roman" panose="02020603050405020304" pitchFamily="18" charset="0"/>
              </a:rPr>
              <a:t>LOOP  </a:t>
            </a:r>
          </a:p>
          <a:p>
            <a:pPr algn="l">
              <a:buFont typeface="+mj-lt"/>
              <a:buAutoNum type="arabicPeriod"/>
            </a:pPr>
            <a:r>
              <a:rPr lang="da-DK" sz="1600" b="0" i="0" dirty="0">
                <a:solidFill>
                  <a:srgbClr val="000000"/>
                </a:solidFill>
                <a:effectLst/>
                <a:latin typeface="Times New Roman" panose="02020603050405020304" pitchFamily="18" charset="0"/>
                <a:cs typeface="Times New Roman" panose="02020603050405020304" pitchFamily="18" charset="0"/>
              </a:rPr>
              <a:t>DBMS_OUTPUT.PUT_LINE (VAR1*VAR2);  </a:t>
            </a:r>
          </a:p>
          <a:p>
            <a:pPr algn="l">
              <a:buFont typeface="+mj-lt"/>
              <a:buAutoNum type="arabicPeriod"/>
            </a:pPr>
            <a:r>
              <a:rPr lang="da-DK" sz="1600" b="1" i="0" dirty="0">
                <a:solidFill>
                  <a:srgbClr val="006699"/>
                </a:solidFill>
                <a:effectLst/>
                <a:latin typeface="Times New Roman" panose="02020603050405020304" pitchFamily="18" charset="0"/>
                <a:cs typeface="Times New Roman" panose="02020603050405020304" pitchFamily="18" charset="0"/>
              </a:rPr>
              <a:t>END</a:t>
            </a:r>
            <a:r>
              <a:rPr lang="da-DK" sz="1600" b="0" i="0" dirty="0">
                <a:solidFill>
                  <a:srgbClr val="000000"/>
                </a:solidFill>
                <a:effectLst/>
                <a:latin typeface="Times New Roman" panose="02020603050405020304" pitchFamily="18" charset="0"/>
                <a:cs typeface="Times New Roman" panose="02020603050405020304" pitchFamily="18" charset="0"/>
              </a:rPr>
              <a:t> LOOP;  </a:t>
            </a:r>
          </a:p>
          <a:p>
            <a:pPr algn="l">
              <a:buFont typeface="+mj-lt"/>
              <a:buAutoNum type="arabicPeriod"/>
            </a:pPr>
            <a:r>
              <a:rPr lang="da-DK" sz="1600" b="1" i="0" dirty="0">
                <a:solidFill>
                  <a:srgbClr val="006699"/>
                </a:solidFill>
                <a:effectLst/>
                <a:latin typeface="Times New Roman" panose="02020603050405020304" pitchFamily="18" charset="0"/>
                <a:cs typeface="Times New Roman" panose="02020603050405020304" pitchFamily="18" charset="0"/>
              </a:rPr>
              <a:t>END</a:t>
            </a:r>
            <a:r>
              <a:rPr lang="da-DK" sz="1600" b="0" i="0" dirty="0">
                <a:solidFill>
                  <a:srgbClr val="000000"/>
                </a:solidFill>
                <a:effectLst/>
                <a:latin typeface="Times New Roman" panose="02020603050405020304" pitchFamily="18" charset="0"/>
                <a:cs typeface="Times New Roman" panose="02020603050405020304" pitchFamily="18" charset="0"/>
              </a:rPr>
              <a:t>;  </a:t>
            </a:r>
          </a:p>
          <a:p>
            <a:endParaRPr lang="en-IN" dirty="0"/>
          </a:p>
        </p:txBody>
      </p:sp>
      <p:sp>
        <p:nvSpPr>
          <p:cNvPr id="7" name="Rectangle 1">
            <a:extLst>
              <a:ext uri="{FF2B5EF4-FFF2-40B4-BE49-F238E27FC236}">
                <a16:creationId xmlns="" xmlns:a16="http://schemas.microsoft.com/office/drawing/2014/main" id="{4DB2320D-F8CD-44C8-9A99-7197050DE538}"/>
              </a:ext>
            </a:extLst>
          </p:cNvPr>
          <p:cNvSpPr>
            <a:spLocks noChangeArrowheads="1"/>
          </p:cNvSpPr>
          <p:nvPr/>
        </p:nvSpPr>
        <p:spPr bwMode="auto">
          <a:xfrm>
            <a:off x="7415868" y="2385151"/>
            <a:ext cx="2155892"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Output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10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20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30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40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50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60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70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80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90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100</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7488271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52FA78D-B24F-49A7-A822-548106423C22}"/>
              </a:ext>
            </a:extLst>
          </p:cNvPr>
          <p:cNvSpPr>
            <a:spLocks noGrp="1"/>
          </p:cNvSpPr>
          <p:nvPr>
            <p:ph type="title"/>
          </p:nvPr>
        </p:nvSpPr>
        <p:spPr>
          <a:xfrm>
            <a:off x="1920240" y="442220"/>
            <a:ext cx="8770571" cy="916797"/>
          </a:xfrm>
        </p:spPr>
        <p:txBody>
          <a:bodyPr>
            <a:normAutofit fontScale="90000"/>
          </a:bodyPr>
          <a:lstStyle/>
          <a:p>
            <a:pPr algn="ctr"/>
            <a:r>
              <a:rPr lang="en-IN" sz="3600" b="0" i="0" dirty="0">
                <a:solidFill>
                  <a:srgbClr val="610B38"/>
                </a:solidFill>
                <a:effectLst/>
                <a:latin typeface="Times New Roman" panose="02020603050405020304" pitchFamily="18" charset="0"/>
                <a:cs typeface="Times New Roman" panose="02020603050405020304" pitchFamily="18" charset="0"/>
              </a:rPr>
              <a:t>PL/SQL For Loop REVERSE</a:t>
            </a:r>
            <a:r>
              <a:rPr lang="en-IN" b="0" i="0" dirty="0">
                <a:solidFill>
                  <a:srgbClr val="610B38"/>
                </a:solidFill>
                <a:effectLst/>
                <a:latin typeface="erdana"/>
              </a:rPr>
              <a:t/>
            </a:r>
            <a:br>
              <a:rPr lang="en-IN" b="0" i="0" dirty="0">
                <a:solidFill>
                  <a:srgbClr val="610B38"/>
                </a:solidFill>
                <a:effectLst/>
                <a:latin typeface="erdana"/>
              </a:rPr>
            </a:br>
            <a:endParaRPr lang="en-IN" dirty="0"/>
          </a:p>
        </p:txBody>
      </p:sp>
      <p:sp>
        <p:nvSpPr>
          <p:cNvPr id="3" name="Content Placeholder 2">
            <a:extLst>
              <a:ext uri="{FF2B5EF4-FFF2-40B4-BE49-F238E27FC236}">
                <a16:creationId xmlns="" xmlns:a16="http://schemas.microsoft.com/office/drawing/2014/main" id="{BD1CB890-C93C-4444-99D9-B67042500BD5}"/>
              </a:ext>
            </a:extLst>
          </p:cNvPr>
          <p:cNvSpPr>
            <a:spLocks noGrp="1"/>
          </p:cNvSpPr>
          <p:nvPr>
            <p:ph idx="1"/>
          </p:nvPr>
        </p:nvSpPr>
        <p:spPr>
          <a:xfrm>
            <a:off x="1920239" y="1210702"/>
            <a:ext cx="8770571" cy="5108103"/>
          </a:xfrm>
        </p:spPr>
        <p:txBody>
          <a:bodyPr/>
          <a:lstStyle/>
          <a:p>
            <a:pPr algn="l">
              <a:buFont typeface="+mj-lt"/>
              <a:buAutoNum type="arabicPeriod"/>
            </a:pPr>
            <a:r>
              <a:rPr lang="da-DK" sz="1600" b="1" i="0" dirty="0">
                <a:solidFill>
                  <a:srgbClr val="006699"/>
                </a:solidFill>
                <a:effectLst/>
                <a:latin typeface="Times New Roman" panose="02020603050405020304" pitchFamily="18" charset="0"/>
                <a:cs typeface="Times New Roman" panose="02020603050405020304" pitchFamily="18" charset="0"/>
              </a:rPr>
              <a:t>DECLARE</a:t>
            </a:r>
            <a:r>
              <a:rPr lang="da-DK" sz="1600"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da-DK" sz="1600" b="0" i="0" dirty="0">
                <a:solidFill>
                  <a:srgbClr val="000000"/>
                </a:solidFill>
                <a:effectLst/>
                <a:latin typeface="Times New Roman" panose="02020603050405020304" pitchFamily="18" charset="0"/>
                <a:cs typeface="Times New Roman" panose="02020603050405020304" pitchFamily="18" charset="0"/>
              </a:rPr>
              <a:t>VAR1 NUMBER;  </a:t>
            </a:r>
          </a:p>
          <a:p>
            <a:pPr algn="l">
              <a:buFont typeface="+mj-lt"/>
              <a:buAutoNum type="arabicPeriod"/>
            </a:pPr>
            <a:r>
              <a:rPr lang="da-DK" sz="1600" b="1" i="0" dirty="0">
                <a:solidFill>
                  <a:srgbClr val="006699"/>
                </a:solidFill>
                <a:effectLst/>
                <a:latin typeface="Times New Roman" panose="02020603050405020304" pitchFamily="18" charset="0"/>
                <a:cs typeface="Times New Roman" panose="02020603050405020304" pitchFamily="18" charset="0"/>
              </a:rPr>
              <a:t>BEGIN</a:t>
            </a:r>
            <a:r>
              <a:rPr lang="da-DK" sz="1600"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da-DK" sz="1600" b="0" i="0" dirty="0">
                <a:solidFill>
                  <a:srgbClr val="000000"/>
                </a:solidFill>
                <a:effectLst/>
                <a:latin typeface="Times New Roman" panose="02020603050405020304" pitchFamily="18" charset="0"/>
                <a:cs typeface="Times New Roman" panose="02020603050405020304" pitchFamily="18" charset="0"/>
              </a:rPr>
              <a:t>VAR1:=10;  </a:t>
            </a:r>
          </a:p>
          <a:p>
            <a:pPr algn="l">
              <a:buFont typeface="+mj-lt"/>
              <a:buAutoNum type="arabicPeriod"/>
            </a:pPr>
            <a:r>
              <a:rPr lang="da-DK" sz="1600" b="1" i="0" dirty="0">
                <a:solidFill>
                  <a:srgbClr val="006699"/>
                </a:solidFill>
                <a:effectLst/>
                <a:latin typeface="Times New Roman" panose="02020603050405020304" pitchFamily="18" charset="0"/>
                <a:cs typeface="Times New Roman" panose="02020603050405020304" pitchFamily="18" charset="0"/>
              </a:rPr>
              <a:t>FOR</a:t>
            </a:r>
            <a:r>
              <a:rPr lang="da-DK" sz="1600" b="0" i="0" dirty="0">
                <a:solidFill>
                  <a:srgbClr val="000000"/>
                </a:solidFill>
                <a:effectLst/>
                <a:latin typeface="Times New Roman" panose="02020603050405020304" pitchFamily="18" charset="0"/>
                <a:cs typeface="Times New Roman" panose="02020603050405020304" pitchFamily="18" charset="0"/>
              </a:rPr>
              <a:t> VAR2 </a:t>
            </a:r>
            <a:r>
              <a:rPr lang="da-DK" sz="1600" b="0" i="0" dirty="0">
                <a:solidFill>
                  <a:srgbClr val="808080"/>
                </a:solidFill>
                <a:effectLst/>
                <a:latin typeface="Times New Roman" panose="02020603050405020304" pitchFamily="18" charset="0"/>
                <a:cs typeface="Times New Roman" panose="02020603050405020304" pitchFamily="18" charset="0"/>
              </a:rPr>
              <a:t>IN</a:t>
            </a:r>
            <a:r>
              <a:rPr lang="da-DK" sz="1600" b="0" i="0" dirty="0">
                <a:solidFill>
                  <a:srgbClr val="000000"/>
                </a:solidFill>
                <a:effectLst/>
                <a:latin typeface="Times New Roman" panose="02020603050405020304" pitchFamily="18" charset="0"/>
                <a:cs typeface="Times New Roman" panose="02020603050405020304" pitchFamily="18" charset="0"/>
              </a:rPr>
              <a:t> REVERSE 1..10  </a:t>
            </a:r>
          </a:p>
          <a:p>
            <a:pPr algn="l">
              <a:buFont typeface="+mj-lt"/>
              <a:buAutoNum type="arabicPeriod"/>
            </a:pPr>
            <a:r>
              <a:rPr lang="da-DK" sz="1600" b="0" i="0" dirty="0">
                <a:solidFill>
                  <a:srgbClr val="000000"/>
                </a:solidFill>
                <a:effectLst/>
                <a:latin typeface="Times New Roman" panose="02020603050405020304" pitchFamily="18" charset="0"/>
                <a:cs typeface="Times New Roman" panose="02020603050405020304" pitchFamily="18" charset="0"/>
              </a:rPr>
              <a:t>LOOP  </a:t>
            </a:r>
          </a:p>
          <a:p>
            <a:pPr algn="l">
              <a:buFont typeface="+mj-lt"/>
              <a:buAutoNum type="arabicPeriod"/>
            </a:pPr>
            <a:r>
              <a:rPr lang="da-DK" sz="1600" b="0" i="0" dirty="0">
                <a:solidFill>
                  <a:srgbClr val="000000"/>
                </a:solidFill>
                <a:effectLst/>
                <a:latin typeface="Times New Roman" panose="02020603050405020304" pitchFamily="18" charset="0"/>
                <a:cs typeface="Times New Roman" panose="02020603050405020304" pitchFamily="18" charset="0"/>
              </a:rPr>
              <a:t>DBMS_OUTPUT.PUT_LINE (VAR1*VAR2);  </a:t>
            </a:r>
          </a:p>
          <a:p>
            <a:pPr algn="l">
              <a:buFont typeface="+mj-lt"/>
              <a:buAutoNum type="arabicPeriod"/>
            </a:pPr>
            <a:r>
              <a:rPr lang="da-DK" sz="1600" b="1" i="0" dirty="0">
                <a:solidFill>
                  <a:srgbClr val="006699"/>
                </a:solidFill>
                <a:effectLst/>
                <a:latin typeface="Times New Roman" panose="02020603050405020304" pitchFamily="18" charset="0"/>
                <a:cs typeface="Times New Roman" panose="02020603050405020304" pitchFamily="18" charset="0"/>
              </a:rPr>
              <a:t>END</a:t>
            </a:r>
            <a:r>
              <a:rPr lang="da-DK" sz="1600" b="0" i="0" dirty="0">
                <a:solidFill>
                  <a:srgbClr val="000000"/>
                </a:solidFill>
                <a:effectLst/>
                <a:latin typeface="Times New Roman" panose="02020603050405020304" pitchFamily="18" charset="0"/>
                <a:cs typeface="Times New Roman" panose="02020603050405020304" pitchFamily="18" charset="0"/>
              </a:rPr>
              <a:t> LOOP;  </a:t>
            </a:r>
          </a:p>
          <a:p>
            <a:pPr algn="l">
              <a:buFont typeface="+mj-lt"/>
              <a:buAutoNum type="arabicPeriod"/>
            </a:pPr>
            <a:r>
              <a:rPr lang="da-DK" sz="1600" b="1" i="0" dirty="0">
                <a:solidFill>
                  <a:srgbClr val="006699"/>
                </a:solidFill>
                <a:effectLst/>
                <a:latin typeface="Times New Roman" panose="02020603050405020304" pitchFamily="18" charset="0"/>
                <a:cs typeface="Times New Roman" panose="02020603050405020304" pitchFamily="18" charset="0"/>
              </a:rPr>
              <a:t>END</a:t>
            </a:r>
            <a:r>
              <a:rPr lang="da-DK" sz="1600" b="0" i="0" dirty="0">
                <a:solidFill>
                  <a:srgbClr val="000000"/>
                </a:solidFill>
                <a:effectLst/>
                <a:latin typeface="Times New Roman" panose="02020603050405020304" pitchFamily="18" charset="0"/>
                <a:cs typeface="Times New Roman" panose="02020603050405020304" pitchFamily="18" charset="0"/>
              </a:rPr>
              <a:t>;  </a:t>
            </a:r>
          </a:p>
          <a:p>
            <a:endParaRPr lang="en-IN" dirty="0"/>
          </a:p>
        </p:txBody>
      </p:sp>
      <p:sp>
        <p:nvSpPr>
          <p:cNvPr id="5" name="Rectangle 1">
            <a:extLst>
              <a:ext uri="{FF2B5EF4-FFF2-40B4-BE49-F238E27FC236}">
                <a16:creationId xmlns="" xmlns:a16="http://schemas.microsoft.com/office/drawing/2014/main" id="{8F9A4AEA-5A46-40AA-A0E9-8756349C1206}"/>
              </a:ext>
            </a:extLst>
          </p:cNvPr>
          <p:cNvSpPr>
            <a:spLocks noChangeArrowheads="1"/>
          </p:cNvSpPr>
          <p:nvPr/>
        </p:nvSpPr>
        <p:spPr bwMode="auto">
          <a:xfrm>
            <a:off x="7885651" y="2602115"/>
            <a:ext cx="2015083"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Output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100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90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80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70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60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50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40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30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20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10</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52188105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4A30A15-64ED-4B8D-BFBA-BA029DA6A2F4}"/>
              </a:ext>
            </a:extLst>
          </p:cNvPr>
          <p:cNvSpPr>
            <a:spLocks noGrp="1"/>
          </p:cNvSpPr>
          <p:nvPr>
            <p:ph type="title"/>
          </p:nvPr>
        </p:nvSpPr>
        <p:spPr>
          <a:xfrm>
            <a:off x="1739936" y="108758"/>
            <a:ext cx="8770571" cy="950352"/>
          </a:xfrm>
        </p:spPr>
        <p:txBody>
          <a:bodyPr>
            <a:normAutofit/>
          </a:bodyPr>
          <a:lstStyle/>
          <a:p>
            <a:pPr algn="ctr"/>
            <a:r>
              <a:rPr lang="en-IN" sz="3600" b="1" i="0" dirty="0">
                <a:solidFill>
                  <a:srgbClr val="610B38"/>
                </a:solidFill>
                <a:effectLst/>
                <a:latin typeface="Times New Roman" panose="02020603050405020304" pitchFamily="18" charset="0"/>
                <a:cs typeface="Times New Roman" panose="02020603050405020304" pitchFamily="18" charset="0"/>
              </a:rPr>
              <a:t>PL/SQL </a:t>
            </a:r>
            <a:r>
              <a:rPr lang="en-IN" sz="3600" b="1" i="0" dirty="0" smtClean="0">
                <a:solidFill>
                  <a:srgbClr val="610B38"/>
                </a:solidFill>
                <a:effectLst/>
                <a:latin typeface="Times New Roman" panose="02020603050405020304" pitchFamily="18" charset="0"/>
                <a:cs typeface="Times New Roman" panose="02020603050405020304" pitchFamily="18" charset="0"/>
              </a:rPr>
              <a:t>Cursor</a:t>
            </a:r>
            <a:endParaRPr lang="en-IN" b="1" dirty="0"/>
          </a:p>
        </p:txBody>
      </p:sp>
      <p:sp>
        <p:nvSpPr>
          <p:cNvPr id="3" name="Content Placeholder 2">
            <a:extLst>
              <a:ext uri="{FF2B5EF4-FFF2-40B4-BE49-F238E27FC236}">
                <a16:creationId xmlns="" xmlns:a16="http://schemas.microsoft.com/office/drawing/2014/main" id="{ADA32A81-8FDA-4171-91CD-7C1B2C6B9D66}"/>
              </a:ext>
            </a:extLst>
          </p:cNvPr>
          <p:cNvSpPr>
            <a:spLocks noGrp="1"/>
          </p:cNvSpPr>
          <p:nvPr>
            <p:ph idx="1"/>
          </p:nvPr>
        </p:nvSpPr>
        <p:spPr>
          <a:xfrm>
            <a:off x="357930" y="1059110"/>
            <a:ext cx="11207692" cy="5133270"/>
          </a:xfrm>
        </p:spPr>
        <p:txBody>
          <a:bodyPr>
            <a:normAutofit fontScale="92500" lnSpcReduction="20000"/>
          </a:bodyPr>
          <a:lstStyle/>
          <a:p>
            <a:pPr marL="285750" indent="-285750" algn="just">
              <a:buFont typeface="Arial" panose="020B0604020202020204" pitchFamily="34" charset="0"/>
              <a:buChar char="•"/>
            </a:pPr>
            <a:r>
              <a:rPr lang="en-US" sz="3200" b="0" i="0" dirty="0">
                <a:solidFill>
                  <a:srgbClr val="000000"/>
                </a:solidFill>
                <a:effectLst/>
                <a:latin typeface="Times New Roman" panose="02020603050405020304" pitchFamily="18" charset="0"/>
                <a:cs typeface="Times New Roman" panose="02020603050405020304" pitchFamily="18" charset="0"/>
              </a:rPr>
              <a:t>When an SQL statement is processed, Oracle creates a memory area known as context area. </a:t>
            </a:r>
          </a:p>
          <a:p>
            <a:pPr marL="285750" indent="-285750" algn="just">
              <a:buFont typeface="Arial" panose="020B0604020202020204" pitchFamily="34" charset="0"/>
              <a:buChar char="•"/>
            </a:pPr>
            <a:r>
              <a:rPr lang="en-US" sz="3200" b="0" i="0" dirty="0">
                <a:solidFill>
                  <a:srgbClr val="000000"/>
                </a:solidFill>
                <a:effectLst/>
                <a:latin typeface="Times New Roman" panose="02020603050405020304" pitchFamily="18" charset="0"/>
                <a:cs typeface="Times New Roman" panose="02020603050405020304" pitchFamily="18" charset="0"/>
              </a:rPr>
              <a:t>A cursor is a pointer to this context area. </a:t>
            </a:r>
          </a:p>
          <a:p>
            <a:pPr marL="285750" indent="-285750" algn="just">
              <a:buFont typeface="Arial" panose="020B0604020202020204" pitchFamily="34" charset="0"/>
              <a:buChar char="•"/>
            </a:pPr>
            <a:r>
              <a:rPr lang="en-US" sz="3200" b="0" i="0" dirty="0">
                <a:solidFill>
                  <a:srgbClr val="000000"/>
                </a:solidFill>
                <a:effectLst/>
                <a:latin typeface="Times New Roman" panose="02020603050405020304" pitchFamily="18" charset="0"/>
                <a:cs typeface="Times New Roman" panose="02020603050405020304" pitchFamily="18" charset="0"/>
              </a:rPr>
              <a:t>It contains all information needed for processing the statement. </a:t>
            </a:r>
          </a:p>
          <a:p>
            <a:pPr marL="285750" indent="-285750" algn="just">
              <a:buFont typeface="Arial" panose="020B0604020202020204" pitchFamily="34" charset="0"/>
              <a:buChar char="•"/>
            </a:pPr>
            <a:r>
              <a:rPr lang="en-US" sz="3200" b="0" i="0" dirty="0">
                <a:solidFill>
                  <a:srgbClr val="000000"/>
                </a:solidFill>
                <a:effectLst/>
                <a:latin typeface="Times New Roman" panose="02020603050405020304" pitchFamily="18" charset="0"/>
                <a:cs typeface="Times New Roman" panose="02020603050405020304" pitchFamily="18" charset="0"/>
              </a:rPr>
              <a:t>In PL/SQL, the context area is controlled by Cursor. </a:t>
            </a:r>
          </a:p>
          <a:p>
            <a:pPr marL="285750" indent="-285750" algn="just">
              <a:buFont typeface="Arial" panose="020B0604020202020204" pitchFamily="34" charset="0"/>
              <a:buChar char="•"/>
            </a:pPr>
            <a:r>
              <a:rPr lang="en-US" sz="3200" b="0" i="0" dirty="0">
                <a:solidFill>
                  <a:srgbClr val="000000"/>
                </a:solidFill>
                <a:effectLst/>
                <a:latin typeface="Times New Roman" panose="02020603050405020304" pitchFamily="18" charset="0"/>
                <a:cs typeface="Times New Roman" panose="02020603050405020304" pitchFamily="18" charset="0"/>
              </a:rPr>
              <a:t>A cursor contains information on a select statement and the rows of data accessed by it.</a:t>
            </a:r>
          </a:p>
          <a:p>
            <a:pPr marL="285750" indent="-285750" algn="just">
              <a:buFont typeface="Arial" panose="020B0604020202020204" pitchFamily="34" charset="0"/>
              <a:buChar char="•"/>
            </a:pPr>
            <a:r>
              <a:rPr lang="en-US" sz="3200" b="0" i="0" dirty="0">
                <a:solidFill>
                  <a:srgbClr val="000000"/>
                </a:solidFill>
                <a:effectLst/>
                <a:latin typeface="Times New Roman" panose="02020603050405020304" pitchFamily="18" charset="0"/>
                <a:cs typeface="Times New Roman" panose="02020603050405020304" pitchFamily="18" charset="0"/>
              </a:rPr>
              <a:t>A cursor is used to referred to a program to fetch and process the rows returned by the SQL statement, one at a time. </a:t>
            </a:r>
          </a:p>
          <a:p>
            <a:pPr algn="just"/>
            <a:r>
              <a:rPr lang="en-US" sz="3200" b="0" i="0" dirty="0">
                <a:solidFill>
                  <a:srgbClr val="000000"/>
                </a:solidFill>
                <a:effectLst/>
                <a:latin typeface="Times New Roman" panose="02020603050405020304" pitchFamily="18" charset="0"/>
                <a:cs typeface="Times New Roman" panose="02020603050405020304" pitchFamily="18" charset="0"/>
              </a:rPr>
              <a:t>There are two types of cursors</a:t>
            </a:r>
          </a:p>
          <a:p>
            <a:pPr lvl="1" algn="just"/>
            <a:r>
              <a:rPr lang="en-US" sz="3200" b="0" dirty="0">
                <a:solidFill>
                  <a:srgbClr val="000000"/>
                </a:solidFill>
                <a:effectLst/>
                <a:latin typeface="Times New Roman" panose="02020603050405020304" pitchFamily="18" charset="0"/>
                <a:cs typeface="Times New Roman" panose="02020603050405020304" pitchFamily="18" charset="0"/>
              </a:rPr>
              <a:t>	Implicit Cursors</a:t>
            </a:r>
          </a:p>
          <a:p>
            <a:pPr lvl="1" algn="just"/>
            <a:r>
              <a:rPr lang="en-US" sz="3200" b="0" dirty="0">
                <a:solidFill>
                  <a:srgbClr val="000000"/>
                </a:solidFill>
                <a:effectLst/>
                <a:latin typeface="Times New Roman" panose="02020603050405020304" pitchFamily="18" charset="0"/>
                <a:cs typeface="Times New Roman" panose="02020603050405020304" pitchFamily="18" charset="0"/>
              </a:rPr>
              <a:t>	Explicit Cursors</a:t>
            </a:r>
          </a:p>
          <a:p>
            <a:endParaRPr lang="en-IN" dirty="0"/>
          </a:p>
        </p:txBody>
      </p:sp>
    </p:spTree>
    <p:extLst>
      <p:ext uri="{BB962C8B-B14F-4D97-AF65-F5344CB8AC3E}">
        <p14:creationId xmlns:p14="http://schemas.microsoft.com/office/powerpoint/2010/main" val="351604634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99FEB7-2A27-4247-B091-F4A4B56E657A}"/>
              </a:ext>
            </a:extLst>
          </p:cNvPr>
          <p:cNvSpPr>
            <a:spLocks noGrp="1"/>
          </p:cNvSpPr>
          <p:nvPr>
            <p:ph type="title"/>
          </p:nvPr>
        </p:nvSpPr>
        <p:spPr>
          <a:xfrm>
            <a:off x="1861517" y="230310"/>
            <a:ext cx="8770571" cy="514125"/>
          </a:xfrm>
        </p:spPr>
        <p:txBody>
          <a:bodyPr>
            <a:normAutofit fontScale="90000"/>
          </a:bodyPr>
          <a:lstStyle/>
          <a:p>
            <a:pPr algn="ctr"/>
            <a:r>
              <a:rPr lang="en-IN" b="0" i="0" dirty="0">
                <a:solidFill>
                  <a:srgbClr val="610B38"/>
                </a:solidFill>
                <a:effectLst/>
                <a:latin typeface="Times New Roman" panose="02020603050405020304" pitchFamily="18" charset="0"/>
                <a:cs typeface="Times New Roman" panose="02020603050405020304" pitchFamily="18" charset="0"/>
              </a:rPr>
              <a:t>PL/SQL Implicit Cursors</a:t>
            </a:r>
          </a:p>
        </p:txBody>
      </p:sp>
      <p:sp>
        <p:nvSpPr>
          <p:cNvPr id="3" name="Content Placeholder 2">
            <a:extLst>
              <a:ext uri="{FF2B5EF4-FFF2-40B4-BE49-F238E27FC236}">
                <a16:creationId xmlns="" xmlns:a16="http://schemas.microsoft.com/office/drawing/2014/main" id="{4A4983D3-3F2B-442F-8D6F-5E6E5A78BE86}"/>
              </a:ext>
            </a:extLst>
          </p:cNvPr>
          <p:cNvSpPr>
            <a:spLocks noGrp="1"/>
          </p:cNvSpPr>
          <p:nvPr>
            <p:ph idx="1"/>
          </p:nvPr>
        </p:nvSpPr>
        <p:spPr>
          <a:xfrm>
            <a:off x="555071" y="870772"/>
            <a:ext cx="9644843" cy="5219345"/>
          </a:xfrm>
        </p:spPr>
        <p:txBody>
          <a:bodyPr/>
          <a:lstStyle/>
          <a:p>
            <a:pPr marL="285750" indent="-285750" algn="just">
              <a:buFont typeface="Arial" panose="020B0604020202020204" pitchFamily="34" charset="0"/>
              <a:buChar char="•"/>
            </a:pPr>
            <a:r>
              <a:rPr lang="en-US" sz="2400" b="1" i="0" dirty="0">
                <a:solidFill>
                  <a:srgbClr val="000000"/>
                </a:solidFill>
                <a:effectLst/>
                <a:latin typeface="Times New Roman" panose="02020603050405020304" pitchFamily="18" charset="0"/>
                <a:cs typeface="Times New Roman" panose="02020603050405020304" pitchFamily="18" charset="0"/>
              </a:rPr>
              <a:t>The implicit cursors are automatically generated by Oracle while an SQL statement is executed, if you don't use an explicit cursor for the statement.</a:t>
            </a:r>
          </a:p>
          <a:p>
            <a:pPr marL="285750" indent="-285750" algn="just">
              <a:buFont typeface="Arial" panose="020B0604020202020204" pitchFamily="34" charset="0"/>
              <a:buChar char="•"/>
            </a:pPr>
            <a:r>
              <a:rPr lang="en-US" sz="2400" b="1" i="0" dirty="0" smtClean="0">
                <a:solidFill>
                  <a:srgbClr val="000000"/>
                </a:solidFill>
                <a:effectLst/>
                <a:latin typeface="Times New Roman" panose="02020603050405020304" pitchFamily="18" charset="0"/>
                <a:cs typeface="Times New Roman" panose="02020603050405020304" pitchFamily="18" charset="0"/>
              </a:rPr>
              <a:t>These </a:t>
            </a:r>
            <a:r>
              <a:rPr lang="en-US" sz="2400" b="1" i="0" dirty="0">
                <a:solidFill>
                  <a:srgbClr val="000000"/>
                </a:solidFill>
                <a:effectLst/>
                <a:latin typeface="Times New Roman" panose="02020603050405020304" pitchFamily="18" charset="0"/>
                <a:cs typeface="Times New Roman" panose="02020603050405020304" pitchFamily="18" charset="0"/>
              </a:rPr>
              <a:t>are created by default to process the statements when DML statements like INSERT, UPDATE, DELETE etc. are executed.</a:t>
            </a:r>
          </a:p>
          <a:p>
            <a:pPr marL="285750" indent="-285750" algn="just">
              <a:buFont typeface="Arial" panose="020B0604020202020204" pitchFamily="34" charset="0"/>
              <a:buChar char="•"/>
            </a:pPr>
            <a:r>
              <a:rPr lang="en-US" sz="2400" b="1" i="0" dirty="0" smtClean="0">
                <a:solidFill>
                  <a:srgbClr val="000000"/>
                </a:solidFill>
                <a:effectLst/>
                <a:latin typeface="Times New Roman" panose="02020603050405020304" pitchFamily="18" charset="0"/>
                <a:cs typeface="Times New Roman" panose="02020603050405020304" pitchFamily="18" charset="0"/>
              </a:rPr>
              <a:t>Oracle </a:t>
            </a:r>
            <a:r>
              <a:rPr lang="en-US" sz="2400" b="1" i="0" dirty="0">
                <a:solidFill>
                  <a:srgbClr val="000000"/>
                </a:solidFill>
                <a:effectLst/>
                <a:latin typeface="Times New Roman" panose="02020603050405020304" pitchFamily="18" charset="0"/>
                <a:cs typeface="Times New Roman" panose="02020603050405020304" pitchFamily="18" charset="0"/>
              </a:rPr>
              <a:t>provides some attributes known as Implicit cursor's attributes to check the status of DML operations. </a:t>
            </a:r>
            <a:endParaRPr lang="en-US" sz="2400" b="1" i="0" dirty="0" smtClean="0">
              <a:solidFill>
                <a:srgbClr val="000000"/>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400" b="1" i="0" dirty="0" smtClean="0">
                <a:solidFill>
                  <a:srgbClr val="000000"/>
                </a:solidFill>
                <a:effectLst/>
                <a:latin typeface="Times New Roman" panose="02020603050405020304" pitchFamily="18" charset="0"/>
                <a:cs typeface="Times New Roman" panose="02020603050405020304" pitchFamily="18" charset="0"/>
              </a:rPr>
              <a:t>Some </a:t>
            </a:r>
            <a:r>
              <a:rPr lang="en-US" sz="2400" b="1" i="0" dirty="0">
                <a:solidFill>
                  <a:srgbClr val="000000"/>
                </a:solidFill>
                <a:effectLst/>
                <a:latin typeface="Times New Roman" panose="02020603050405020304" pitchFamily="18" charset="0"/>
                <a:cs typeface="Times New Roman" panose="02020603050405020304" pitchFamily="18" charset="0"/>
              </a:rPr>
              <a:t>of them are: %FOUND, %NOTFOUND, %ROWCOUNT and %ISOPEN.</a:t>
            </a:r>
          </a:p>
          <a:p>
            <a:endParaRPr lang="en-IN" dirty="0"/>
          </a:p>
        </p:txBody>
      </p:sp>
    </p:spTree>
    <p:extLst>
      <p:ext uri="{BB962C8B-B14F-4D97-AF65-F5344CB8AC3E}">
        <p14:creationId xmlns:p14="http://schemas.microsoft.com/office/powerpoint/2010/main" val="399184004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D3C08C0-A9FD-4991-A11B-3FCEDF9917D2}"/>
              </a:ext>
            </a:extLst>
          </p:cNvPr>
          <p:cNvSpPr>
            <a:spLocks noGrp="1"/>
          </p:cNvSpPr>
          <p:nvPr>
            <p:ph type="title"/>
          </p:nvPr>
        </p:nvSpPr>
        <p:spPr>
          <a:xfrm>
            <a:off x="0" y="24826"/>
            <a:ext cx="10086804" cy="824518"/>
          </a:xfrm>
        </p:spPr>
        <p:txBody>
          <a:bodyPr>
            <a:normAutofit fontScale="90000"/>
          </a:bodyPr>
          <a:lstStyle/>
          <a:p>
            <a:pPr algn="ctr"/>
            <a:r>
              <a:rPr lang="es-ES" sz="3600" b="0" i="0" dirty="0">
                <a:solidFill>
                  <a:srgbClr val="610B4B"/>
                </a:solidFill>
                <a:effectLst/>
                <a:latin typeface="Times New Roman" panose="02020603050405020304" pitchFamily="18" charset="0"/>
                <a:cs typeface="Times New Roman" panose="02020603050405020304" pitchFamily="18" charset="0"/>
              </a:rPr>
              <a:t>PL/SQL </a:t>
            </a:r>
            <a:r>
              <a:rPr lang="es-ES" sz="3600" b="0" i="0" dirty="0" err="1">
                <a:solidFill>
                  <a:srgbClr val="610B4B"/>
                </a:solidFill>
                <a:effectLst/>
                <a:latin typeface="Times New Roman" panose="02020603050405020304" pitchFamily="18" charset="0"/>
                <a:cs typeface="Times New Roman" panose="02020603050405020304" pitchFamily="18" charset="0"/>
              </a:rPr>
              <a:t>Implicit</a:t>
            </a:r>
            <a:r>
              <a:rPr lang="es-ES" sz="3600" b="0" i="0" dirty="0">
                <a:solidFill>
                  <a:srgbClr val="610B4B"/>
                </a:solidFill>
                <a:effectLst/>
                <a:latin typeface="Times New Roman" panose="02020603050405020304" pitchFamily="18" charset="0"/>
                <a:cs typeface="Times New Roman" panose="02020603050405020304" pitchFamily="18" charset="0"/>
              </a:rPr>
              <a:t> Cursor </a:t>
            </a:r>
            <a:r>
              <a:rPr lang="es-ES" sz="3600" b="0" i="0" dirty="0" err="1">
                <a:solidFill>
                  <a:srgbClr val="610B4B"/>
                </a:solidFill>
                <a:effectLst/>
                <a:latin typeface="Times New Roman" panose="02020603050405020304" pitchFamily="18" charset="0"/>
                <a:cs typeface="Times New Roman" panose="02020603050405020304" pitchFamily="18" charset="0"/>
              </a:rPr>
              <a:t>Example</a:t>
            </a:r>
            <a:r>
              <a:rPr lang="es-ES" b="0" i="0" dirty="0">
                <a:solidFill>
                  <a:srgbClr val="610B4B"/>
                </a:solidFill>
                <a:effectLst/>
                <a:latin typeface="Times New Roman" panose="02020603050405020304" pitchFamily="18" charset="0"/>
                <a:cs typeface="Times New Roman" panose="02020603050405020304" pitchFamily="18" charset="0"/>
              </a:rPr>
              <a:t/>
            </a:r>
            <a:br>
              <a:rPr lang="es-ES" b="0" i="0" dirty="0">
                <a:solidFill>
                  <a:srgbClr val="610B4B"/>
                </a:solidFill>
                <a:effectLst/>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9CFD2065-0122-41DC-9BA8-2D0CBFD6D196}"/>
              </a:ext>
            </a:extLst>
          </p:cNvPr>
          <p:cNvSpPr>
            <a:spLocks noGrp="1"/>
          </p:cNvSpPr>
          <p:nvPr>
            <p:ph idx="1"/>
          </p:nvPr>
        </p:nvSpPr>
        <p:spPr>
          <a:xfrm>
            <a:off x="5679347" y="671119"/>
            <a:ext cx="6182685" cy="5292661"/>
          </a:xfrm>
        </p:spPr>
        <p:txBody>
          <a:bodyPr>
            <a:normAutofit/>
          </a:bodyPr>
          <a:lstStyle/>
          <a:p>
            <a:r>
              <a:rPr lang="en-US" sz="1800" b="1" i="0" dirty="0">
                <a:solidFill>
                  <a:srgbClr val="000000"/>
                </a:solidFill>
                <a:effectLst/>
                <a:latin typeface="Times New Roman" panose="02020603050405020304" pitchFamily="18" charset="0"/>
                <a:cs typeface="Times New Roman" panose="02020603050405020304" pitchFamily="18" charset="0"/>
              </a:rPr>
              <a:t>To update the table and increase salary of each customer by 5000.</a:t>
            </a:r>
            <a:endParaRPr lang="en-IN" sz="18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 xmlns:a16="http://schemas.microsoft.com/office/drawing/2014/main" id="{B61DA4E3-3EA6-4FAE-9CC8-D8E1795DF54F}"/>
              </a:ext>
            </a:extLst>
          </p:cNvPr>
          <p:cNvPicPr/>
          <p:nvPr/>
        </p:nvPicPr>
        <p:blipFill rotWithShape="1">
          <a:blip r:embed="rId2">
            <a:extLst>
              <a:ext uri="{28A0092B-C50C-407E-A947-70E740481C1C}">
                <a14:useLocalDpi xmlns:a14="http://schemas.microsoft.com/office/drawing/2010/main" val="0"/>
              </a:ext>
            </a:extLst>
          </a:blip>
          <a:srcRect l="11261" t="36357" b="10099"/>
          <a:stretch/>
        </p:blipFill>
        <p:spPr>
          <a:xfrm>
            <a:off x="5905611" y="962957"/>
            <a:ext cx="5818239" cy="2775518"/>
          </a:xfrm>
          <a:prstGeom prst="rect">
            <a:avLst/>
          </a:prstGeom>
        </p:spPr>
      </p:pic>
      <p:sp>
        <p:nvSpPr>
          <p:cNvPr id="7" name="TextBox 6">
            <a:extLst>
              <a:ext uri="{FF2B5EF4-FFF2-40B4-BE49-F238E27FC236}">
                <a16:creationId xmlns="" xmlns:a16="http://schemas.microsoft.com/office/drawing/2014/main" id="{83DC21B6-5833-4361-8DA9-1191040BCE70}"/>
              </a:ext>
            </a:extLst>
          </p:cNvPr>
          <p:cNvSpPr txBox="1"/>
          <p:nvPr/>
        </p:nvSpPr>
        <p:spPr>
          <a:xfrm>
            <a:off x="322877" y="962958"/>
            <a:ext cx="5356469" cy="4401205"/>
          </a:xfrm>
          <a:prstGeom prst="rect">
            <a:avLst/>
          </a:prstGeom>
          <a:noFill/>
        </p:spPr>
        <p:txBody>
          <a:bodyPr wrap="square">
            <a:spAutoFit/>
          </a:bodyPr>
          <a:lstStyle/>
          <a:p>
            <a:pPr algn="l">
              <a:buFont typeface="+mj-lt"/>
              <a:buAutoNum type="arabicPeriod"/>
            </a:pPr>
            <a:r>
              <a:rPr lang="en-IN" sz="2000" b="1" i="0" dirty="0">
                <a:solidFill>
                  <a:srgbClr val="006699"/>
                </a:solidFill>
                <a:effectLst/>
                <a:latin typeface="Times New Roman" panose="02020603050405020304" pitchFamily="18" charset="0"/>
                <a:cs typeface="Times New Roman" panose="02020603050405020304" pitchFamily="18" charset="0"/>
              </a:rPr>
              <a:t>DECLARE</a:t>
            </a:r>
            <a:r>
              <a:rPr lang="en-IN" sz="2000"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0" i="0" dirty="0" err="1">
                <a:solidFill>
                  <a:srgbClr val="000000"/>
                </a:solidFill>
                <a:effectLst/>
                <a:latin typeface="Times New Roman" panose="02020603050405020304" pitchFamily="18" charset="0"/>
                <a:cs typeface="Times New Roman" panose="02020603050405020304" pitchFamily="18" charset="0"/>
              </a:rPr>
              <a:t>total_rows</a:t>
            </a:r>
            <a:r>
              <a:rPr lang="en-IN" sz="2000" b="0" i="0" dirty="0">
                <a:solidFill>
                  <a:srgbClr val="000000"/>
                </a:solidFill>
                <a:effectLst/>
                <a:latin typeface="Times New Roman" panose="02020603050405020304" pitchFamily="18" charset="0"/>
                <a:cs typeface="Times New Roman" panose="02020603050405020304" pitchFamily="18" charset="0"/>
              </a:rPr>
              <a:t> number(2);  </a:t>
            </a:r>
          </a:p>
          <a:p>
            <a:pPr algn="l">
              <a:buFont typeface="+mj-lt"/>
              <a:buAutoNum type="arabicPeriod"/>
            </a:pPr>
            <a:r>
              <a:rPr lang="en-IN" sz="2000" b="1" i="0" dirty="0">
                <a:solidFill>
                  <a:srgbClr val="006699"/>
                </a:solidFill>
                <a:effectLst/>
                <a:latin typeface="Times New Roman" panose="02020603050405020304" pitchFamily="18" charset="0"/>
                <a:cs typeface="Times New Roman" panose="02020603050405020304" pitchFamily="18" charset="0"/>
              </a:rPr>
              <a:t>BEGIN</a:t>
            </a:r>
            <a:r>
              <a:rPr lang="en-IN" sz="2000"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1" i="0" dirty="0">
                <a:solidFill>
                  <a:srgbClr val="006699"/>
                </a:solidFill>
                <a:effectLst/>
                <a:latin typeface="Times New Roman" panose="02020603050405020304" pitchFamily="18" charset="0"/>
                <a:cs typeface="Times New Roman" panose="02020603050405020304" pitchFamily="18" charset="0"/>
              </a:rPr>
              <a:t>UPDATE</a:t>
            </a:r>
            <a:r>
              <a:rPr lang="en-IN" sz="2000" b="0" i="0" dirty="0">
                <a:solidFill>
                  <a:srgbClr val="000000"/>
                </a:solidFill>
                <a:effectLst/>
                <a:latin typeface="Times New Roman" panose="02020603050405020304" pitchFamily="18" charset="0"/>
                <a:cs typeface="Times New Roman" panose="02020603050405020304" pitchFamily="18" charset="0"/>
              </a:rPr>
              <a:t>  customers  </a:t>
            </a:r>
          </a:p>
          <a:p>
            <a:pPr algn="l">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1" i="0" dirty="0">
                <a:solidFill>
                  <a:srgbClr val="006699"/>
                </a:solidFill>
                <a:effectLst/>
                <a:latin typeface="Times New Roman" panose="02020603050405020304" pitchFamily="18" charset="0"/>
                <a:cs typeface="Times New Roman" panose="02020603050405020304" pitchFamily="18" charset="0"/>
              </a:rPr>
              <a:t>SET</a:t>
            </a:r>
            <a:r>
              <a:rPr lang="en-IN" sz="2000" b="0" i="0" dirty="0">
                <a:solidFill>
                  <a:srgbClr val="000000"/>
                </a:solidFill>
                <a:effectLst/>
                <a:latin typeface="Times New Roman" panose="02020603050405020304" pitchFamily="18" charset="0"/>
                <a:cs typeface="Times New Roman" panose="02020603050405020304" pitchFamily="18" charset="0"/>
              </a:rPr>
              <a:t> salary = salary + 5000;  </a:t>
            </a:r>
          </a:p>
          <a:p>
            <a:pPr algn="l">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IF </a:t>
            </a:r>
            <a:r>
              <a:rPr lang="en-IN" sz="2000" b="0" i="0" dirty="0" err="1">
                <a:solidFill>
                  <a:srgbClr val="000000"/>
                </a:solidFill>
                <a:effectLst/>
                <a:latin typeface="Times New Roman" panose="02020603050405020304" pitchFamily="18" charset="0"/>
                <a:cs typeface="Times New Roman" panose="02020603050405020304" pitchFamily="18" charset="0"/>
              </a:rPr>
              <a:t>sql%notfound</a:t>
            </a: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1" i="0" dirty="0">
                <a:solidFill>
                  <a:srgbClr val="006699"/>
                </a:solidFill>
                <a:effectLst/>
                <a:latin typeface="Times New Roman" panose="02020603050405020304" pitchFamily="18" charset="0"/>
                <a:cs typeface="Times New Roman" panose="02020603050405020304" pitchFamily="18" charset="0"/>
              </a:rPr>
              <a:t>THEN</a:t>
            </a:r>
            <a:r>
              <a:rPr lang="en-IN" sz="2000"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IN" sz="2000" b="0" i="0" dirty="0" err="1" smtClean="0">
                <a:solidFill>
                  <a:srgbClr val="000000"/>
                </a:solidFill>
                <a:effectLst/>
                <a:latin typeface="Times New Roman" panose="02020603050405020304" pitchFamily="18" charset="0"/>
                <a:cs typeface="Times New Roman" panose="02020603050405020304" pitchFamily="18" charset="0"/>
              </a:rPr>
              <a:t>dbms_output.put_line</a:t>
            </a:r>
            <a:r>
              <a:rPr lang="en-IN" sz="2000" b="0" i="0" dirty="0">
                <a:solidFill>
                  <a:srgbClr val="000000"/>
                </a:solidFill>
                <a:effectLst/>
                <a:latin typeface="Times New Roman" panose="02020603050405020304" pitchFamily="18" charset="0"/>
                <a:cs typeface="Times New Roman" panose="02020603050405020304" pitchFamily="18" charset="0"/>
              </a:rPr>
              <a:t>(</a:t>
            </a:r>
            <a:r>
              <a:rPr lang="en-IN" sz="2000" b="0" i="0" dirty="0">
                <a:solidFill>
                  <a:srgbClr val="0000FF"/>
                </a:solidFill>
                <a:effectLst/>
                <a:latin typeface="Times New Roman" panose="02020603050405020304" pitchFamily="18" charset="0"/>
                <a:cs typeface="Times New Roman" panose="02020603050405020304" pitchFamily="18" charset="0"/>
              </a:rPr>
              <a:t>'no customers updated'</a:t>
            </a:r>
            <a:r>
              <a:rPr lang="en-IN" sz="2000"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ELSIF </a:t>
            </a:r>
            <a:r>
              <a:rPr lang="en-IN" sz="2000" b="0" i="0" dirty="0" err="1">
                <a:solidFill>
                  <a:srgbClr val="000000"/>
                </a:solidFill>
                <a:effectLst/>
                <a:latin typeface="Times New Roman" panose="02020603050405020304" pitchFamily="18" charset="0"/>
                <a:cs typeface="Times New Roman" panose="02020603050405020304" pitchFamily="18" charset="0"/>
              </a:rPr>
              <a:t>sql%found</a:t>
            </a: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1" i="0" dirty="0">
                <a:solidFill>
                  <a:srgbClr val="006699"/>
                </a:solidFill>
                <a:effectLst/>
                <a:latin typeface="Times New Roman" panose="02020603050405020304" pitchFamily="18" charset="0"/>
                <a:cs typeface="Times New Roman" panose="02020603050405020304" pitchFamily="18" charset="0"/>
              </a:rPr>
              <a:t>THEN</a:t>
            </a:r>
            <a:r>
              <a:rPr lang="en-IN" sz="2000"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0" i="0" dirty="0" err="1">
                <a:solidFill>
                  <a:srgbClr val="000000"/>
                </a:solidFill>
                <a:effectLst/>
                <a:latin typeface="Times New Roman" panose="02020603050405020304" pitchFamily="18" charset="0"/>
                <a:cs typeface="Times New Roman" panose="02020603050405020304" pitchFamily="18" charset="0"/>
              </a:rPr>
              <a:t>total_rows</a:t>
            </a:r>
            <a:r>
              <a:rPr lang="en-IN" sz="2000" b="0" i="0" dirty="0">
                <a:solidFill>
                  <a:srgbClr val="000000"/>
                </a:solidFill>
                <a:effectLst/>
                <a:latin typeface="Times New Roman" panose="02020603050405020304" pitchFamily="18" charset="0"/>
                <a:cs typeface="Times New Roman" panose="02020603050405020304" pitchFamily="18" charset="0"/>
              </a:rPr>
              <a:t> := </a:t>
            </a:r>
            <a:r>
              <a:rPr lang="en-IN" sz="2000" b="0" i="0" dirty="0" err="1">
                <a:solidFill>
                  <a:srgbClr val="000000"/>
                </a:solidFill>
                <a:effectLst/>
                <a:latin typeface="Times New Roman" panose="02020603050405020304" pitchFamily="18" charset="0"/>
                <a:cs typeface="Times New Roman" panose="02020603050405020304" pitchFamily="18" charset="0"/>
              </a:rPr>
              <a:t>sql%rowcount</a:t>
            </a:r>
            <a:r>
              <a:rPr lang="en-IN" sz="2000"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0" i="0" dirty="0" err="1">
                <a:solidFill>
                  <a:srgbClr val="000000"/>
                </a:solidFill>
                <a:effectLst/>
                <a:latin typeface="Times New Roman" panose="02020603050405020304" pitchFamily="18" charset="0"/>
                <a:cs typeface="Times New Roman" panose="02020603050405020304" pitchFamily="18" charset="0"/>
              </a:rPr>
              <a:t>dbms_output.put_line</a:t>
            </a: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0" i="0" dirty="0" err="1">
                <a:solidFill>
                  <a:srgbClr val="000000"/>
                </a:solidFill>
                <a:effectLst/>
                <a:latin typeface="Times New Roman" panose="02020603050405020304" pitchFamily="18" charset="0"/>
                <a:cs typeface="Times New Roman" panose="02020603050405020304" pitchFamily="18" charset="0"/>
              </a:rPr>
              <a:t>total_rows</a:t>
            </a:r>
            <a:r>
              <a:rPr lang="en-IN" sz="2000" b="0" i="0" dirty="0">
                <a:solidFill>
                  <a:srgbClr val="000000"/>
                </a:solidFill>
                <a:effectLst/>
                <a:latin typeface="Times New Roman" panose="02020603050405020304" pitchFamily="18" charset="0"/>
                <a:cs typeface="Times New Roman" panose="02020603050405020304" pitchFamily="18" charset="0"/>
              </a:rPr>
              <a:t> || </a:t>
            </a:r>
            <a:r>
              <a:rPr lang="en-IN" sz="2000" b="0" i="0" dirty="0">
                <a:solidFill>
                  <a:srgbClr val="0000FF"/>
                </a:solidFill>
                <a:effectLst/>
                <a:latin typeface="Times New Roman" panose="02020603050405020304" pitchFamily="18" charset="0"/>
                <a:cs typeface="Times New Roman" panose="02020603050405020304" pitchFamily="18" charset="0"/>
              </a:rPr>
              <a:t>' customers updated '</a:t>
            </a:r>
            <a:r>
              <a:rPr lang="en-IN" sz="2000"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1" i="0" dirty="0">
                <a:solidFill>
                  <a:srgbClr val="006699"/>
                </a:solidFill>
                <a:effectLst/>
                <a:latin typeface="Times New Roman" panose="02020603050405020304" pitchFamily="18" charset="0"/>
                <a:cs typeface="Times New Roman" panose="02020603050405020304" pitchFamily="18" charset="0"/>
              </a:rPr>
              <a:t>END</a:t>
            </a:r>
            <a:r>
              <a:rPr lang="en-IN" sz="2000" b="0" i="0" dirty="0">
                <a:solidFill>
                  <a:srgbClr val="000000"/>
                </a:solidFill>
                <a:effectLst/>
                <a:latin typeface="Times New Roman" panose="02020603050405020304" pitchFamily="18" charset="0"/>
                <a:cs typeface="Times New Roman" panose="02020603050405020304" pitchFamily="18" charset="0"/>
              </a:rPr>
              <a:t> IF;   </a:t>
            </a:r>
          </a:p>
          <a:p>
            <a:pPr algn="l">
              <a:buFont typeface="+mj-lt"/>
              <a:buAutoNum type="arabicPeriod"/>
            </a:pPr>
            <a:r>
              <a:rPr lang="en-IN" sz="2000" b="1" i="0" dirty="0">
                <a:solidFill>
                  <a:srgbClr val="006699"/>
                </a:solidFill>
                <a:effectLst/>
                <a:latin typeface="Times New Roman" panose="02020603050405020304" pitchFamily="18" charset="0"/>
                <a:cs typeface="Times New Roman" panose="02020603050405020304" pitchFamily="18" charset="0"/>
              </a:rPr>
              <a:t>END</a:t>
            </a:r>
            <a:r>
              <a:rPr lang="en-IN" sz="2000"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IN" sz="2000" b="0" i="0" dirty="0">
                <a:solidFill>
                  <a:srgbClr val="000000"/>
                </a:solidFill>
                <a:effectLst/>
                <a:latin typeface="Times New Roman" panose="02020603050405020304" pitchFamily="18" charset="0"/>
                <a:cs typeface="Times New Roman" panose="02020603050405020304" pitchFamily="18" charset="0"/>
              </a:rPr>
              <a:t>/  </a:t>
            </a:r>
          </a:p>
        </p:txBody>
      </p:sp>
      <p:sp>
        <p:nvSpPr>
          <p:cNvPr id="8" name="Rectangle 1">
            <a:extLst>
              <a:ext uri="{FF2B5EF4-FFF2-40B4-BE49-F238E27FC236}">
                <a16:creationId xmlns="" xmlns:a16="http://schemas.microsoft.com/office/drawing/2014/main" id="{09737434-B190-4C30-8A5A-DC5A769CB136}"/>
              </a:ext>
            </a:extLst>
          </p:cNvPr>
          <p:cNvSpPr>
            <a:spLocks noChangeArrowheads="1"/>
          </p:cNvSpPr>
          <p:nvPr/>
        </p:nvSpPr>
        <p:spPr bwMode="auto">
          <a:xfrm>
            <a:off x="204284" y="5778680"/>
            <a:ext cx="5874788" cy="987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480" tIns="31740" rIns="91440" bIns="317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Output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6 customers updated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PL/SQL procedure successfully completed.</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
        <p:nvSpPr>
          <p:cNvPr id="10" name="TextBox 9">
            <a:extLst>
              <a:ext uri="{FF2B5EF4-FFF2-40B4-BE49-F238E27FC236}">
                <a16:creationId xmlns="" xmlns:a16="http://schemas.microsoft.com/office/drawing/2014/main" id="{DB0915B9-5899-4DD8-A355-A2857F7957AE}"/>
              </a:ext>
            </a:extLst>
          </p:cNvPr>
          <p:cNvSpPr txBox="1"/>
          <p:nvPr/>
        </p:nvSpPr>
        <p:spPr>
          <a:xfrm>
            <a:off x="5767430" y="3782708"/>
            <a:ext cx="6094602" cy="369332"/>
          </a:xfrm>
          <a:prstGeom prst="rect">
            <a:avLst/>
          </a:prstGeom>
          <a:noFill/>
        </p:spPr>
        <p:txBody>
          <a:bodyPr wrap="square">
            <a:spAutoFit/>
          </a:bodyPr>
          <a:lstStyle/>
          <a:p>
            <a:pPr algn="l"/>
            <a:r>
              <a:rPr lang="en-IN" sz="1400" b="1" i="0" dirty="0">
                <a:solidFill>
                  <a:srgbClr val="006699"/>
                </a:solidFill>
                <a:effectLst/>
                <a:latin typeface="Times New Roman" panose="02020603050405020304" pitchFamily="18" charset="0"/>
                <a:cs typeface="Times New Roman" panose="02020603050405020304" pitchFamily="18" charset="0"/>
              </a:rPr>
              <a:t>select</a:t>
            </a:r>
            <a:r>
              <a:rPr lang="en-IN" sz="1400" b="0" i="0" dirty="0">
                <a:solidFill>
                  <a:srgbClr val="000000"/>
                </a:solidFill>
                <a:effectLst/>
                <a:latin typeface="Times New Roman" panose="02020603050405020304" pitchFamily="18" charset="0"/>
                <a:cs typeface="Times New Roman" panose="02020603050405020304" pitchFamily="18" charset="0"/>
              </a:rPr>
              <a:t> * </a:t>
            </a:r>
            <a:r>
              <a:rPr lang="en-IN" sz="1400" b="1" i="0" dirty="0">
                <a:solidFill>
                  <a:srgbClr val="006699"/>
                </a:solidFill>
                <a:effectLst/>
                <a:latin typeface="Times New Roman" panose="02020603050405020304" pitchFamily="18" charset="0"/>
                <a:cs typeface="Times New Roman" panose="02020603050405020304" pitchFamily="18" charset="0"/>
              </a:rPr>
              <a:t>from</a:t>
            </a:r>
            <a:r>
              <a:rPr lang="en-IN" sz="1400" b="0" i="0" dirty="0">
                <a:solidFill>
                  <a:srgbClr val="000000"/>
                </a:solidFill>
                <a:effectLst/>
                <a:latin typeface="Times New Roman" panose="02020603050405020304" pitchFamily="18" charset="0"/>
                <a:cs typeface="Times New Roman" panose="02020603050405020304" pitchFamily="18" charset="0"/>
              </a:rPr>
              <a:t> customers; </a:t>
            </a:r>
            <a:r>
              <a:rPr lang="en-IN" b="0" i="0" dirty="0">
                <a:solidFill>
                  <a:srgbClr val="000000"/>
                </a:solidFill>
                <a:effectLst/>
                <a:latin typeface="verdana" panose="020B0604030504040204" pitchFamily="34" charset="0"/>
              </a:rPr>
              <a:t> </a:t>
            </a:r>
          </a:p>
        </p:txBody>
      </p:sp>
      <p:pic>
        <p:nvPicPr>
          <p:cNvPr id="11" name="Picture 10">
            <a:extLst>
              <a:ext uri="{FF2B5EF4-FFF2-40B4-BE49-F238E27FC236}">
                <a16:creationId xmlns="" xmlns:a16="http://schemas.microsoft.com/office/drawing/2014/main" id="{3AD89BC7-31AC-4FF5-BCE1-F6FDE33FA66C}"/>
              </a:ext>
            </a:extLst>
          </p:cNvPr>
          <p:cNvPicPr/>
          <p:nvPr/>
        </p:nvPicPr>
        <p:blipFill rotWithShape="1">
          <a:blip r:embed="rId3">
            <a:extLst>
              <a:ext uri="{28A0092B-C50C-407E-A947-70E740481C1C}">
                <a14:useLocalDpi xmlns:a14="http://schemas.microsoft.com/office/drawing/2010/main" val="0"/>
              </a:ext>
            </a:extLst>
          </a:blip>
          <a:srcRect l="5733" t="34847" r="2301" b="6558"/>
          <a:stretch/>
        </p:blipFill>
        <p:spPr>
          <a:xfrm>
            <a:off x="5949652" y="4138337"/>
            <a:ext cx="5730155" cy="2471736"/>
          </a:xfrm>
          <a:prstGeom prst="rect">
            <a:avLst/>
          </a:prstGeom>
        </p:spPr>
      </p:pic>
    </p:spTree>
    <p:extLst>
      <p:ext uri="{BB962C8B-B14F-4D97-AF65-F5344CB8AC3E}">
        <p14:creationId xmlns:p14="http://schemas.microsoft.com/office/powerpoint/2010/main" val="203937809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F861EA3-254A-46A6-A3DB-270243F0994C}"/>
              </a:ext>
            </a:extLst>
          </p:cNvPr>
          <p:cNvSpPr>
            <a:spLocks noGrp="1"/>
          </p:cNvSpPr>
          <p:nvPr>
            <p:ph type="title"/>
          </p:nvPr>
        </p:nvSpPr>
        <p:spPr>
          <a:xfrm>
            <a:off x="1920240" y="442220"/>
            <a:ext cx="8770571" cy="832907"/>
          </a:xfrm>
        </p:spPr>
        <p:txBody>
          <a:bodyPr>
            <a:normAutofit fontScale="90000"/>
          </a:bodyPr>
          <a:lstStyle/>
          <a:p>
            <a:pPr algn="ctr"/>
            <a:r>
              <a:rPr lang="en-IN" sz="3600" b="0" i="0" dirty="0">
                <a:solidFill>
                  <a:srgbClr val="610B38"/>
                </a:solidFill>
                <a:effectLst/>
                <a:latin typeface="Times New Roman" panose="02020603050405020304" pitchFamily="18" charset="0"/>
                <a:cs typeface="Times New Roman" panose="02020603050405020304" pitchFamily="18" charset="0"/>
              </a:rPr>
              <a:t>PL/SQL Explicit Cursors</a:t>
            </a:r>
            <a:r>
              <a:rPr lang="en-IN" b="0" i="0" dirty="0">
                <a:solidFill>
                  <a:srgbClr val="610B38"/>
                </a:solidFill>
                <a:effectLst/>
                <a:latin typeface="erdana"/>
              </a:rPr>
              <a:t/>
            </a:r>
            <a:br>
              <a:rPr lang="en-IN" b="0" i="0" dirty="0">
                <a:solidFill>
                  <a:srgbClr val="610B38"/>
                </a:solidFill>
                <a:effectLst/>
                <a:latin typeface="erdana"/>
              </a:rPr>
            </a:br>
            <a:endParaRPr lang="en-IN" dirty="0"/>
          </a:p>
        </p:txBody>
      </p:sp>
      <p:sp>
        <p:nvSpPr>
          <p:cNvPr id="3" name="Content Placeholder 2">
            <a:extLst>
              <a:ext uri="{FF2B5EF4-FFF2-40B4-BE49-F238E27FC236}">
                <a16:creationId xmlns="" xmlns:a16="http://schemas.microsoft.com/office/drawing/2014/main" id="{0F864045-8841-4D59-834D-A5549FB48952}"/>
              </a:ext>
            </a:extLst>
          </p:cNvPr>
          <p:cNvSpPr>
            <a:spLocks noGrp="1"/>
          </p:cNvSpPr>
          <p:nvPr>
            <p:ph idx="1"/>
          </p:nvPr>
        </p:nvSpPr>
        <p:spPr>
          <a:xfrm>
            <a:off x="721453" y="796954"/>
            <a:ext cx="11014745" cy="5166826"/>
          </a:xfrm>
        </p:spPr>
        <p:txBody>
          <a:bodyPr>
            <a:normAutofit/>
          </a:bodyPr>
          <a:lstStyle/>
          <a:p>
            <a:pPr algn="just"/>
            <a:r>
              <a:rPr lang="en-US" sz="2400" b="1" i="0" dirty="0">
                <a:solidFill>
                  <a:srgbClr val="000000"/>
                </a:solidFill>
                <a:effectLst/>
                <a:latin typeface="Times New Roman" panose="02020603050405020304" pitchFamily="18" charset="0"/>
                <a:cs typeface="Times New Roman" panose="02020603050405020304" pitchFamily="18" charset="0"/>
              </a:rPr>
              <a:t>The Explicit cursors are defined by the programmers to gain more control over the context area. </a:t>
            </a:r>
          </a:p>
          <a:p>
            <a:pPr algn="just"/>
            <a:r>
              <a:rPr lang="en-US" sz="2400" b="1" i="0" dirty="0">
                <a:solidFill>
                  <a:srgbClr val="000000"/>
                </a:solidFill>
                <a:effectLst/>
                <a:latin typeface="Times New Roman" panose="02020603050405020304" pitchFamily="18" charset="0"/>
                <a:cs typeface="Times New Roman" panose="02020603050405020304" pitchFamily="18" charset="0"/>
              </a:rPr>
              <a:t>These cursors should be defined in the declaration section of the PL/SQL block. </a:t>
            </a:r>
          </a:p>
          <a:p>
            <a:pPr algn="just"/>
            <a:r>
              <a:rPr lang="en-US" sz="2400" b="1" i="0" dirty="0">
                <a:solidFill>
                  <a:srgbClr val="000000"/>
                </a:solidFill>
                <a:effectLst/>
                <a:latin typeface="Times New Roman" panose="02020603050405020304" pitchFamily="18" charset="0"/>
                <a:cs typeface="Times New Roman" panose="02020603050405020304" pitchFamily="18" charset="0"/>
              </a:rPr>
              <a:t>It is created on a SELECT statement which returns more than one row.</a:t>
            </a:r>
          </a:p>
          <a:p>
            <a:pPr algn="just"/>
            <a:r>
              <a:rPr lang="en-IN" sz="2400" b="1" i="0" dirty="0">
                <a:solidFill>
                  <a:srgbClr val="610B4B"/>
                </a:solidFill>
                <a:effectLst/>
                <a:latin typeface="Times New Roman" panose="02020603050405020304" pitchFamily="18" charset="0"/>
                <a:cs typeface="Times New Roman" panose="02020603050405020304" pitchFamily="18" charset="0"/>
              </a:rPr>
              <a:t>Syntax of explicit cursor</a:t>
            </a:r>
          </a:p>
          <a:p>
            <a:pPr algn="ctr"/>
            <a:r>
              <a:rPr lang="en-US" sz="2400" b="1" i="0" dirty="0">
                <a:solidFill>
                  <a:srgbClr val="006699"/>
                </a:solidFill>
                <a:effectLst/>
                <a:latin typeface="Times New Roman" panose="02020603050405020304" pitchFamily="18" charset="0"/>
                <a:cs typeface="Times New Roman" panose="02020603050405020304" pitchFamily="18" charset="0"/>
              </a:rPr>
              <a:t>CURSOR</a:t>
            </a:r>
            <a:r>
              <a:rPr lang="en-US" sz="2400" b="1" i="0" dirty="0">
                <a:solidFill>
                  <a:srgbClr val="000000"/>
                </a:solidFill>
                <a:effectLst/>
                <a:latin typeface="Times New Roman" panose="02020603050405020304" pitchFamily="18" charset="0"/>
                <a:cs typeface="Times New Roman" panose="02020603050405020304" pitchFamily="18" charset="0"/>
              </a:rPr>
              <a:t> </a:t>
            </a:r>
            <a:r>
              <a:rPr lang="en-US" sz="2400" b="1" i="0" dirty="0" err="1">
                <a:solidFill>
                  <a:srgbClr val="000000"/>
                </a:solidFill>
                <a:effectLst/>
                <a:latin typeface="Times New Roman" panose="02020603050405020304" pitchFamily="18" charset="0"/>
                <a:cs typeface="Times New Roman" panose="02020603050405020304" pitchFamily="18" charset="0"/>
              </a:rPr>
              <a:t>cursor_name</a:t>
            </a:r>
            <a:r>
              <a:rPr lang="en-US" sz="2400" b="1" i="0" dirty="0">
                <a:solidFill>
                  <a:srgbClr val="000000"/>
                </a:solidFill>
                <a:effectLst/>
                <a:latin typeface="Times New Roman" panose="02020603050405020304" pitchFamily="18" charset="0"/>
                <a:cs typeface="Times New Roman" panose="02020603050405020304" pitchFamily="18" charset="0"/>
              </a:rPr>
              <a:t> </a:t>
            </a:r>
            <a:r>
              <a:rPr lang="en-US" sz="2400" b="1" i="0" dirty="0">
                <a:solidFill>
                  <a:srgbClr val="006699"/>
                </a:solidFill>
                <a:effectLst/>
                <a:latin typeface="Times New Roman" panose="02020603050405020304" pitchFamily="18" charset="0"/>
                <a:cs typeface="Times New Roman" panose="02020603050405020304" pitchFamily="18" charset="0"/>
              </a:rPr>
              <a:t>IS</a:t>
            </a:r>
            <a:r>
              <a:rPr lang="en-US" sz="2400" b="1" i="0" dirty="0">
                <a:solidFill>
                  <a:srgbClr val="000000"/>
                </a:solidFill>
                <a:effectLst/>
                <a:latin typeface="Times New Roman" panose="02020603050405020304" pitchFamily="18" charset="0"/>
                <a:cs typeface="Times New Roman" panose="02020603050405020304" pitchFamily="18" charset="0"/>
              </a:rPr>
              <a:t> </a:t>
            </a:r>
            <a:r>
              <a:rPr lang="en-US" sz="2400" b="1" i="0" dirty="0" err="1">
                <a:solidFill>
                  <a:srgbClr val="000000"/>
                </a:solidFill>
                <a:effectLst/>
                <a:latin typeface="Times New Roman" panose="02020603050405020304" pitchFamily="18" charset="0"/>
                <a:cs typeface="Times New Roman" panose="02020603050405020304" pitchFamily="18" charset="0"/>
              </a:rPr>
              <a:t>select_statement</a:t>
            </a:r>
            <a:r>
              <a:rPr lang="en-US" sz="2400" b="1" i="0" dirty="0">
                <a:solidFill>
                  <a:srgbClr val="000000"/>
                </a:solidFill>
                <a:effectLst/>
                <a:latin typeface="Times New Roman" panose="02020603050405020304" pitchFamily="18" charset="0"/>
                <a:cs typeface="Times New Roman" panose="02020603050405020304" pitchFamily="18" charset="0"/>
              </a:rPr>
              <a:t>;  </a:t>
            </a:r>
          </a:p>
          <a:p>
            <a:pPr algn="just"/>
            <a:r>
              <a:rPr lang="en-IN" sz="2400" b="1" dirty="0">
                <a:solidFill>
                  <a:srgbClr val="FF0000"/>
                </a:solidFill>
                <a:latin typeface="Times New Roman" panose="02020603050405020304" pitchFamily="18" charset="0"/>
                <a:cs typeface="Times New Roman" panose="02020603050405020304" pitchFamily="18" charset="0"/>
              </a:rPr>
              <a:t>Steps</a:t>
            </a:r>
          </a:p>
          <a:p>
            <a:pPr algn="l">
              <a:buFont typeface="+mj-lt"/>
              <a:buAutoNum type="arabicPeriod"/>
            </a:pPr>
            <a:r>
              <a:rPr lang="en-US" sz="2400" b="1" dirty="0">
                <a:solidFill>
                  <a:srgbClr val="000000"/>
                </a:solidFill>
                <a:latin typeface="Times New Roman" panose="02020603050405020304" pitchFamily="18" charset="0"/>
                <a:cs typeface="Times New Roman" panose="02020603050405020304" pitchFamily="18" charset="0"/>
              </a:rPr>
              <a:t>Declare the cursor to initialize in the memory.</a:t>
            </a:r>
          </a:p>
          <a:p>
            <a:pPr algn="l">
              <a:buFont typeface="+mj-lt"/>
              <a:buAutoNum type="arabicPeriod"/>
            </a:pPr>
            <a:r>
              <a:rPr lang="en-US" sz="2400" b="1" dirty="0">
                <a:solidFill>
                  <a:srgbClr val="000000"/>
                </a:solidFill>
                <a:latin typeface="Times New Roman" panose="02020603050405020304" pitchFamily="18" charset="0"/>
                <a:cs typeface="Times New Roman" panose="02020603050405020304" pitchFamily="18" charset="0"/>
              </a:rPr>
              <a:t>Open the cursor to allocate memory.</a:t>
            </a:r>
          </a:p>
          <a:p>
            <a:pPr algn="l">
              <a:buFont typeface="+mj-lt"/>
              <a:buAutoNum type="arabicPeriod"/>
            </a:pPr>
            <a:r>
              <a:rPr lang="en-US" sz="2400" b="1" dirty="0">
                <a:solidFill>
                  <a:srgbClr val="000000"/>
                </a:solidFill>
                <a:latin typeface="Times New Roman" panose="02020603050405020304" pitchFamily="18" charset="0"/>
                <a:cs typeface="Times New Roman" panose="02020603050405020304" pitchFamily="18" charset="0"/>
              </a:rPr>
              <a:t>Fetch the cursor to retrieve data.</a:t>
            </a:r>
          </a:p>
          <a:p>
            <a:pPr algn="l">
              <a:buFont typeface="+mj-lt"/>
              <a:buAutoNum type="arabicPeriod"/>
            </a:pPr>
            <a:r>
              <a:rPr lang="en-US" sz="2400" b="1" dirty="0">
                <a:solidFill>
                  <a:srgbClr val="000000"/>
                </a:solidFill>
                <a:latin typeface="Times New Roman" panose="02020603050405020304" pitchFamily="18" charset="0"/>
                <a:cs typeface="Times New Roman" panose="02020603050405020304" pitchFamily="18" charset="0"/>
              </a:rPr>
              <a:t>Close the cursor to release allocated memory.</a:t>
            </a:r>
          </a:p>
          <a:p>
            <a:pPr algn="just"/>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552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BA9D199-A369-4234-8B3A-6B1421AB2B2D}"/>
              </a:ext>
            </a:extLst>
          </p:cNvPr>
          <p:cNvSpPr>
            <a:spLocks noGrp="1"/>
          </p:cNvSpPr>
          <p:nvPr>
            <p:ph type="title"/>
          </p:nvPr>
        </p:nvSpPr>
        <p:spPr>
          <a:xfrm>
            <a:off x="1920240" y="173773"/>
            <a:ext cx="8770571" cy="606404"/>
          </a:xfrm>
        </p:spPr>
        <p:txBody>
          <a:bodyPr>
            <a:noAutofit/>
          </a:bodyPr>
          <a:lstStyle/>
          <a:p>
            <a:pPr algn="ctr"/>
            <a:r>
              <a:rPr lang="en-IN" b="0" i="0" dirty="0">
                <a:solidFill>
                  <a:srgbClr val="40424E"/>
                </a:solidFill>
                <a:effectLst/>
                <a:latin typeface="Times New Roman" panose="02020603050405020304" pitchFamily="18" charset="0"/>
                <a:cs typeface="Times New Roman" panose="02020603050405020304" pitchFamily="18" charset="0"/>
              </a:rPr>
              <a:t>PRIMARY KEY</a:t>
            </a:r>
            <a:endParaRPr lang="en-IN" b="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ABFE42F7-65BA-4717-A713-BE262D07E733}"/>
              </a:ext>
            </a:extLst>
          </p:cNvPr>
          <p:cNvSpPr>
            <a:spLocks noGrp="1"/>
          </p:cNvSpPr>
          <p:nvPr>
            <p:ph idx="1"/>
          </p:nvPr>
        </p:nvSpPr>
        <p:spPr>
          <a:xfrm>
            <a:off x="1006679" y="780177"/>
            <a:ext cx="10695963" cy="5183603"/>
          </a:xfrm>
        </p:spPr>
        <p:txBody>
          <a:bodyPr/>
          <a:lstStyle/>
          <a:p>
            <a:pPr marL="285750" indent="-285750" algn="just">
              <a:buFont typeface="Arial" panose="020B0604020202020204" pitchFamily="34" charset="0"/>
              <a:buChar char="•"/>
            </a:pPr>
            <a:r>
              <a:rPr lang="en-US" b="0" i="0" dirty="0">
                <a:solidFill>
                  <a:srgbClr val="40424E"/>
                </a:solidFill>
                <a:effectLst/>
                <a:latin typeface="Times New Roman" panose="02020603050405020304" pitchFamily="18" charset="0"/>
                <a:cs typeface="Times New Roman" panose="02020603050405020304" pitchFamily="18" charset="0"/>
              </a:rPr>
              <a:t>Primary Key is a field which uniquely identifies each row in the table. </a:t>
            </a:r>
          </a:p>
          <a:p>
            <a:pPr marL="285750" indent="-285750" algn="just">
              <a:buFont typeface="Arial" panose="020B0604020202020204" pitchFamily="34" charset="0"/>
              <a:buChar char="•"/>
            </a:pPr>
            <a:r>
              <a:rPr lang="en-US" b="0" i="0" dirty="0">
                <a:solidFill>
                  <a:srgbClr val="40424E"/>
                </a:solidFill>
                <a:effectLst/>
                <a:latin typeface="Times New Roman" panose="02020603050405020304" pitchFamily="18" charset="0"/>
                <a:cs typeface="Times New Roman" panose="02020603050405020304" pitchFamily="18" charset="0"/>
              </a:rPr>
              <a:t>If a field in a table as primary key, then the field will not be able to contain NULL values as well as all the rows should have unique values for this field. </a:t>
            </a:r>
          </a:p>
          <a:p>
            <a:pPr marL="285750" indent="-285750" algn="just">
              <a:buFont typeface="Arial" panose="020B0604020202020204" pitchFamily="34" charset="0"/>
              <a:buChar char="•"/>
            </a:pPr>
            <a:r>
              <a:rPr lang="en-US" dirty="0">
                <a:solidFill>
                  <a:srgbClr val="40424E"/>
                </a:solidFill>
                <a:latin typeface="Times New Roman" panose="02020603050405020304" pitchFamily="18" charset="0"/>
                <a:cs typeface="Times New Roman" panose="02020603050405020304" pitchFamily="18" charset="0"/>
              </a:rPr>
              <a:t>In</a:t>
            </a:r>
            <a:r>
              <a:rPr lang="en-US" b="0" i="0" dirty="0">
                <a:solidFill>
                  <a:srgbClr val="40424E"/>
                </a:solidFill>
                <a:effectLst/>
                <a:latin typeface="Times New Roman" panose="02020603050405020304" pitchFamily="18" charset="0"/>
                <a:cs typeface="Times New Roman" panose="02020603050405020304" pitchFamily="18" charset="0"/>
              </a:rPr>
              <a:t> other words we can say that this is combination of NOT NULL and UNIQUE constraints.</a:t>
            </a:r>
          </a:p>
          <a:p>
            <a:pPr marL="285750" indent="-285750" algn="just">
              <a:buFont typeface="Arial" panose="020B0604020202020204" pitchFamily="34" charset="0"/>
              <a:buChar char="•"/>
            </a:pPr>
            <a:r>
              <a:rPr lang="en-US" b="0" i="0" dirty="0">
                <a:solidFill>
                  <a:srgbClr val="40424E"/>
                </a:solidFill>
                <a:effectLst/>
                <a:latin typeface="Times New Roman" panose="02020603050405020304" pitchFamily="18" charset="0"/>
                <a:cs typeface="Times New Roman" panose="02020603050405020304" pitchFamily="18" charset="0"/>
              </a:rPr>
              <a:t>A table can have only one field as primary key.</a:t>
            </a:r>
          </a:p>
          <a:p>
            <a:pPr algn="just"/>
            <a:endParaRPr lang="en-US" b="1" dirty="0">
              <a:solidFill>
                <a:schemeClr val="accent4">
                  <a:lumMod val="75000"/>
                </a:schemeClr>
              </a:solidFill>
              <a:latin typeface="Times New Roman" panose="02020603050405020304" pitchFamily="18" charset="0"/>
              <a:cs typeface="Times New Roman" panose="02020603050405020304" pitchFamily="18" charset="0"/>
            </a:endParaRPr>
          </a:p>
          <a:p>
            <a:pPr algn="just"/>
            <a:r>
              <a:rPr lang="en-US" b="1" dirty="0">
                <a:solidFill>
                  <a:schemeClr val="accent4">
                    <a:lumMod val="75000"/>
                  </a:schemeClr>
                </a:solidFill>
                <a:latin typeface="Times New Roman" panose="02020603050405020304" pitchFamily="18" charset="0"/>
                <a:cs typeface="Times New Roman" panose="02020603050405020304" pitchFamily="18" charset="0"/>
              </a:rPr>
              <a:t>E.g.</a:t>
            </a:r>
          </a:p>
          <a:p>
            <a:pPr algn="ctr"/>
            <a:r>
              <a:rPr lang="en-US" altLang="en-US" dirty="0">
                <a:solidFill>
                  <a:schemeClr val="accent2">
                    <a:lumMod val="50000"/>
                  </a:schemeClr>
                </a:solidFill>
                <a:latin typeface="Times New Roman" panose="02020603050405020304" pitchFamily="18" charset="0"/>
                <a:cs typeface="Times New Roman" panose="02020603050405020304" pitchFamily="18" charset="0"/>
              </a:rPr>
              <a:t>CREATE TABLE Student ( ID int(6) NOT NULL UNIQUE, NAME varchar(10), ADDRESS varchar(20), PRIMARY KEY(ID) ); </a:t>
            </a:r>
          </a:p>
          <a:p>
            <a:pPr marL="285750" indent="-285750" algn="just">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481432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F25CF16F-C5FA-447F-A331-C87D2D7112B8}"/>
              </a:ext>
            </a:extLst>
          </p:cNvPr>
          <p:cNvSpPr>
            <a:spLocks noGrp="1"/>
          </p:cNvSpPr>
          <p:nvPr>
            <p:ph idx="1"/>
          </p:nvPr>
        </p:nvSpPr>
        <p:spPr>
          <a:xfrm>
            <a:off x="275182" y="318441"/>
            <a:ext cx="5478011" cy="5594664"/>
          </a:xfrm>
          <a:ln w="28575">
            <a:solidFill>
              <a:schemeClr val="tx1"/>
            </a:solidFill>
          </a:ln>
        </p:spPr>
        <p:txBody>
          <a:bodyPr>
            <a:normAutofit/>
          </a:bodyPr>
          <a:lstStyle/>
          <a:p>
            <a:pPr algn="just"/>
            <a:r>
              <a:rPr lang="en-IN" sz="2400" b="1" i="0" dirty="0">
                <a:solidFill>
                  <a:srgbClr val="610B4B"/>
                </a:solidFill>
                <a:effectLst/>
                <a:latin typeface="Times New Roman" panose="02020603050405020304" pitchFamily="18" charset="0"/>
                <a:cs typeface="Times New Roman" panose="02020603050405020304" pitchFamily="18" charset="0"/>
              </a:rPr>
              <a:t>Declare the cursor</a:t>
            </a:r>
          </a:p>
          <a:p>
            <a:pPr algn="just"/>
            <a:r>
              <a:rPr lang="en-US" sz="2400" b="0" i="0" dirty="0">
                <a:solidFill>
                  <a:srgbClr val="000000"/>
                </a:solidFill>
                <a:effectLst/>
                <a:latin typeface="Times New Roman" panose="02020603050405020304" pitchFamily="18" charset="0"/>
                <a:cs typeface="Times New Roman" panose="02020603050405020304" pitchFamily="18" charset="0"/>
              </a:rPr>
              <a:t>It defines the cursor with a name and the associated SELECT statement.</a:t>
            </a:r>
          </a:p>
          <a:p>
            <a:pPr algn="just"/>
            <a:r>
              <a:rPr lang="en-US" sz="2400" b="1" dirty="0">
                <a:solidFill>
                  <a:srgbClr val="FF0000"/>
                </a:solidFill>
                <a:latin typeface="Times New Roman" panose="02020603050405020304" pitchFamily="18" charset="0"/>
                <a:cs typeface="Times New Roman" panose="02020603050405020304" pitchFamily="18" charset="0"/>
              </a:rPr>
              <a:t>Syntax</a:t>
            </a:r>
          </a:p>
          <a:p>
            <a:pPr algn="just">
              <a:buFont typeface="+mj-lt"/>
              <a:buAutoNum type="arabicPeriod"/>
            </a:pPr>
            <a:r>
              <a:rPr lang="en-US" sz="2400" b="1" i="0" dirty="0">
                <a:solidFill>
                  <a:srgbClr val="006699"/>
                </a:solidFill>
                <a:effectLst/>
                <a:latin typeface="Times New Roman" panose="02020603050405020304" pitchFamily="18" charset="0"/>
                <a:cs typeface="Times New Roman" panose="02020603050405020304" pitchFamily="18" charset="0"/>
              </a:rPr>
              <a:t>CURSOR</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1" i="0" dirty="0">
                <a:solidFill>
                  <a:srgbClr val="006699"/>
                </a:solidFill>
                <a:effectLst/>
                <a:latin typeface="Times New Roman" panose="02020603050405020304" pitchFamily="18" charset="0"/>
                <a:cs typeface="Times New Roman" panose="02020603050405020304" pitchFamily="18" charset="0"/>
              </a:rPr>
              <a:t>name</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1" i="0" dirty="0">
                <a:solidFill>
                  <a:srgbClr val="006699"/>
                </a:solidFill>
                <a:effectLst/>
                <a:latin typeface="Times New Roman" panose="02020603050405020304" pitchFamily="18" charset="0"/>
                <a:cs typeface="Times New Roman" panose="02020603050405020304" pitchFamily="18" charset="0"/>
              </a:rPr>
              <a:t>IS</a:t>
            </a:r>
            <a:r>
              <a:rPr lang="en-US" sz="2400" b="0" i="0" dirty="0">
                <a:solidFill>
                  <a:srgbClr val="000000"/>
                </a:solidFill>
                <a:effectLst/>
                <a:latin typeface="Times New Roman" panose="02020603050405020304" pitchFamily="18" charset="0"/>
                <a:cs typeface="Times New Roman" panose="02020603050405020304" pitchFamily="18" charset="0"/>
              </a:rPr>
              <a:t>  </a:t>
            </a:r>
          </a:p>
          <a:p>
            <a:pPr algn="just">
              <a:buFont typeface="+mj-lt"/>
              <a:buAutoNum type="arabicPeriod"/>
            </a:pP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1" i="0" dirty="0">
                <a:solidFill>
                  <a:srgbClr val="006699"/>
                </a:solidFill>
                <a:effectLst/>
                <a:latin typeface="Times New Roman" panose="02020603050405020304" pitchFamily="18" charset="0"/>
                <a:cs typeface="Times New Roman" panose="02020603050405020304" pitchFamily="18" charset="0"/>
              </a:rPr>
              <a:t>SELECT</a:t>
            </a:r>
            <a:r>
              <a:rPr lang="en-US" sz="2400" b="0" i="0" dirty="0">
                <a:solidFill>
                  <a:srgbClr val="000000"/>
                </a:solidFill>
                <a:effectLst/>
                <a:latin typeface="Times New Roman" panose="02020603050405020304" pitchFamily="18" charset="0"/>
                <a:cs typeface="Times New Roman" panose="02020603050405020304" pitchFamily="18" charset="0"/>
              </a:rPr>
              <a:t> statement; </a:t>
            </a:r>
            <a:r>
              <a:rPr lang="en-US" sz="2400" b="0" i="0" dirty="0">
                <a:solidFill>
                  <a:srgbClr val="000000"/>
                </a:solidFill>
                <a:effectLst/>
                <a:latin typeface="verdana" panose="020B0604030504040204" pitchFamily="34" charset="0"/>
              </a:rPr>
              <a:t>  </a:t>
            </a:r>
          </a:p>
          <a:p>
            <a:r>
              <a:rPr lang="en-IN" sz="2400" b="1" dirty="0">
                <a:solidFill>
                  <a:srgbClr val="610B4B"/>
                </a:solidFill>
                <a:latin typeface="Times New Roman" panose="02020603050405020304" pitchFamily="18" charset="0"/>
                <a:cs typeface="Times New Roman" panose="02020603050405020304" pitchFamily="18" charset="0"/>
              </a:rPr>
              <a:t>Open the cursor</a:t>
            </a:r>
          </a:p>
          <a:p>
            <a:pPr algn="just"/>
            <a:r>
              <a:rPr lang="en-US" sz="2400" dirty="0">
                <a:solidFill>
                  <a:srgbClr val="000000"/>
                </a:solidFill>
                <a:latin typeface="Times New Roman" panose="02020603050405020304" pitchFamily="18" charset="0"/>
                <a:cs typeface="Times New Roman" panose="02020603050405020304" pitchFamily="18" charset="0"/>
              </a:rPr>
              <a:t>It is used to allocate memory for the cursor and make it easy to fetch the rows returned by the SQL statements into it.</a:t>
            </a:r>
          </a:p>
          <a:p>
            <a:pPr algn="just"/>
            <a:r>
              <a:rPr lang="en-US" sz="2400" b="1" dirty="0">
                <a:solidFill>
                  <a:srgbClr val="FF0000"/>
                </a:solidFill>
                <a:latin typeface="Times New Roman" panose="02020603050405020304" pitchFamily="18" charset="0"/>
                <a:cs typeface="Times New Roman" panose="02020603050405020304" pitchFamily="18" charset="0"/>
              </a:rPr>
              <a:t>Syntax</a:t>
            </a:r>
          </a:p>
          <a:p>
            <a:r>
              <a:rPr lang="en-IN" sz="2400" dirty="0">
                <a:solidFill>
                  <a:srgbClr val="000000"/>
                </a:solidFill>
                <a:latin typeface="Times New Roman" panose="02020603050405020304" pitchFamily="18" charset="0"/>
                <a:cs typeface="Times New Roman" panose="02020603050405020304" pitchFamily="18" charset="0"/>
              </a:rPr>
              <a:t>OPEN </a:t>
            </a:r>
            <a:r>
              <a:rPr lang="en-IN" sz="2400" dirty="0" err="1">
                <a:solidFill>
                  <a:srgbClr val="000000"/>
                </a:solidFill>
                <a:latin typeface="Times New Roman" panose="02020603050405020304" pitchFamily="18" charset="0"/>
                <a:cs typeface="Times New Roman" panose="02020603050405020304" pitchFamily="18" charset="0"/>
              </a:rPr>
              <a:t>cursor_name</a:t>
            </a:r>
            <a:r>
              <a:rPr lang="en-IN" sz="2400" dirty="0">
                <a:solidFill>
                  <a:srgbClr val="000000"/>
                </a:solidFill>
                <a:latin typeface="Times New Roman" panose="02020603050405020304" pitchFamily="18" charset="0"/>
                <a:cs typeface="Times New Roman" panose="02020603050405020304" pitchFamily="18" charset="0"/>
              </a:rPr>
              <a:t>;  </a:t>
            </a:r>
          </a:p>
          <a:p>
            <a:endParaRPr lang="en-IN" sz="2400" dirty="0"/>
          </a:p>
        </p:txBody>
      </p:sp>
      <p:sp>
        <p:nvSpPr>
          <p:cNvPr id="6" name="TextBox 5">
            <a:extLst>
              <a:ext uri="{FF2B5EF4-FFF2-40B4-BE49-F238E27FC236}">
                <a16:creationId xmlns="" xmlns:a16="http://schemas.microsoft.com/office/drawing/2014/main" id="{9CCB1DC5-0799-4858-90FC-5E6F6962D0C9}"/>
              </a:ext>
            </a:extLst>
          </p:cNvPr>
          <p:cNvSpPr txBox="1"/>
          <p:nvPr/>
        </p:nvSpPr>
        <p:spPr>
          <a:xfrm>
            <a:off x="6203954" y="318441"/>
            <a:ext cx="5478011" cy="5663089"/>
          </a:xfrm>
          <a:prstGeom prst="rect">
            <a:avLst/>
          </a:prstGeom>
          <a:noFill/>
          <a:ln w="28575">
            <a:solidFill>
              <a:schemeClr val="tx1"/>
            </a:solidFill>
          </a:ln>
        </p:spPr>
        <p:txBody>
          <a:bodyPr wrap="square">
            <a:spAutoFit/>
          </a:bodyPr>
          <a:lstStyle/>
          <a:p>
            <a:pPr algn="just"/>
            <a:r>
              <a:rPr lang="en-IN" sz="2000" b="1" spc="150" dirty="0">
                <a:solidFill>
                  <a:srgbClr val="610B4B"/>
                </a:solidFill>
                <a:latin typeface="Times New Roman" panose="02020603050405020304" pitchFamily="18" charset="0"/>
                <a:cs typeface="Times New Roman" panose="02020603050405020304" pitchFamily="18" charset="0"/>
              </a:rPr>
              <a:t>Fetch the cursor</a:t>
            </a:r>
          </a:p>
          <a:p>
            <a:pPr algn="just"/>
            <a:r>
              <a:rPr lang="en-US" sz="2000" b="1" i="0" dirty="0">
                <a:solidFill>
                  <a:srgbClr val="000000"/>
                </a:solidFill>
                <a:effectLst/>
                <a:latin typeface="Times New Roman" panose="02020603050405020304" pitchFamily="18" charset="0"/>
                <a:cs typeface="Times New Roman" panose="02020603050405020304" pitchFamily="18" charset="0"/>
              </a:rPr>
              <a:t>It is used to access one row at a time. You can fetch rows from the above-opened cursor.</a:t>
            </a:r>
          </a:p>
          <a:p>
            <a:pPr algn="just">
              <a:lnSpc>
                <a:spcPct val="140000"/>
              </a:lnSpc>
              <a:spcBef>
                <a:spcPts val="930"/>
              </a:spcBef>
            </a:pPr>
            <a:r>
              <a:rPr lang="en-US" sz="2000" b="1" spc="150" dirty="0">
                <a:solidFill>
                  <a:srgbClr val="FF0000"/>
                </a:solidFill>
                <a:latin typeface="Times New Roman" panose="02020603050405020304" pitchFamily="18" charset="0"/>
                <a:cs typeface="Times New Roman" panose="02020603050405020304" pitchFamily="18" charset="0"/>
              </a:rPr>
              <a:t>Syntax</a:t>
            </a:r>
          </a:p>
          <a:p>
            <a:pPr algn="just"/>
            <a:r>
              <a:rPr lang="en-US" sz="2000" b="1" i="0" dirty="0">
                <a:solidFill>
                  <a:srgbClr val="006699"/>
                </a:solidFill>
                <a:effectLst/>
                <a:latin typeface="Times New Roman" panose="02020603050405020304" pitchFamily="18" charset="0"/>
                <a:cs typeface="Times New Roman" panose="02020603050405020304" pitchFamily="18" charset="0"/>
              </a:rPr>
              <a:t>FETCH</a:t>
            </a:r>
            <a:r>
              <a:rPr lang="en-US" sz="2000" b="1" i="0" dirty="0">
                <a:solidFill>
                  <a:srgbClr val="000000"/>
                </a:solidFill>
                <a:effectLst/>
                <a:latin typeface="Times New Roman" panose="02020603050405020304" pitchFamily="18" charset="0"/>
                <a:cs typeface="Times New Roman" panose="02020603050405020304" pitchFamily="18" charset="0"/>
              </a:rPr>
              <a:t> </a:t>
            </a:r>
            <a:r>
              <a:rPr lang="en-US" sz="2000" b="1" i="0" dirty="0" err="1">
                <a:solidFill>
                  <a:srgbClr val="000000"/>
                </a:solidFill>
                <a:effectLst/>
                <a:latin typeface="Times New Roman" panose="02020603050405020304" pitchFamily="18" charset="0"/>
                <a:cs typeface="Times New Roman" panose="02020603050405020304" pitchFamily="18" charset="0"/>
              </a:rPr>
              <a:t>cursor_name</a:t>
            </a:r>
            <a:r>
              <a:rPr lang="en-US" sz="2000" b="1" i="0" dirty="0">
                <a:solidFill>
                  <a:srgbClr val="000000"/>
                </a:solidFill>
                <a:effectLst/>
                <a:latin typeface="Times New Roman" panose="02020603050405020304" pitchFamily="18" charset="0"/>
                <a:cs typeface="Times New Roman" panose="02020603050405020304" pitchFamily="18" charset="0"/>
              </a:rPr>
              <a:t> </a:t>
            </a:r>
            <a:r>
              <a:rPr lang="en-US" sz="2000" b="1" i="0" dirty="0">
                <a:solidFill>
                  <a:srgbClr val="006699"/>
                </a:solidFill>
                <a:effectLst/>
                <a:latin typeface="Times New Roman" panose="02020603050405020304" pitchFamily="18" charset="0"/>
                <a:cs typeface="Times New Roman" panose="02020603050405020304" pitchFamily="18" charset="0"/>
              </a:rPr>
              <a:t>INTO</a:t>
            </a:r>
            <a:r>
              <a:rPr lang="en-US" sz="2000" b="1" i="0" dirty="0">
                <a:solidFill>
                  <a:srgbClr val="000000"/>
                </a:solidFill>
                <a:effectLst/>
                <a:latin typeface="Times New Roman" panose="02020603050405020304" pitchFamily="18" charset="0"/>
                <a:cs typeface="Times New Roman" panose="02020603050405020304" pitchFamily="18" charset="0"/>
              </a:rPr>
              <a:t> </a:t>
            </a:r>
            <a:r>
              <a:rPr lang="en-US" sz="2000" b="1" i="0" dirty="0" err="1">
                <a:solidFill>
                  <a:srgbClr val="000000"/>
                </a:solidFill>
                <a:effectLst/>
                <a:latin typeface="Times New Roman" panose="02020603050405020304" pitchFamily="18" charset="0"/>
                <a:cs typeface="Times New Roman" panose="02020603050405020304" pitchFamily="18" charset="0"/>
              </a:rPr>
              <a:t>variable_list</a:t>
            </a:r>
            <a:r>
              <a:rPr lang="en-US" sz="2000" b="1" i="0" dirty="0">
                <a:solidFill>
                  <a:srgbClr val="000000"/>
                </a:solidFill>
                <a:effectLst/>
                <a:latin typeface="Times New Roman" panose="02020603050405020304" pitchFamily="18" charset="0"/>
                <a:cs typeface="Times New Roman" panose="02020603050405020304" pitchFamily="18" charset="0"/>
              </a:rPr>
              <a:t>;  </a:t>
            </a:r>
          </a:p>
          <a:p>
            <a:pPr algn="just"/>
            <a:endParaRPr lang="en-US" sz="2000" b="1" i="0" dirty="0">
              <a:solidFill>
                <a:srgbClr val="000000"/>
              </a:solidFill>
              <a:effectLst/>
              <a:latin typeface="Times New Roman" panose="02020603050405020304" pitchFamily="18" charset="0"/>
              <a:cs typeface="Times New Roman" panose="02020603050405020304" pitchFamily="18" charset="0"/>
            </a:endParaRPr>
          </a:p>
          <a:p>
            <a:pPr algn="just"/>
            <a:r>
              <a:rPr lang="en-IN" sz="2000" b="1" spc="150" dirty="0">
                <a:solidFill>
                  <a:srgbClr val="610B4B"/>
                </a:solidFill>
                <a:latin typeface="Times New Roman" panose="02020603050405020304" pitchFamily="18" charset="0"/>
                <a:cs typeface="Times New Roman" panose="02020603050405020304" pitchFamily="18" charset="0"/>
              </a:rPr>
              <a:t>Close the cursor</a:t>
            </a:r>
          </a:p>
          <a:p>
            <a:pPr algn="just"/>
            <a:r>
              <a:rPr lang="en-US" sz="2000" b="1" dirty="0">
                <a:solidFill>
                  <a:srgbClr val="000000"/>
                </a:solidFill>
                <a:latin typeface="Times New Roman" panose="02020603050405020304" pitchFamily="18" charset="0"/>
                <a:cs typeface="Times New Roman" panose="02020603050405020304" pitchFamily="18" charset="0"/>
              </a:rPr>
              <a:t>It is used to release the allocated memory. The following syntax is used to close the above-opened cursor.</a:t>
            </a:r>
          </a:p>
          <a:p>
            <a:pPr algn="just">
              <a:lnSpc>
                <a:spcPct val="140000"/>
              </a:lnSpc>
              <a:spcBef>
                <a:spcPts val="930"/>
              </a:spcBef>
            </a:pPr>
            <a:endParaRPr lang="en-IN" sz="2000" b="1" spc="150" dirty="0" smtClean="0">
              <a:solidFill>
                <a:srgbClr val="FF0000"/>
              </a:solidFill>
              <a:latin typeface="Times New Roman" panose="02020603050405020304" pitchFamily="18" charset="0"/>
              <a:cs typeface="Times New Roman" panose="02020603050405020304" pitchFamily="18" charset="0"/>
            </a:endParaRPr>
          </a:p>
          <a:p>
            <a:pPr algn="just">
              <a:lnSpc>
                <a:spcPct val="140000"/>
              </a:lnSpc>
              <a:spcBef>
                <a:spcPts val="930"/>
              </a:spcBef>
            </a:pPr>
            <a:endParaRPr lang="en-IN" sz="2000" b="1" spc="150" dirty="0" smtClean="0">
              <a:solidFill>
                <a:srgbClr val="FF0000"/>
              </a:solidFill>
              <a:latin typeface="Times New Roman" panose="02020603050405020304" pitchFamily="18" charset="0"/>
              <a:cs typeface="Times New Roman" panose="02020603050405020304" pitchFamily="18" charset="0"/>
            </a:endParaRPr>
          </a:p>
          <a:p>
            <a:pPr algn="just">
              <a:lnSpc>
                <a:spcPct val="140000"/>
              </a:lnSpc>
              <a:spcBef>
                <a:spcPts val="930"/>
              </a:spcBef>
            </a:pPr>
            <a:r>
              <a:rPr lang="en-IN" sz="2000" b="1" spc="150" dirty="0" smtClean="0">
                <a:solidFill>
                  <a:srgbClr val="FF0000"/>
                </a:solidFill>
                <a:latin typeface="Times New Roman" panose="02020603050405020304" pitchFamily="18" charset="0"/>
                <a:cs typeface="Times New Roman" panose="02020603050405020304" pitchFamily="18" charset="0"/>
              </a:rPr>
              <a:t>Syntax</a:t>
            </a:r>
            <a:r>
              <a:rPr lang="en-IN" sz="2000" b="1" spc="150" dirty="0">
                <a:solidFill>
                  <a:srgbClr val="FF0000"/>
                </a:solidFill>
                <a:latin typeface="Times New Roman" panose="02020603050405020304" pitchFamily="18" charset="0"/>
                <a:cs typeface="Times New Roman" panose="02020603050405020304" pitchFamily="18" charset="0"/>
              </a:rPr>
              <a:t> </a:t>
            </a:r>
            <a:endParaRPr lang="en-US" sz="2000" b="1" spc="150" dirty="0">
              <a:solidFill>
                <a:srgbClr val="FF0000"/>
              </a:solidFill>
              <a:latin typeface="Times New Roman" panose="02020603050405020304" pitchFamily="18" charset="0"/>
              <a:cs typeface="Times New Roman" panose="02020603050405020304" pitchFamily="18" charset="0"/>
            </a:endParaRPr>
          </a:p>
          <a:p>
            <a:pPr algn="just"/>
            <a:r>
              <a:rPr lang="en-IN" sz="2000" b="1" dirty="0">
                <a:solidFill>
                  <a:srgbClr val="006699"/>
                </a:solidFill>
                <a:latin typeface="Times New Roman" panose="02020603050405020304" pitchFamily="18" charset="0"/>
                <a:cs typeface="Times New Roman" panose="02020603050405020304" pitchFamily="18" charset="0"/>
              </a:rPr>
              <a:t>Close </a:t>
            </a:r>
            <a:r>
              <a:rPr lang="en-IN" sz="2000" b="1" dirty="0" err="1">
                <a:latin typeface="Times New Roman" panose="02020603050405020304" pitchFamily="18" charset="0"/>
                <a:cs typeface="Times New Roman" panose="02020603050405020304" pitchFamily="18" charset="0"/>
              </a:rPr>
              <a:t>cursor_name</a:t>
            </a:r>
            <a:r>
              <a:rPr lang="en-IN" sz="2000" b="1" dirty="0">
                <a:latin typeface="Times New Roman" panose="02020603050405020304" pitchFamily="18" charset="0"/>
                <a:cs typeface="Times New Roman" panose="02020603050405020304" pitchFamily="18" charset="0"/>
              </a:rPr>
              <a:t>;</a:t>
            </a:r>
            <a:endParaRPr lang="en-US" sz="2000" b="1" dirty="0">
              <a:latin typeface="Times New Roman" panose="02020603050405020304" pitchFamily="18" charset="0"/>
              <a:cs typeface="Times New Roman" panose="02020603050405020304" pitchFamily="18" charset="0"/>
            </a:endParaRPr>
          </a:p>
          <a:p>
            <a:pPr algn="just"/>
            <a:endParaRPr lang="en-IN" sz="2000" b="1" i="0" dirty="0">
              <a:solidFill>
                <a:srgbClr val="610B4B"/>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614850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16DC68-6CF4-40E2-A995-50A615B6D997}"/>
              </a:ext>
            </a:extLst>
          </p:cNvPr>
          <p:cNvSpPr>
            <a:spLocks noGrp="1"/>
          </p:cNvSpPr>
          <p:nvPr>
            <p:ph type="title"/>
          </p:nvPr>
        </p:nvSpPr>
        <p:spPr>
          <a:xfrm>
            <a:off x="1786017" y="230310"/>
            <a:ext cx="8770571" cy="530903"/>
          </a:xfrm>
        </p:spPr>
        <p:txBody>
          <a:bodyPr>
            <a:normAutofit fontScale="90000"/>
          </a:bodyPr>
          <a:lstStyle/>
          <a:p>
            <a:pPr algn="ctr"/>
            <a:r>
              <a:rPr lang="es-ES" b="0" i="0" dirty="0">
                <a:solidFill>
                  <a:srgbClr val="610B38"/>
                </a:solidFill>
                <a:effectLst/>
                <a:latin typeface="Times New Roman" panose="02020603050405020304" pitchFamily="18" charset="0"/>
                <a:cs typeface="Times New Roman" panose="02020603050405020304" pitchFamily="18" charset="0"/>
              </a:rPr>
              <a:t>PL/SQL </a:t>
            </a:r>
            <a:r>
              <a:rPr lang="es-ES" b="0" i="0" dirty="0" err="1">
                <a:solidFill>
                  <a:srgbClr val="610B38"/>
                </a:solidFill>
                <a:effectLst/>
                <a:latin typeface="Times New Roman" panose="02020603050405020304" pitchFamily="18" charset="0"/>
                <a:cs typeface="Times New Roman" panose="02020603050405020304" pitchFamily="18" charset="0"/>
              </a:rPr>
              <a:t>Explicit</a:t>
            </a:r>
            <a:r>
              <a:rPr lang="es-ES" b="0" i="0" dirty="0">
                <a:solidFill>
                  <a:srgbClr val="610B38"/>
                </a:solidFill>
                <a:effectLst/>
                <a:latin typeface="Times New Roman" panose="02020603050405020304" pitchFamily="18" charset="0"/>
                <a:cs typeface="Times New Roman" panose="02020603050405020304" pitchFamily="18" charset="0"/>
              </a:rPr>
              <a:t> Cursor </a:t>
            </a:r>
            <a:r>
              <a:rPr lang="es-ES" b="0" i="0" dirty="0" err="1">
                <a:solidFill>
                  <a:srgbClr val="610B38"/>
                </a:solidFill>
                <a:effectLst/>
                <a:latin typeface="Times New Roman" panose="02020603050405020304" pitchFamily="18" charset="0"/>
                <a:cs typeface="Times New Roman" panose="02020603050405020304" pitchFamily="18" charset="0"/>
              </a:rPr>
              <a:t>Example</a:t>
            </a:r>
            <a:endParaRPr lang="es-ES" b="0" i="0" dirty="0">
              <a:solidFill>
                <a:srgbClr val="610B38"/>
              </a:solidFill>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2E4C616E-8334-4410-9377-72D50FB76B96}"/>
              </a:ext>
            </a:extLst>
          </p:cNvPr>
          <p:cNvSpPr>
            <a:spLocks noGrp="1"/>
          </p:cNvSpPr>
          <p:nvPr>
            <p:ph idx="1"/>
          </p:nvPr>
        </p:nvSpPr>
        <p:spPr>
          <a:xfrm>
            <a:off x="5097511" y="761213"/>
            <a:ext cx="6434356" cy="5074547"/>
          </a:xfrm>
        </p:spPr>
        <p:txBody>
          <a:bodyPr>
            <a:normAutofit/>
          </a:bodyPr>
          <a:lstStyle/>
          <a:p>
            <a:pPr algn="just"/>
            <a:r>
              <a:rPr lang="en-US" sz="2000" b="0" i="0" dirty="0">
                <a:solidFill>
                  <a:srgbClr val="000000"/>
                </a:solidFill>
                <a:effectLst/>
                <a:latin typeface="Times New Roman" panose="02020603050405020304" pitchFamily="18" charset="0"/>
                <a:cs typeface="Times New Roman" panose="02020603050405020304" pitchFamily="18" charset="0"/>
              </a:rPr>
              <a:t>Explicit cursors are defined by programmers to gain more control over the context area. </a:t>
            </a:r>
          </a:p>
          <a:p>
            <a:pPr algn="just"/>
            <a:r>
              <a:rPr lang="en-US" sz="2000" b="0" i="0" dirty="0">
                <a:solidFill>
                  <a:srgbClr val="000000"/>
                </a:solidFill>
                <a:effectLst/>
                <a:latin typeface="Times New Roman" panose="02020603050405020304" pitchFamily="18" charset="0"/>
                <a:cs typeface="Times New Roman" panose="02020603050405020304" pitchFamily="18" charset="0"/>
              </a:rPr>
              <a:t>It is defined in the declaration section of the PL/SQL block. It is created on a SELECT statement which returns more than one row.</a:t>
            </a:r>
          </a:p>
          <a:p>
            <a:pPr algn="just"/>
            <a:endParaRPr lang="en-IN"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 xmlns:a16="http://schemas.microsoft.com/office/drawing/2014/main" id="{7668BC93-F9EE-4118-A992-63CA4F85965B}"/>
              </a:ext>
            </a:extLst>
          </p:cNvPr>
          <p:cNvPicPr/>
          <p:nvPr/>
        </p:nvPicPr>
        <p:blipFill rotWithShape="1">
          <a:blip r:embed="rId2">
            <a:extLst>
              <a:ext uri="{28A0092B-C50C-407E-A947-70E740481C1C}">
                <a14:useLocalDpi xmlns:a14="http://schemas.microsoft.com/office/drawing/2010/main" val="0"/>
              </a:ext>
            </a:extLst>
          </a:blip>
          <a:srcRect l="8627" t="44993"/>
          <a:stretch/>
        </p:blipFill>
        <p:spPr>
          <a:xfrm>
            <a:off x="5324014" y="2530565"/>
            <a:ext cx="6207853" cy="3836097"/>
          </a:xfrm>
          <a:prstGeom prst="rect">
            <a:avLst/>
          </a:prstGeom>
        </p:spPr>
      </p:pic>
      <p:sp>
        <p:nvSpPr>
          <p:cNvPr id="7" name="TextBox 6">
            <a:extLst>
              <a:ext uri="{FF2B5EF4-FFF2-40B4-BE49-F238E27FC236}">
                <a16:creationId xmlns="" xmlns:a16="http://schemas.microsoft.com/office/drawing/2014/main" id="{8037014D-EB59-4143-908B-578C96B95D94}"/>
              </a:ext>
            </a:extLst>
          </p:cNvPr>
          <p:cNvSpPr txBox="1"/>
          <p:nvPr/>
        </p:nvSpPr>
        <p:spPr>
          <a:xfrm>
            <a:off x="413158" y="786380"/>
            <a:ext cx="4678959" cy="3539430"/>
          </a:xfrm>
          <a:prstGeom prst="rect">
            <a:avLst/>
          </a:prstGeom>
          <a:noFill/>
        </p:spPr>
        <p:txBody>
          <a:bodyPr wrap="square">
            <a:spAutoFit/>
          </a:bodyPr>
          <a:lstStyle/>
          <a:p>
            <a:pPr algn="l">
              <a:buFont typeface="+mj-lt"/>
              <a:buAutoNum type="arabicPeriod"/>
            </a:pPr>
            <a:r>
              <a:rPr lang="en-IN" sz="1400" b="1" i="0" dirty="0">
                <a:solidFill>
                  <a:srgbClr val="006699"/>
                </a:solidFill>
                <a:effectLst/>
                <a:latin typeface="Times New Roman" panose="02020603050405020304" pitchFamily="18" charset="0"/>
                <a:cs typeface="Times New Roman" panose="02020603050405020304" pitchFamily="18" charset="0"/>
              </a:rPr>
              <a:t>DECLARE</a:t>
            </a:r>
            <a:r>
              <a:rPr lang="en-IN" sz="1400"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IN" sz="1400" b="0" i="0" dirty="0">
                <a:solidFill>
                  <a:srgbClr val="000000"/>
                </a:solidFill>
                <a:effectLst/>
                <a:latin typeface="Times New Roman" panose="02020603050405020304" pitchFamily="18" charset="0"/>
                <a:cs typeface="Times New Roman" panose="02020603050405020304" pitchFamily="18" charset="0"/>
              </a:rPr>
              <a:t>   </a:t>
            </a:r>
            <a:r>
              <a:rPr lang="en-IN" sz="1400" b="0" i="0" dirty="0" err="1">
                <a:solidFill>
                  <a:srgbClr val="000000"/>
                </a:solidFill>
                <a:effectLst/>
                <a:latin typeface="Times New Roman" panose="02020603050405020304" pitchFamily="18" charset="0"/>
                <a:cs typeface="Times New Roman" panose="02020603050405020304" pitchFamily="18" charset="0"/>
              </a:rPr>
              <a:t>c_id</a:t>
            </a:r>
            <a:r>
              <a:rPr lang="en-IN" sz="1400" b="0" i="0" dirty="0">
                <a:solidFill>
                  <a:srgbClr val="000000"/>
                </a:solidFill>
                <a:effectLst/>
                <a:latin typeface="Times New Roman" panose="02020603050405020304" pitchFamily="18" charset="0"/>
                <a:cs typeface="Times New Roman" panose="02020603050405020304" pitchFamily="18" charset="0"/>
              </a:rPr>
              <a:t> </a:t>
            </a:r>
            <a:r>
              <a:rPr lang="en-IN" sz="1400" b="0" i="0" dirty="0" err="1">
                <a:solidFill>
                  <a:srgbClr val="000000"/>
                </a:solidFill>
                <a:effectLst/>
                <a:latin typeface="Times New Roman" panose="02020603050405020304" pitchFamily="18" charset="0"/>
                <a:cs typeface="Times New Roman" panose="02020603050405020304" pitchFamily="18" charset="0"/>
              </a:rPr>
              <a:t>customers.id%type</a:t>
            </a:r>
            <a:r>
              <a:rPr lang="en-IN" sz="1400"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IN" sz="1400" b="0" i="0" dirty="0">
                <a:solidFill>
                  <a:srgbClr val="000000"/>
                </a:solidFill>
                <a:effectLst/>
                <a:latin typeface="Times New Roman" panose="02020603050405020304" pitchFamily="18" charset="0"/>
                <a:cs typeface="Times New Roman" panose="02020603050405020304" pitchFamily="18" charset="0"/>
              </a:rPr>
              <a:t>   </a:t>
            </a:r>
            <a:r>
              <a:rPr lang="en-IN" sz="1400" b="0" i="0" dirty="0" err="1">
                <a:solidFill>
                  <a:srgbClr val="000000"/>
                </a:solidFill>
                <a:effectLst/>
                <a:latin typeface="Times New Roman" panose="02020603050405020304" pitchFamily="18" charset="0"/>
                <a:cs typeface="Times New Roman" panose="02020603050405020304" pitchFamily="18" charset="0"/>
              </a:rPr>
              <a:t>c_name</a:t>
            </a:r>
            <a:r>
              <a:rPr lang="en-IN" sz="1400" b="0" i="0" dirty="0">
                <a:solidFill>
                  <a:srgbClr val="000000"/>
                </a:solidFill>
                <a:effectLst/>
                <a:latin typeface="Times New Roman" panose="02020603050405020304" pitchFamily="18" charset="0"/>
                <a:cs typeface="Times New Roman" panose="02020603050405020304" pitchFamily="18" charset="0"/>
              </a:rPr>
              <a:t> </a:t>
            </a:r>
            <a:r>
              <a:rPr lang="en-IN" sz="1400" b="0" i="0" dirty="0" err="1">
                <a:solidFill>
                  <a:srgbClr val="000000"/>
                </a:solidFill>
                <a:effectLst/>
                <a:latin typeface="Times New Roman" panose="02020603050405020304" pitchFamily="18" charset="0"/>
                <a:cs typeface="Times New Roman" panose="02020603050405020304" pitchFamily="18" charset="0"/>
              </a:rPr>
              <a:t>customers.</a:t>
            </a:r>
            <a:r>
              <a:rPr lang="en-IN" sz="1400" b="1" i="0" dirty="0" err="1">
                <a:solidFill>
                  <a:srgbClr val="006699"/>
                </a:solidFill>
                <a:effectLst/>
                <a:latin typeface="Times New Roman" panose="02020603050405020304" pitchFamily="18" charset="0"/>
                <a:cs typeface="Times New Roman" panose="02020603050405020304" pitchFamily="18" charset="0"/>
              </a:rPr>
              <a:t>name</a:t>
            </a:r>
            <a:r>
              <a:rPr lang="en-IN" sz="1400" b="0" i="0" dirty="0" err="1">
                <a:solidFill>
                  <a:srgbClr val="000000"/>
                </a:solidFill>
                <a:effectLst/>
                <a:latin typeface="Times New Roman" panose="02020603050405020304" pitchFamily="18" charset="0"/>
                <a:cs typeface="Times New Roman" panose="02020603050405020304" pitchFamily="18" charset="0"/>
              </a:rPr>
              <a:t>%type</a:t>
            </a:r>
            <a:r>
              <a:rPr lang="en-IN" sz="1400"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IN" sz="1400" b="0" i="0" dirty="0">
                <a:solidFill>
                  <a:srgbClr val="000000"/>
                </a:solidFill>
                <a:effectLst/>
                <a:latin typeface="Times New Roman" panose="02020603050405020304" pitchFamily="18" charset="0"/>
                <a:cs typeface="Times New Roman" panose="02020603050405020304" pitchFamily="18" charset="0"/>
              </a:rPr>
              <a:t>   </a:t>
            </a:r>
            <a:r>
              <a:rPr lang="en-IN" sz="1400" b="0" i="0" dirty="0" err="1">
                <a:solidFill>
                  <a:srgbClr val="000000"/>
                </a:solidFill>
                <a:effectLst/>
                <a:latin typeface="Times New Roman" panose="02020603050405020304" pitchFamily="18" charset="0"/>
                <a:cs typeface="Times New Roman" panose="02020603050405020304" pitchFamily="18" charset="0"/>
              </a:rPr>
              <a:t>c_addr</a:t>
            </a:r>
            <a:r>
              <a:rPr lang="en-IN" sz="1400" b="0" i="0" dirty="0">
                <a:solidFill>
                  <a:srgbClr val="000000"/>
                </a:solidFill>
                <a:effectLst/>
                <a:latin typeface="Times New Roman" panose="02020603050405020304" pitchFamily="18" charset="0"/>
                <a:cs typeface="Times New Roman" panose="02020603050405020304" pitchFamily="18" charset="0"/>
              </a:rPr>
              <a:t> </a:t>
            </a:r>
            <a:r>
              <a:rPr lang="en-IN" sz="1400" b="0" i="0" dirty="0" err="1">
                <a:solidFill>
                  <a:srgbClr val="000000"/>
                </a:solidFill>
                <a:effectLst/>
                <a:latin typeface="Times New Roman" panose="02020603050405020304" pitchFamily="18" charset="0"/>
                <a:cs typeface="Times New Roman" panose="02020603050405020304" pitchFamily="18" charset="0"/>
              </a:rPr>
              <a:t>customers.address%type</a:t>
            </a:r>
            <a:r>
              <a:rPr lang="en-IN" sz="1400"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IN" sz="1400" b="0" i="0" dirty="0">
                <a:solidFill>
                  <a:srgbClr val="000000"/>
                </a:solidFill>
                <a:effectLst/>
                <a:latin typeface="Times New Roman" panose="02020603050405020304" pitchFamily="18" charset="0"/>
                <a:cs typeface="Times New Roman" panose="02020603050405020304" pitchFamily="18" charset="0"/>
              </a:rPr>
              <a:t>   </a:t>
            </a:r>
            <a:r>
              <a:rPr lang="en-IN" sz="1400" b="1" i="0" dirty="0">
                <a:solidFill>
                  <a:srgbClr val="006699"/>
                </a:solidFill>
                <a:effectLst/>
                <a:latin typeface="Times New Roman" panose="02020603050405020304" pitchFamily="18" charset="0"/>
                <a:cs typeface="Times New Roman" panose="02020603050405020304" pitchFamily="18" charset="0"/>
              </a:rPr>
              <a:t>CURSOR</a:t>
            </a:r>
            <a:r>
              <a:rPr lang="en-IN" sz="1400" b="0" i="0" dirty="0">
                <a:solidFill>
                  <a:srgbClr val="000000"/>
                </a:solidFill>
                <a:effectLst/>
                <a:latin typeface="Times New Roman" panose="02020603050405020304" pitchFamily="18" charset="0"/>
                <a:cs typeface="Times New Roman" panose="02020603050405020304" pitchFamily="18" charset="0"/>
              </a:rPr>
              <a:t> </a:t>
            </a:r>
            <a:r>
              <a:rPr lang="en-IN" sz="1400" b="0" i="0" dirty="0" err="1">
                <a:solidFill>
                  <a:srgbClr val="000000"/>
                </a:solidFill>
                <a:effectLst/>
                <a:latin typeface="Times New Roman" panose="02020603050405020304" pitchFamily="18" charset="0"/>
                <a:cs typeface="Times New Roman" panose="02020603050405020304" pitchFamily="18" charset="0"/>
              </a:rPr>
              <a:t>c_customers</a:t>
            </a:r>
            <a:r>
              <a:rPr lang="en-IN" sz="1400" b="0" i="0" dirty="0">
                <a:solidFill>
                  <a:srgbClr val="000000"/>
                </a:solidFill>
                <a:effectLst/>
                <a:latin typeface="Times New Roman" panose="02020603050405020304" pitchFamily="18" charset="0"/>
                <a:cs typeface="Times New Roman" panose="02020603050405020304" pitchFamily="18" charset="0"/>
              </a:rPr>
              <a:t> </a:t>
            </a:r>
            <a:r>
              <a:rPr lang="en-IN" sz="1400" b="1" i="0" dirty="0">
                <a:solidFill>
                  <a:srgbClr val="006699"/>
                </a:solidFill>
                <a:effectLst/>
                <a:latin typeface="Times New Roman" panose="02020603050405020304" pitchFamily="18" charset="0"/>
                <a:cs typeface="Times New Roman" panose="02020603050405020304" pitchFamily="18" charset="0"/>
              </a:rPr>
              <a:t>is</a:t>
            </a:r>
            <a:r>
              <a:rPr lang="en-IN" sz="1400"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IN" sz="1400" b="0" i="0" dirty="0">
                <a:solidFill>
                  <a:srgbClr val="000000"/>
                </a:solidFill>
                <a:effectLst/>
                <a:latin typeface="Times New Roman" panose="02020603050405020304" pitchFamily="18" charset="0"/>
                <a:cs typeface="Times New Roman" panose="02020603050405020304" pitchFamily="18" charset="0"/>
              </a:rPr>
              <a:t>      </a:t>
            </a:r>
            <a:r>
              <a:rPr lang="en-IN" sz="1400" b="1" i="0" dirty="0">
                <a:solidFill>
                  <a:srgbClr val="006699"/>
                </a:solidFill>
                <a:effectLst/>
                <a:latin typeface="Times New Roman" panose="02020603050405020304" pitchFamily="18" charset="0"/>
                <a:cs typeface="Times New Roman" panose="02020603050405020304" pitchFamily="18" charset="0"/>
              </a:rPr>
              <a:t>SELECT</a:t>
            </a:r>
            <a:r>
              <a:rPr lang="en-IN" sz="1400" b="0" i="0" dirty="0">
                <a:solidFill>
                  <a:srgbClr val="000000"/>
                </a:solidFill>
                <a:effectLst/>
                <a:latin typeface="Times New Roman" panose="02020603050405020304" pitchFamily="18" charset="0"/>
                <a:cs typeface="Times New Roman" panose="02020603050405020304" pitchFamily="18" charset="0"/>
              </a:rPr>
              <a:t> id, </a:t>
            </a:r>
            <a:r>
              <a:rPr lang="en-IN" sz="1400" b="1" i="0" dirty="0">
                <a:solidFill>
                  <a:srgbClr val="006699"/>
                </a:solidFill>
                <a:effectLst/>
                <a:latin typeface="Times New Roman" panose="02020603050405020304" pitchFamily="18" charset="0"/>
                <a:cs typeface="Times New Roman" panose="02020603050405020304" pitchFamily="18" charset="0"/>
              </a:rPr>
              <a:t>name</a:t>
            </a:r>
            <a:r>
              <a:rPr lang="en-IN" sz="1400" b="0" i="0" dirty="0">
                <a:solidFill>
                  <a:srgbClr val="000000"/>
                </a:solidFill>
                <a:effectLst/>
                <a:latin typeface="Times New Roman" panose="02020603050405020304" pitchFamily="18" charset="0"/>
                <a:cs typeface="Times New Roman" panose="02020603050405020304" pitchFamily="18" charset="0"/>
              </a:rPr>
              <a:t>, address </a:t>
            </a:r>
            <a:r>
              <a:rPr lang="en-IN" sz="1400" b="1" i="0" dirty="0">
                <a:solidFill>
                  <a:srgbClr val="006699"/>
                </a:solidFill>
                <a:effectLst/>
                <a:latin typeface="Times New Roman" panose="02020603050405020304" pitchFamily="18" charset="0"/>
                <a:cs typeface="Times New Roman" panose="02020603050405020304" pitchFamily="18" charset="0"/>
              </a:rPr>
              <a:t>FROM</a:t>
            </a:r>
            <a:r>
              <a:rPr lang="en-IN" sz="1400" b="0" i="0" dirty="0">
                <a:solidFill>
                  <a:srgbClr val="000000"/>
                </a:solidFill>
                <a:effectLst/>
                <a:latin typeface="Times New Roman" panose="02020603050405020304" pitchFamily="18" charset="0"/>
                <a:cs typeface="Times New Roman" panose="02020603050405020304" pitchFamily="18" charset="0"/>
              </a:rPr>
              <a:t> customers;  </a:t>
            </a:r>
          </a:p>
          <a:p>
            <a:pPr algn="l">
              <a:buFont typeface="+mj-lt"/>
              <a:buAutoNum type="arabicPeriod"/>
            </a:pPr>
            <a:r>
              <a:rPr lang="en-IN" sz="1400" b="1" i="0" dirty="0">
                <a:solidFill>
                  <a:srgbClr val="006699"/>
                </a:solidFill>
                <a:effectLst/>
                <a:latin typeface="Times New Roman" panose="02020603050405020304" pitchFamily="18" charset="0"/>
                <a:cs typeface="Times New Roman" panose="02020603050405020304" pitchFamily="18" charset="0"/>
              </a:rPr>
              <a:t>BEGIN</a:t>
            </a:r>
            <a:r>
              <a:rPr lang="en-IN" sz="1400"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IN" sz="1400" b="0" i="0" dirty="0">
                <a:solidFill>
                  <a:srgbClr val="000000"/>
                </a:solidFill>
                <a:effectLst/>
                <a:latin typeface="Times New Roman" panose="02020603050405020304" pitchFamily="18" charset="0"/>
                <a:cs typeface="Times New Roman" panose="02020603050405020304" pitchFamily="18" charset="0"/>
              </a:rPr>
              <a:t>   </a:t>
            </a:r>
            <a:r>
              <a:rPr lang="en-IN" sz="1400" b="1" i="0" dirty="0">
                <a:solidFill>
                  <a:srgbClr val="006699"/>
                </a:solidFill>
                <a:effectLst/>
                <a:latin typeface="Times New Roman" panose="02020603050405020304" pitchFamily="18" charset="0"/>
                <a:cs typeface="Times New Roman" panose="02020603050405020304" pitchFamily="18" charset="0"/>
              </a:rPr>
              <a:t>OPEN</a:t>
            </a:r>
            <a:r>
              <a:rPr lang="en-IN" sz="1400" b="0" i="0" dirty="0">
                <a:solidFill>
                  <a:srgbClr val="000000"/>
                </a:solidFill>
                <a:effectLst/>
                <a:latin typeface="Times New Roman" panose="02020603050405020304" pitchFamily="18" charset="0"/>
                <a:cs typeface="Times New Roman" panose="02020603050405020304" pitchFamily="18" charset="0"/>
              </a:rPr>
              <a:t> </a:t>
            </a:r>
            <a:r>
              <a:rPr lang="en-IN" sz="1400" b="0" i="0" dirty="0" err="1">
                <a:solidFill>
                  <a:srgbClr val="000000"/>
                </a:solidFill>
                <a:effectLst/>
                <a:latin typeface="Times New Roman" panose="02020603050405020304" pitchFamily="18" charset="0"/>
                <a:cs typeface="Times New Roman" panose="02020603050405020304" pitchFamily="18" charset="0"/>
              </a:rPr>
              <a:t>c_customers</a:t>
            </a:r>
            <a:r>
              <a:rPr lang="en-IN" sz="1400"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IN" sz="1400" b="0" i="0" dirty="0">
                <a:solidFill>
                  <a:srgbClr val="000000"/>
                </a:solidFill>
                <a:effectLst/>
                <a:latin typeface="Times New Roman" panose="02020603050405020304" pitchFamily="18" charset="0"/>
                <a:cs typeface="Times New Roman" panose="02020603050405020304" pitchFamily="18" charset="0"/>
              </a:rPr>
              <a:t>   LOOP  </a:t>
            </a:r>
          </a:p>
          <a:p>
            <a:pPr algn="l">
              <a:buFont typeface="+mj-lt"/>
              <a:buAutoNum type="arabicPeriod"/>
            </a:pPr>
            <a:r>
              <a:rPr lang="en-IN" sz="1400" b="0" i="0" dirty="0">
                <a:solidFill>
                  <a:srgbClr val="000000"/>
                </a:solidFill>
                <a:effectLst/>
                <a:latin typeface="Times New Roman" panose="02020603050405020304" pitchFamily="18" charset="0"/>
                <a:cs typeface="Times New Roman" panose="02020603050405020304" pitchFamily="18" charset="0"/>
              </a:rPr>
              <a:t>      </a:t>
            </a:r>
            <a:r>
              <a:rPr lang="en-IN" sz="1400" b="1" i="0" dirty="0">
                <a:solidFill>
                  <a:srgbClr val="006699"/>
                </a:solidFill>
                <a:effectLst/>
                <a:latin typeface="Times New Roman" panose="02020603050405020304" pitchFamily="18" charset="0"/>
                <a:cs typeface="Times New Roman" panose="02020603050405020304" pitchFamily="18" charset="0"/>
              </a:rPr>
              <a:t>FETCH</a:t>
            </a:r>
            <a:r>
              <a:rPr lang="en-IN" sz="1400" b="0" i="0" dirty="0">
                <a:solidFill>
                  <a:srgbClr val="000000"/>
                </a:solidFill>
                <a:effectLst/>
                <a:latin typeface="Times New Roman" panose="02020603050405020304" pitchFamily="18" charset="0"/>
                <a:cs typeface="Times New Roman" panose="02020603050405020304" pitchFamily="18" charset="0"/>
              </a:rPr>
              <a:t> </a:t>
            </a:r>
            <a:r>
              <a:rPr lang="en-IN" sz="1400" b="0" i="0" dirty="0" err="1">
                <a:solidFill>
                  <a:srgbClr val="000000"/>
                </a:solidFill>
                <a:effectLst/>
                <a:latin typeface="Times New Roman" panose="02020603050405020304" pitchFamily="18" charset="0"/>
                <a:cs typeface="Times New Roman" panose="02020603050405020304" pitchFamily="18" charset="0"/>
              </a:rPr>
              <a:t>c_customers</a:t>
            </a:r>
            <a:r>
              <a:rPr lang="en-IN" sz="1400" b="0" i="0" dirty="0">
                <a:solidFill>
                  <a:srgbClr val="000000"/>
                </a:solidFill>
                <a:effectLst/>
                <a:latin typeface="Times New Roman" panose="02020603050405020304" pitchFamily="18" charset="0"/>
                <a:cs typeface="Times New Roman" panose="02020603050405020304" pitchFamily="18" charset="0"/>
              </a:rPr>
              <a:t> </a:t>
            </a:r>
            <a:r>
              <a:rPr lang="en-IN" sz="1400" b="1" i="0" dirty="0">
                <a:solidFill>
                  <a:srgbClr val="006699"/>
                </a:solidFill>
                <a:effectLst/>
                <a:latin typeface="Times New Roman" panose="02020603050405020304" pitchFamily="18" charset="0"/>
                <a:cs typeface="Times New Roman" panose="02020603050405020304" pitchFamily="18" charset="0"/>
              </a:rPr>
              <a:t>into</a:t>
            </a:r>
            <a:r>
              <a:rPr lang="en-IN" sz="1400" b="0" i="0" dirty="0">
                <a:solidFill>
                  <a:srgbClr val="000000"/>
                </a:solidFill>
                <a:effectLst/>
                <a:latin typeface="Times New Roman" panose="02020603050405020304" pitchFamily="18" charset="0"/>
                <a:cs typeface="Times New Roman" panose="02020603050405020304" pitchFamily="18" charset="0"/>
              </a:rPr>
              <a:t> </a:t>
            </a:r>
            <a:r>
              <a:rPr lang="en-IN" sz="1400" b="0" i="0" dirty="0" err="1">
                <a:solidFill>
                  <a:srgbClr val="000000"/>
                </a:solidFill>
                <a:effectLst/>
                <a:latin typeface="Times New Roman" panose="02020603050405020304" pitchFamily="18" charset="0"/>
                <a:cs typeface="Times New Roman" panose="02020603050405020304" pitchFamily="18" charset="0"/>
              </a:rPr>
              <a:t>c_id</a:t>
            </a:r>
            <a:r>
              <a:rPr lang="en-IN" sz="1400" b="0" i="0" dirty="0">
                <a:solidFill>
                  <a:srgbClr val="000000"/>
                </a:solidFill>
                <a:effectLst/>
                <a:latin typeface="Times New Roman" panose="02020603050405020304" pitchFamily="18" charset="0"/>
                <a:cs typeface="Times New Roman" panose="02020603050405020304" pitchFamily="18" charset="0"/>
              </a:rPr>
              <a:t>, </a:t>
            </a:r>
            <a:r>
              <a:rPr lang="en-IN" sz="1400" b="0" i="0" dirty="0" err="1">
                <a:solidFill>
                  <a:srgbClr val="000000"/>
                </a:solidFill>
                <a:effectLst/>
                <a:latin typeface="Times New Roman" panose="02020603050405020304" pitchFamily="18" charset="0"/>
                <a:cs typeface="Times New Roman" panose="02020603050405020304" pitchFamily="18" charset="0"/>
              </a:rPr>
              <a:t>c_name</a:t>
            </a:r>
            <a:r>
              <a:rPr lang="en-IN" sz="1400" b="0" i="0" dirty="0">
                <a:solidFill>
                  <a:srgbClr val="000000"/>
                </a:solidFill>
                <a:effectLst/>
                <a:latin typeface="Times New Roman" panose="02020603050405020304" pitchFamily="18" charset="0"/>
                <a:cs typeface="Times New Roman" panose="02020603050405020304" pitchFamily="18" charset="0"/>
              </a:rPr>
              <a:t>, </a:t>
            </a:r>
            <a:r>
              <a:rPr lang="en-IN" sz="1400" b="0" i="0" dirty="0" err="1">
                <a:solidFill>
                  <a:srgbClr val="000000"/>
                </a:solidFill>
                <a:effectLst/>
                <a:latin typeface="Times New Roman" panose="02020603050405020304" pitchFamily="18" charset="0"/>
                <a:cs typeface="Times New Roman" panose="02020603050405020304" pitchFamily="18" charset="0"/>
              </a:rPr>
              <a:t>c_addr</a:t>
            </a:r>
            <a:r>
              <a:rPr lang="en-IN" sz="1400"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IN" sz="1400" b="0" i="0" dirty="0">
                <a:solidFill>
                  <a:srgbClr val="000000"/>
                </a:solidFill>
                <a:effectLst/>
                <a:latin typeface="Times New Roman" panose="02020603050405020304" pitchFamily="18" charset="0"/>
                <a:cs typeface="Times New Roman" panose="02020603050405020304" pitchFamily="18" charset="0"/>
              </a:rPr>
              <a:t>      EXIT </a:t>
            </a:r>
            <a:r>
              <a:rPr lang="en-IN" sz="1400" b="1" i="0" dirty="0">
                <a:solidFill>
                  <a:srgbClr val="006699"/>
                </a:solidFill>
                <a:effectLst/>
                <a:latin typeface="Times New Roman" panose="02020603050405020304" pitchFamily="18" charset="0"/>
                <a:cs typeface="Times New Roman" panose="02020603050405020304" pitchFamily="18" charset="0"/>
              </a:rPr>
              <a:t>WHEN</a:t>
            </a:r>
            <a:r>
              <a:rPr lang="en-IN" sz="1400" b="0" i="0" dirty="0">
                <a:solidFill>
                  <a:srgbClr val="000000"/>
                </a:solidFill>
                <a:effectLst/>
                <a:latin typeface="Times New Roman" panose="02020603050405020304" pitchFamily="18" charset="0"/>
                <a:cs typeface="Times New Roman" panose="02020603050405020304" pitchFamily="18" charset="0"/>
              </a:rPr>
              <a:t> </a:t>
            </a:r>
            <a:r>
              <a:rPr lang="en-IN" sz="1400" b="0" i="0" dirty="0" err="1">
                <a:solidFill>
                  <a:srgbClr val="000000"/>
                </a:solidFill>
                <a:effectLst/>
                <a:latin typeface="Times New Roman" panose="02020603050405020304" pitchFamily="18" charset="0"/>
                <a:cs typeface="Times New Roman" panose="02020603050405020304" pitchFamily="18" charset="0"/>
              </a:rPr>
              <a:t>c_customers%notfound</a:t>
            </a:r>
            <a:r>
              <a:rPr lang="en-IN" sz="1400"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IN" sz="1400" b="0" i="0" dirty="0">
                <a:solidFill>
                  <a:srgbClr val="000000"/>
                </a:solidFill>
                <a:effectLst/>
                <a:latin typeface="Times New Roman" panose="02020603050405020304" pitchFamily="18" charset="0"/>
                <a:cs typeface="Times New Roman" panose="02020603050405020304" pitchFamily="18" charset="0"/>
              </a:rPr>
              <a:t>      </a:t>
            </a:r>
            <a:r>
              <a:rPr lang="en-IN" sz="1400" b="0" i="0" dirty="0" err="1">
                <a:solidFill>
                  <a:srgbClr val="000000"/>
                </a:solidFill>
                <a:effectLst/>
                <a:latin typeface="Times New Roman" panose="02020603050405020304" pitchFamily="18" charset="0"/>
                <a:cs typeface="Times New Roman" panose="02020603050405020304" pitchFamily="18" charset="0"/>
              </a:rPr>
              <a:t>dbms_output.put_line</a:t>
            </a:r>
            <a:r>
              <a:rPr lang="en-IN" sz="1400" b="0" i="0" dirty="0">
                <a:solidFill>
                  <a:srgbClr val="000000"/>
                </a:solidFill>
                <a:effectLst/>
                <a:latin typeface="Times New Roman" panose="02020603050405020304" pitchFamily="18" charset="0"/>
                <a:cs typeface="Times New Roman" panose="02020603050405020304" pitchFamily="18" charset="0"/>
              </a:rPr>
              <a:t>(</a:t>
            </a:r>
            <a:r>
              <a:rPr lang="en-IN" sz="1400" b="0" i="0" dirty="0" err="1">
                <a:solidFill>
                  <a:srgbClr val="000000"/>
                </a:solidFill>
                <a:effectLst/>
                <a:latin typeface="Times New Roman" panose="02020603050405020304" pitchFamily="18" charset="0"/>
                <a:cs typeface="Times New Roman" panose="02020603050405020304" pitchFamily="18" charset="0"/>
              </a:rPr>
              <a:t>c_id</a:t>
            </a:r>
            <a:r>
              <a:rPr lang="en-IN" sz="1400" b="0" i="0" dirty="0">
                <a:solidFill>
                  <a:srgbClr val="000000"/>
                </a:solidFill>
                <a:effectLst/>
                <a:latin typeface="Times New Roman" panose="02020603050405020304" pitchFamily="18" charset="0"/>
                <a:cs typeface="Times New Roman" panose="02020603050405020304" pitchFamily="18" charset="0"/>
              </a:rPr>
              <a:t> || </a:t>
            </a:r>
            <a:r>
              <a:rPr lang="en-IN" sz="1400" b="0" i="0" dirty="0">
                <a:solidFill>
                  <a:srgbClr val="0000FF"/>
                </a:solidFill>
                <a:effectLst/>
                <a:latin typeface="Times New Roman" panose="02020603050405020304" pitchFamily="18" charset="0"/>
                <a:cs typeface="Times New Roman" panose="02020603050405020304" pitchFamily="18" charset="0"/>
              </a:rPr>
              <a:t>' '</a:t>
            </a:r>
            <a:r>
              <a:rPr lang="en-IN" sz="1400" b="0" i="0" dirty="0">
                <a:solidFill>
                  <a:srgbClr val="000000"/>
                </a:solidFill>
                <a:effectLst/>
                <a:latin typeface="Times New Roman" panose="02020603050405020304" pitchFamily="18" charset="0"/>
                <a:cs typeface="Times New Roman" panose="02020603050405020304" pitchFamily="18" charset="0"/>
              </a:rPr>
              <a:t> || </a:t>
            </a:r>
            <a:r>
              <a:rPr lang="en-IN" sz="1400" b="0" i="0" dirty="0" err="1">
                <a:solidFill>
                  <a:srgbClr val="000000"/>
                </a:solidFill>
                <a:effectLst/>
                <a:latin typeface="Times New Roman" panose="02020603050405020304" pitchFamily="18" charset="0"/>
                <a:cs typeface="Times New Roman" panose="02020603050405020304" pitchFamily="18" charset="0"/>
              </a:rPr>
              <a:t>c_name</a:t>
            </a:r>
            <a:r>
              <a:rPr lang="en-IN" sz="1400" b="0" i="0" dirty="0">
                <a:solidFill>
                  <a:srgbClr val="000000"/>
                </a:solidFill>
                <a:effectLst/>
                <a:latin typeface="Times New Roman" panose="02020603050405020304" pitchFamily="18" charset="0"/>
                <a:cs typeface="Times New Roman" panose="02020603050405020304" pitchFamily="18" charset="0"/>
              </a:rPr>
              <a:t> || </a:t>
            </a:r>
            <a:r>
              <a:rPr lang="en-IN" sz="1400" b="0" i="0" dirty="0">
                <a:solidFill>
                  <a:srgbClr val="0000FF"/>
                </a:solidFill>
                <a:effectLst/>
                <a:latin typeface="Times New Roman" panose="02020603050405020304" pitchFamily="18" charset="0"/>
                <a:cs typeface="Times New Roman" panose="02020603050405020304" pitchFamily="18" charset="0"/>
              </a:rPr>
              <a:t>' '</a:t>
            </a:r>
            <a:r>
              <a:rPr lang="en-IN" sz="1400" b="0" i="0" dirty="0">
                <a:solidFill>
                  <a:srgbClr val="000000"/>
                </a:solidFill>
                <a:effectLst/>
                <a:latin typeface="Times New Roman" panose="02020603050405020304" pitchFamily="18" charset="0"/>
                <a:cs typeface="Times New Roman" panose="02020603050405020304" pitchFamily="18" charset="0"/>
              </a:rPr>
              <a:t> || </a:t>
            </a:r>
            <a:r>
              <a:rPr lang="en-IN" sz="1400" b="0" i="0" dirty="0" err="1">
                <a:solidFill>
                  <a:srgbClr val="000000"/>
                </a:solidFill>
                <a:effectLst/>
                <a:latin typeface="Times New Roman" panose="02020603050405020304" pitchFamily="18" charset="0"/>
                <a:cs typeface="Times New Roman" panose="02020603050405020304" pitchFamily="18" charset="0"/>
              </a:rPr>
              <a:t>c_addr</a:t>
            </a:r>
            <a:r>
              <a:rPr lang="en-IN" sz="1400"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IN" sz="1400" b="0" i="0" dirty="0">
                <a:solidFill>
                  <a:srgbClr val="000000"/>
                </a:solidFill>
                <a:effectLst/>
                <a:latin typeface="Times New Roman" panose="02020603050405020304" pitchFamily="18" charset="0"/>
                <a:cs typeface="Times New Roman" panose="02020603050405020304" pitchFamily="18" charset="0"/>
              </a:rPr>
              <a:t>   </a:t>
            </a:r>
            <a:r>
              <a:rPr lang="en-IN" sz="1400" b="1" i="0" dirty="0">
                <a:solidFill>
                  <a:srgbClr val="006699"/>
                </a:solidFill>
                <a:effectLst/>
                <a:latin typeface="Times New Roman" panose="02020603050405020304" pitchFamily="18" charset="0"/>
                <a:cs typeface="Times New Roman" panose="02020603050405020304" pitchFamily="18" charset="0"/>
              </a:rPr>
              <a:t>END</a:t>
            </a:r>
            <a:r>
              <a:rPr lang="en-IN" sz="1400" b="0" i="0" dirty="0">
                <a:solidFill>
                  <a:srgbClr val="000000"/>
                </a:solidFill>
                <a:effectLst/>
                <a:latin typeface="Times New Roman" panose="02020603050405020304" pitchFamily="18" charset="0"/>
                <a:cs typeface="Times New Roman" panose="02020603050405020304" pitchFamily="18" charset="0"/>
              </a:rPr>
              <a:t> LOOP;  </a:t>
            </a:r>
          </a:p>
          <a:p>
            <a:pPr algn="l">
              <a:buFont typeface="+mj-lt"/>
              <a:buAutoNum type="arabicPeriod"/>
            </a:pPr>
            <a:r>
              <a:rPr lang="en-IN" sz="1400" b="0" i="0" dirty="0">
                <a:solidFill>
                  <a:srgbClr val="000000"/>
                </a:solidFill>
                <a:effectLst/>
                <a:latin typeface="Times New Roman" panose="02020603050405020304" pitchFamily="18" charset="0"/>
                <a:cs typeface="Times New Roman" panose="02020603050405020304" pitchFamily="18" charset="0"/>
              </a:rPr>
              <a:t>   </a:t>
            </a:r>
            <a:r>
              <a:rPr lang="en-IN" sz="1400" b="1" i="0" dirty="0">
                <a:solidFill>
                  <a:srgbClr val="006699"/>
                </a:solidFill>
                <a:effectLst/>
                <a:latin typeface="Times New Roman" panose="02020603050405020304" pitchFamily="18" charset="0"/>
                <a:cs typeface="Times New Roman" panose="02020603050405020304" pitchFamily="18" charset="0"/>
              </a:rPr>
              <a:t>CLOSE</a:t>
            </a:r>
            <a:r>
              <a:rPr lang="en-IN" sz="1400" b="0" i="0" dirty="0">
                <a:solidFill>
                  <a:srgbClr val="000000"/>
                </a:solidFill>
                <a:effectLst/>
                <a:latin typeface="Times New Roman" panose="02020603050405020304" pitchFamily="18" charset="0"/>
                <a:cs typeface="Times New Roman" panose="02020603050405020304" pitchFamily="18" charset="0"/>
              </a:rPr>
              <a:t> </a:t>
            </a:r>
            <a:r>
              <a:rPr lang="en-IN" sz="1400" b="0" i="0" dirty="0" err="1">
                <a:solidFill>
                  <a:srgbClr val="000000"/>
                </a:solidFill>
                <a:effectLst/>
                <a:latin typeface="Times New Roman" panose="02020603050405020304" pitchFamily="18" charset="0"/>
                <a:cs typeface="Times New Roman" panose="02020603050405020304" pitchFamily="18" charset="0"/>
              </a:rPr>
              <a:t>c_customers</a:t>
            </a:r>
            <a:r>
              <a:rPr lang="en-IN" sz="1400"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IN" sz="1400" b="1" i="0" dirty="0">
                <a:solidFill>
                  <a:srgbClr val="006699"/>
                </a:solidFill>
                <a:effectLst/>
                <a:latin typeface="Times New Roman" panose="02020603050405020304" pitchFamily="18" charset="0"/>
                <a:cs typeface="Times New Roman" panose="02020603050405020304" pitchFamily="18" charset="0"/>
              </a:rPr>
              <a:t>END</a:t>
            </a:r>
            <a:r>
              <a:rPr lang="en-IN" sz="1400"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IN" sz="1400" b="0" i="0" dirty="0">
                <a:solidFill>
                  <a:srgbClr val="000000"/>
                </a:solidFill>
                <a:effectLst/>
                <a:latin typeface="Times New Roman" panose="02020603050405020304" pitchFamily="18" charset="0"/>
                <a:cs typeface="Times New Roman" panose="02020603050405020304" pitchFamily="18" charset="0"/>
              </a:rPr>
              <a:t>/  </a:t>
            </a:r>
            <a:endParaRPr lang="en-IN" b="0" i="0" dirty="0">
              <a:solidFill>
                <a:srgbClr val="000000"/>
              </a:solidFill>
              <a:effectLst/>
              <a:latin typeface="Times New Roman" panose="02020603050405020304" pitchFamily="18" charset="0"/>
              <a:cs typeface="Times New Roman" panose="02020603050405020304" pitchFamily="18" charset="0"/>
            </a:endParaRPr>
          </a:p>
        </p:txBody>
      </p:sp>
      <p:sp>
        <p:nvSpPr>
          <p:cNvPr id="8" name="Rectangle 1">
            <a:extLst>
              <a:ext uri="{FF2B5EF4-FFF2-40B4-BE49-F238E27FC236}">
                <a16:creationId xmlns="" xmlns:a16="http://schemas.microsoft.com/office/drawing/2014/main" id="{E451853C-F203-4208-BCB9-B96B1AB7F4C5}"/>
              </a:ext>
            </a:extLst>
          </p:cNvPr>
          <p:cNvSpPr>
            <a:spLocks noChangeArrowheads="1"/>
          </p:cNvSpPr>
          <p:nvPr/>
        </p:nvSpPr>
        <p:spPr bwMode="auto">
          <a:xfrm>
            <a:off x="928482" y="4607396"/>
            <a:ext cx="3246540" cy="1787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480" tIns="31740" rIns="91440" bIns="317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Output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1 Ramesh Allahabad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2 Suresh Kanpur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3 Mahesh Ghaziabad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4 Chandan Noida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5 Alex Paris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6 Sunita Delhi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PL/SQL procedure successfully completed. </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05446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Brain Work!!!</a:t>
            </a:r>
            <a:endParaRPr lang="en-US" dirty="0"/>
          </a:p>
        </p:txBody>
      </p:sp>
      <p:sp>
        <p:nvSpPr>
          <p:cNvPr id="3" name="Content Placeholder 2"/>
          <p:cNvSpPr>
            <a:spLocks noGrp="1"/>
          </p:cNvSpPr>
          <p:nvPr>
            <p:ph idx="1"/>
          </p:nvPr>
        </p:nvSpPr>
        <p:spPr/>
        <p:txBody>
          <a:bodyPr/>
          <a:lstStyle/>
          <a:p>
            <a:pPr marL="0" indent="0">
              <a:buNone/>
            </a:pPr>
            <a:r>
              <a:rPr lang="en-US" dirty="0" smtClean="0"/>
              <a:t>Why to use Cursor?</a:t>
            </a:r>
          </a:p>
          <a:p>
            <a:pPr marL="0" indent="0">
              <a:buNone/>
            </a:pPr>
            <a:r>
              <a:rPr lang="en-US" dirty="0" smtClean="0"/>
              <a:t>When to use Cursor?</a:t>
            </a:r>
          </a:p>
          <a:p>
            <a:pPr marL="0" indent="0">
              <a:buNone/>
            </a:pPr>
            <a:r>
              <a:rPr lang="en-US" dirty="0"/>
              <a:t> </a:t>
            </a:r>
            <a:r>
              <a:rPr lang="en-US" dirty="0" smtClean="0"/>
              <a:t> OLTP??</a:t>
            </a:r>
            <a:endParaRPr lang="en-US" dirty="0"/>
          </a:p>
        </p:txBody>
      </p:sp>
    </p:spTree>
    <p:extLst>
      <p:ext uri="{BB962C8B-B14F-4D97-AF65-F5344CB8AC3E}">
        <p14:creationId xmlns:p14="http://schemas.microsoft.com/office/powerpoint/2010/main" val="236647888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D221774-0A3B-4CD0-9E8B-CE501E5C1B20}"/>
              </a:ext>
            </a:extLst>
          </p:cNvPr>
          <p:cNvSpPr>
            <a:spLocks noGrp="1"/>
          </p:cNvSpPr>
          <p:nvPr>
            <p:ph type="title"/>
          </p:nvPr>
        </p:nvSpPr>
        <p:spPr>
          <a:xfrm>
            <a:off x="1920240" y="131828"/>
            <a:ext cx="8770571" cy="556070"/>
          </a:xfrm>
        </p:spPr>
        <p:txBody>
          <a:bodyPr>
            <a:normAutofit fontScale="90000"/>
          </a:bodyPr>
          <a:lstStyle/>
          <a:p>
            <a:pPr algn="ctr"/>
            <a:r>
              <a:rPr lang="en-IN" b="0" dirty="0">
                <a:latin typeface="Times New Roman" panose="02020603050405020304" pitchFamily="18" charset="0"/>
                <a:cs typeface="Times New Roman" panose="02020603050405020304" pitchFamily="18" charset="0"/>
              </a:rPr>
              <a:t>Triggers</a:t>
            </a:r>
          </a:p>
        </p:txBody>
      </p:sp>
      <p:sp>
        <p:nvSpPr>
          <p:cNvPr id="3" name="Content Placeholder 2">
            <a:extLst>
              <a:ext uri="{FF2B5EF4-FFF2-40B4-BE49-F238E27FC236}">
                <a16:creationId xmlns="" xmlns:a16="http://schemas.microsoft.com/office/drawing/2014/main" id="{7E390149-6428-4CD1-9795-0276A808CBEA}"/>
              </a:ext>
            </a:extLst>
          </p:cNvPr>
          <p:cNvSpPr>
            <a:spLocks noGrp="1"/>
          </p:cNvSpPr>
          <p:nvPr>
            <p:ph idx="1"/>
          </p:nvPr>
        </p:nvSpPr>
        <p:spPr>
          <a:xfrm>
            <a:off x="595618" y="830510"/>
            <a:ext cx="11123802" cy="5133270"/>
          </a:xfrm>
        </p:spPr>
        <p:txBody>
          <a:bodyPr>
            <a:normAutofit lnSpcReduction="10000"/>
          </a:bodyPr>
          <a:lstStyle/>
          <a:p>
            <a:pPr algn="just"/>
            <a:r>
              <a:rPr lang="en-US" b="0" i="0" dirty="0">
                <a:solidFill>
                  <a:srgbClr val="000000"/>
                </a:solidFill>
                <a:effectLst/>
                <a:latin typeface="Times New Roman" panose="02020603050405020304" pitchFamily="18" charset="0"/>
                <a:cs typeface="Times New Roman" panose="02020603050405020304" pitchFamily="18" charset="0"/>
              </a:rPr>
              <a:t>Triggers are stored programs, which are automatically executed or fired when some events occur. Triggers are, in fact, written to be executed in response to any of the following events</a:t>
            </a:r>
          </a:p>
          <a:p>
            <a:pPr algn="just">
              <a:buFont typeface="Arial" panose="020B0604020202020204" pitchFamily="34" charset="0"/>
              <a:buChar char="•"/>
            </a:pPr>
            <a:endParaRPr lang="en-US" dirty="0">
              <a:solidFill>
                <a:srgbClr val="000000"/>
              </a:solidFill>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dirty="0">
                <a:solidFill>
                  <a:srgbClr val="000000"/>
                </a:solidFill>
                <a:latin typeface="Times New Roman" panose="02020603050405020304" pitchFamily="18" charset="0"/>
                <a:cs typeface="Times New Roman" panose="02020603050405020304" pitchFamily="18" charset="0"/>
              </a:rPr>
              <a:t>A </a:t>
            </a:r>
            <a:r>
              <a:rPr lang="en-US" b="1" dirty="0">
                <a:solidFill>
                  <a:srgbClr val="000000"/>
                </a:solidFill>
                <a:latin typeface="Times New Roman" panose="02020603050405020304" pitchFamily="18" charset="0"/>
                <a:cs typeface="Times New Roman" panose="02020603050405020304" pitchFamily="18" charset="0"/>
              </a:rPr>
              <a:t>database manipulation (DML) </a:t>
            </a:r>
            <a:r>
              <a:rPr lang="en-US" dirty="0">
                <a:solidFill>
                  <a:srgbClr val="000000"/>
                </a:solidFill>
                <a:latin typeface="Times New Roman" panose="02020603050405020304" pitchFamily="18" charset="0"/>
                <a:cs typeface="Times New Roman" panose="02020603050405020304" pitchFamily="18" charset="0"/>
              </a:rPr>
              <a:t>statement (DELETE, INSERT, or UPDATE)</a:t>
            </a:r>
          </a:p>
          <a:p>
            <a:pPr algn="just">
              <a:buFont typeface="Arial" panose="020B0604020202020204" pitchFamily="34" charset="0"/>
              <a:buChar char="•"/>
            </a:pPr>
            <a:r>
              <a:rPr lang="en-US" dirty="0">
                <a:solidFill>
                  <a:srgbClr val="000000"/>
                </a:solidFill>
                <a:latin typeface="Times New Roman" panose="02020603050405020304" pitchFamily="18" charset="0"/>
                <a:cs typeface="Times New Roman" panose="02020603050405020304" pitchFamily="18" charset="0"/>
              </a:rPr>
              <a:t>A </a:t>
            </a:r>
            <a:r>
              <a:rPr lang="en-US" b="1" dirty="0">
                <a:solidFill>
                  <a:srgbClr val="000000"/>
                </a:solidFill>
                <a:latin typeface="Times New Roman" panose="02020603050405020304" pitchFamily="18" charset="0"/>
                <a:cs typeface="Times New Roman" panose="02020603050405020304" pitchFamily="18" charset="0"/>
              </a:rPr>
              <a:t>database definition (DDL) </a:t>
            </a:r>
            <a:r>
              <a:rPr lang="en-US" dirty="0">
                <a:solidFill>
                  <a:srgbClr val="000000"/>
                </a:solidFill>
                <a:latin typeface="Times New Roman" panose="02020603050405020304" pitchFamily="18" charset="0"/>
                <a:cs typeface="Times New Roman" panose="02020603050405020304" pitchFamily="18" charset="0"/>
              </a:rPr>
              <a:t>statement (CREATE, ALTER, or DROP).</a:t>
            </a:r>
          </a:p>
          <a:p>
            <a:pPr algn="just">
              <a:buFont typeface="Arial" panose="020B0604020202020204" pitchFamily="34" charset="0"/>
              <a:buChar char="•"/>
            </a:pPr>
            <a:r>
              <a:rPr lang="en-US" dirty="0">
                <a:solidFill>
                  <a:srgbClr val="000000"/>
                </a:solidFill>
                <a:latin typeface="Times New Roman" panose="02020603050405020304" pitchFamily="18" charset="0"/>
                <a:cs typeface="Times New Roman" panose="02020603050405020304" pitchFamily="18" charset="0"/>
              </a:rPr>
              <a:t>A </a:t>
            </a:r>
            <a:r>
              <a:rPr lang="en-US" b="1" dirty="0">
                <a:solidFill>
                  <a:srgbClr val="000000"/>
                </a:solidFill>
                <a:latin typeface="Times New Roman" panose="02020603050405020304" pitchFamily="18" charset="0"/>
                <a:cs typeface="Times New Roman" panose="02020603050405020304" pitchFamily="18" charset="0"/>
              </a:rPr>
              <a:t>database operation </a:t>
            </a:r>
            <a:r>
              <a:rPr lang="en-US" dirty="0">
                <a:solidFill>
                  <a:srgbClr val="000000"/>
                </a:solidFill>
                <a:latin typeface="Times New Roman" panose="02020603050405020304" pitchFamily="18" charset="0"/>
                <a:cs typeface="Times New Roman" panose="02020603050405020304" pitchFamily="18" charset="0"/>
              </a:rPr>
              <a:t>(SERVERERROR, LOGON, LOGOFF, STARTUP, or SHUTDOWN).</a:t>
            </a:r>
          </a:p>
          <a:p>
            <a:pPr algn="just"/>
            <a:endParaRPr lang="en-US" dirty="0">
              <a:solidFill>
                <a:srgbClr val="000000"/>
              </a:solidFill>
              <a:latin typeface="Times New Roman" panose="02020603050405020304" pitchFamily="18" charset="0"/>
              <a:cs typeface="Times New Roman" panose="02020603050405020304" pitchFamily="18" charset="0"/>
            </a:endParaRPr>
          </a:p>
          <a:p>
            <a:pPr algn="just"/>
            <a:r>
              <a:rPr lang="en-US" dirty="0">
                <a:solidFill>
                  <a:srgbClr val="000000"/>
                </a:solidFill>
                <a:latin typeface="Times New Roman" panose="02020603050405020304" pitchFamily="18" charset="0"/>
                <a:cs typeface="Times New Roman" panose="02020603050405020304" pitchFamily="18" charset="0"/>
              </a:rPr>
              <a:t>Triggers can be defined on the table, view, schema, or database with which the event is associated.</a:t>
            </a: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680982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42E2BDB-05A6-4F70-AAF1-E7D13B738C7F}"/>
              </a:ext>
            </a:extLst>
          </p:cNvPr>
          <p:cNvSpPr>
            <a:spLocks noGrp="1"/>
          </p:cNvSpPr>
          <p:nvPr>
            <p:ph idx="1"/>
          </p:nvPr>
        </p:nvSpPr>
        <p:spPr>
          <a:xfrm>
            <a:off x="704675" y="637563"/>
            <a:ext cx="10956021" cy="5326217"/>
          </a:xfrm>
        </p:spPr>
        <p:txBody>
          <a:bodyPr/>
          <a:lstStyle/>
          <a:p>
            <a:pPr marL="0" indent="0" algn="just">
              <a:buNone/>
            </a:pPr>
            <a:r>
              <a:rPr lang="en-US" b="1" i="0" dirty="0">
                <a:solidFill>
                  <a:srgbClr val="92D050"/>
                </a:solidFill>
                <a:effectLst/>
                <a:latin typeface="Times New Roman" panose="02020603050405020304" pitchFamily="18" charset="0"/>
                <a:cs typeface="Times New Roman" panose="02020603050405020304" pitchFamily="18" charset="0"/>
              </a:rPr>
              <a:t>Benefits of Triggers</a:t>
            </a:r>
          </a:p>
          <a:p>
            <a:pPr marL="0" indent="0" algn="just">
              <a:buNone/>
            </a:pPr>
            <a:r>
              <a:rPr lang="en-US" b="0" i="0" dirty="0">
                <a:solidFill>
                  <a:schemeClr val="tx1"/>
                </a:solidFill>
                <a:effectLst/>
                <a:latin typeface="Times New Roman" panose="02020603050405020304" pitchFamily="18" charset="0"/>
                <a:cs typeface="Times New Roman" panose="02020603050405020304" pitchFamily="18" charset="0"/>
              </a:rPr>
              <a:t>Triggers can be written for the following purposes </a:t>
            </a:r>
          </a:p>
          <a:p>
            <a:pPr marL="514350" indent="-514350" algn="just">
              <a:buFont typeface="+mj-lt"/>
              <a:buAutoNum type="arabicPeriod"/>
            </a:pPr>
            <a:r>
              <a:rPr lang="en-US" b="0" i="0" dirty="0">
                <a:solidFill>
                  <a:schemeClr val="tx1"/>
                </a:solidFill>
                <a:effectLst/>
                <a:latin typeface="Times New Roman" panose="02020603050405020304" pitchFamily="18" charset="0"/>
                <a:cs typeface="Times New Roman" panose="02020603050405020304" pitchFamily="18" charset="0"/>
              </a:rPr>
              <a:t>Generating some derived column values automatically</a:t>
            </a:r>
          </a:p>
          <a:p>
            <a:pPr marL="514350" indent="-514350" algn="just">
              <a:buFont typeface="+mj-lt"/>
              <a:buAutoNum type="arabicPeriod"/>
            </a:pPr>
            <a:r>
              <a:rPr lang="en-US" b="0" i="0" dirty="0">
                <a:solidFill>
                  <a:schemeClr val="tx1"/>
                </a:solidFill>
                <a:effectLst/>
                <a:latin typeface="Times New Roman" panose="02020603050405020304" pitchFamily="18" charset="0"/>
                <a:cs typeface="Times New Roman" panose="02020603050405020304" pitchFamily="18" charset="0"/>
              </a:rPr>
              <a:t>Enforcing referential integrity</a:t>
            </a:r>
          </a:p>
          <a:p>
            <a:pPr marL="514350" indent="-514350" algn="just">
              <a:buFont typeface="+mj-lt"/>
              <a:buAutoNum type="arabicPeriod"/>
            </a:pPr>
            <a:r>
              <a:rPr lang="en-US" b="0" i="0" dirty="0">
                <a:solidFill>
                  <a:schemeClr val="tx1"/>
                </a:solidFill>
                <a:effectLst/>
                <a:latin typeface="Times New Roman" panose="02020603050405020304" pitchFamily="18" charset="0"/>
                <a:cs typeface="Times New Roman" panose="02020603050405020304" pitchFamily="18" charset="0"/>
              </a:rPr>
              <a:t>Event logging and storing information on table access</a:t>
            </a:r>
          </a:p>
          <a:p>
            <a:pPr marL="514350" indent="-514350" algn="just">
              <a:buFont typeface="+mj-lt"/>
              <a:buAutoNum type="arabicPeriod"/>
            </a:pPr>
            <a:r>
              <a:rPr lang="en-US" b="0" i="0" dirty="0">
                <a:solidFill>
                  <a:schemeClr val="tx1"/>
                </a:solidFill>
                <a:effectLst/>
                <a:latin typeface="Times New Roman" panose="02020603050405020304" pitchFamily="18" charset="0"/>
                <a:cs typeface="Times New Roman" panose="02020603050405020304" pitchFamily="18" charset="0"/>
              </a:rPr>
              <a:t>Auditing</a:t>
            </a:r>
          </a:p>
          <a:p>
            <a:pPr marL="514350" indent="-514350" algn="just">
              <a:buFont typeface="+mj-lt"/>
              <a:buAutoNum type="arabicPeriod"/>
            </a:pPr>
            <a:r>
              <a:rPr lang="en-US" b="0" i="0" dirty="0">
                <a:solidFill>
                  <a:schemeClr val="tx1"/>
                </a:solidFill>
                <a:effectLst/>
                <a:latin typeface="Times New Roman" panose="02020603050405020304" pitchFamily="18" charset="0"/>
                <a:cs typeface="Times New Roman" panose="02020603050405020304" pitchFamily="18" charset="0"/>
              </a:rPr>
              <a:t>Synchronous replication of tables</a:t>
            </a:r>
          </a:p>
          <a:p>
            <a:pPr marL="514350" indent="-514350" algn="just">
              <a:buFont typeface="+mj-lt"/>
              <a:buAutoNum type="arabicPeriod"/>
            </a:pPr>
            <a:r>
              <a:rPr lang="en-US" b="0" i="0" dirty="0">
                <a:solidFill>
                  <a:schemeClr val="tx1"/>
                </a:solidFill>
                <a:effectLst/>
                <a:latin typeface="Times New Roman" panose="02020603050405020304" pitchFamily="18" charset="0"/>
                <a:cs typeface="Times New Roman" panose="02020603050405020304" pitchFamily="18" charset="0"/>
              </a:rPr>
              <a:t>Imposing security authorizations</a:t>
            </a:r>
          </a:p>
          <a:p>
            <a:pPr marL="514350" indent="-514350" algn="just">
              <a:buFont typeface="+mj-lt"/>
              <a:buAutoNum type="arabicPeriod"/>
            </a:pPr>
            <a:r>
              <a:rPr lang="en-US" b="0" i="0" dirty="0">
                <a:solidFill>
                  <a:schemeClr val="tx1"/>
                </a:solidFill>
                <a:effectLst/>
                <a:latin typeface="Times New Roman" panose="02020603050405020304" pitchFamily="18" charset="0"/>
                <a:cs typeface="Times New Roman" panose="02020603050405020304" pitchFamily="18" charset="0"/>
              </a:rPr>
              <a:t>Preventing invalid transactions</a:t>
            </a:r>
          </a:p>
          <a:p>
            <a:endParaRPr lang="en-IN" dirty="0"/>
          </a:p>
        </p:txBody>
      </p:sp>
    </p:spTree>
    <p:extLst>
      <p:ext uri="{BB962C8B-B14F-4D97-AF65-F5344CB8AC3E}">
        <p14:creationId xmlns:p14="http://schemas.microsoft.com/office/powerpoint/2010/main" val="103118231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778C68-2913-4467-8313-E90C9C10876A}"/>
              </a:ext>
            </a:extLst>
          </p:cNvPr>
          <p:cNvSpPr>
            <a:spLocks noGrp="1"/>
          </p:cNvSpPr>
          <p:nvPr>
            <p:ph type="title"/>
          </p:nvPr>
        </p:nvSpPr>
        <p:spPr>
          <a:xfrm>
            <a:off x="-1667751" y="768385"/>
            <a:ext cx="8770571" cy="523519"/>
          </a:xfrm>
        </p:spPr>
        <p:txBody>
          <a:bodyPr>
            <a:normAutofit fontScale="90000"/>
          </a:bodyPr>
          <a:lstStyle/>
          <a:p>
            <a:pPr algn="ctr"/>
            <a:r>
              <a:rPr lang="en-IN" b="0" i="0" dirty="0">
                <a:effectLst/>
                <a:latin typeface="Times New Roman" panose="02020603050405020304" pitchFamily="18" charset="0"/>
                <a:cs typeface="Times New Roman" panose="02020603050405020304" pitchFamily="18" charset="0"/>
              </a:rPr>
              <a:t>Creating Triggers</a:t>
            </a:r>
            <a:r>
              <a:rPr lang="en-IN" b="0" i="0" dirty="0">
                <a:effectLst/>
                <a:latin typeface="Arial" panose="020B0604020202020204" pitchFamily="34" charset="0"/>
              </a:rPr>
              <a:t/>
            </a:r>
            <a:br>
              <a:rPr lang="en-IN" b="0" i="0" dirty="0">
                <a:effectLst/>
                <a:latin typeface="Arial" panose="020B0604020202020204" pitchFamily="34" charset="0"/>
              </a:rPr>
            </a:br>
            <a:endParaRPr lang="en-IN" dirty="0"/>
          </a:p>
        </p:txBody>
      </p:sp>
      <p:sp>
        <p:nvSpPr>
          <p:cNvPr id="3" name="Content Placeholder 2">
            <a:extLst>
              <a:ext uri="{FF2B5EF4-FFF2-40B4-BE49-F238E27FC236}">
                <a16:creationId xmlns="" xmlns:a16="http://schemas.microsoft.com/office/drawing/2014/main" id="{14901485-6E1F-4A63-8F44-9D3A7D7B7302}"/>
              </a:ext>
            </a:extLst>
          </p:cNvPr>
          <p:cNvSpPr>
            <a:spLocks noGrp="1"/>
          </p:cNvSpPr>
          <p:nvPr>
            <p:ph idx="1"/>
          </p:nvPr>
        </p:nvSpPr>
        <p:spPr>
          <a:xfrm>
            <a:off x="4616041" y="859458"/>
            <a:ext cx="6944587" cy="6026698"/>
          </a:xfrm>
        </p:spPr>
        <p:txBody>
          <a:bodyPr>
            <a:normAutofit fontScale="70000" lnSpcReduction="20000"/>
          </a:bodyPr>
          <a:lstStyle/>
          <a:p>
            <a:pPr marL="285750" indent="-285750" algn="just">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CREATE [OR REPLACE] TRIGGER </a:t>
            </a:r>
            <a:r>
              <a:rPr lang="en-US" b="0" i="0" dirty="0" err="1">
                <a:solidFill>
                  <a:srgbClr val="000000"/>
                </a:solidFill>
                <a:effectLst/>
                <a:latin typeface="Times New Roman" panose="02020603050405020304" pitchFamily="18" charset="0"/>
                <a:cs typeface="Times New Roman" panose="02020603050405020304" pitchFamily="18" charset="0"/>
              </a:rPr>
              <a:t>trigger_name</a:t>
            </a:r>
            <a:r>
              <a:rPr lang="en-US" b="0" i="0" dirty="0">
                <a:solidFill>
                  <a:srgbClr val="000000"/>
                </a:solidFill>
                <a:effectLst/>
                <a:latin typeface="Times New Roman" panose="02020603050405020304" pitchFamily="18" charset="0"/>
                <a:cs typeface="Times New Roman" panose="02020603050405020304" pitchFamily="18" charset="0"/>
              </a:rPr>
              <a:t> − Creates or replaces an existing trigger with the </a:t>
            </a:r>
            <a:r>
              <a:rPr lang="en-US" b="0" i="1" dirty="0" err="1">
                <a:solidFill>
                  <a:srgbClr val="000000"/>
                </a:solidFill>
                <a:effectLst/>
                <a:latin typeface="Times New Roman" panose="02020603050405020304" pitchFamily="18" charset="0"/>
                <a:cs typeface="Times New Roman" panose="02020603050405020304" pitchFamily="18" charset="0"/>
              </a:rPr>
              <a:t>trigger_name</a:t>
            </a:r>
            <a:r>
              <a:rPr lang="en-US" b="0" i="0" dirty="0">
                <a:solidFill>
                  <a:srgbClr val="000000"/>
                </a:solidFill>
                <a:effectLst/>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{BEFORE | AFTER | INSTEAD OF} </a:t>
            </a:r>
            <a:r>
              <a:rPr lang="en-US" b="0" i="0" dirty="0">
                <a:solidFill>
                  <a:srgbClr val="000000"/>
                </a:solidFill>
                <a:effectLst/>
                <a:latin typeface="Times New Roman" panose="02020603050405020304" pitchFamily="18" charset="0"/>
                <a:cs typeface="Times New Roman" panose="02020603050405020304" pitchFamily="18" charset="0"/>
              </a:rPr>
              <a:t>− This specifies when the trigger will be executed. The INSTEAD OF clause is used for creating trigger on a view.</a:t>
            </a:r>
          </a:p>
          <a:p>
            <a:pPr marL="285750" indent="-285750" algn="just">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{INSERT [OR] | UPDATE [OR] | DELETE} </a:t>
            </a:r>
            <a:r>
              <a:rPr lang="en-US" b="0" i="0" dirty="0">
                <a:solidFill>
                  <a:srgbClr val="000000"/>
                </a:solidFill>
                <a:effectLst/>
                <a:latin typeface="Times New Roman" panose="02020603050405020304" pitchFamily="18" charset="0"/>
                <a:cs typeface="Times New Roman" panose="02020603050405020304" pitchFamily="18" charset="0"/>
              </a:rPr>
              <a:t>− This specifies the DML operation.</a:t>
            </a:r>
          </a:p>
          <a:p>
            <a:pPr marL="285750" indent="-285750" algn="just">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[OF </a:t>
            </a:r>
            <a:r>
              <a:rPr lang="en-US" b="1" i="0" dirty="0" err="1">
                <a:solidFill>
                  <a:srgbClr val="000000"/>
                </a:solidFill>
                <a:effectLst/>
                <a:latin typeface="Times New Roman" panose="02020603050405020304" pitchFamily="18" charset="0"/>
                <a:cs typeface="Times New Roman" panose="02020603050405020304" pitchFamily="18" charset="0"/>
              </a:rPr>
              <a:t>col_name</a:t>
            </a:r>
            <a:r>
              <a:rPr lang="en-US" b="1" i="0" dirty="0">
                <a:solidFill>
                  <a:srgbClr val="000000"/>
                </a:solidFill>
                <a:effectLst/>
                <a:latin typeface="Times New Roman" panose="02020603050405020304" pitchFamily="18" charset="0"/>
                <a:cs typeface="Times New Roman" panose="02020603050405020304" pitchFamily="18" charset="0"/>
              </a:rPr>
              <a:t>] </a:t>
            </a:r>
            <a:r>
              <a:rPr lang="en-US" b="0" i="0" dirty="0">
                <a:solidFill>
                  <a:srgbClr val="000000"/>
                </a:solidFill>
                <a:effectLst/>
                <a:latin typeface="Times New Roman" panose="02020603050405020304" pitchFamily="18" charset="0"/>
                <a:cs typeface="Times New Roman" panose="02020603050405020304" pitchFamily="18" charset="0"/>
              </a:rPr>
              <a:t>− This specifies the column name that will be updated.</a:t>
            </a:r>
          </a:p>
          <a:p>
            <a:pPr marL="285750" indent="-285750" algn="just">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[ON </a:t>
            </a:r>
            <a:r>
              <a:rPr lang="en-US" b="1" i="0" dirty="0" err="1">
                <a:solidFill>
                  <a:srgbClr val="000000"/>
                </a:solidFill>
                <a:effectLst/>
                <a:latin typeface="Times New Roman" panose="02020603050405020304" pitchFamily="18" charset="0"/>
                <a:cs typeface="Times New Roman" panose="02020603050405020304" pitchFamily="18" charset="0"/>
              </a:rPr>
              <a:t>table_name</a:t>
            </a:r>
            <a:r>
              <a:rPr lang="en-US" b="1" i="0" dirty="0">
                <a:solidFill>
                  <a:srgbClr val="000000"/>
                </a:solidFill>
                <a:effectLst/>
                <a:latin typeface="Times New Roman" panose="02020603050405020304" pitchFamily="18" charset="0"/>
                <a:cs typeface="Times New Roman" panose="02020603050405020304" pitchFamily="18" charset="0"/>
              </a:rPr>
              <a:t>] </a:t>
            </a:r>
            <a:r>
              <a:rPr lang="en-US" b="0" i="0" dirty="0">
                <a:solidFill>
                  <a:srgbClr val="000000"/>
                </a:solidFill>
                <a:effectLst/>
                <a:latin typeface="Times New Roman" panose="02020603050405020304" pitchFamily="18" charset="0"/>
                <a:cs typeface="Times New Roman" panose="02020603050405020304" pitchFamily="18" charset="0"/>
              </a:rPr>
              <a:t>− This specifies the name of the table associated with the trigger.</a:t>
            </a:r>
          </a:p>
          <a:p>
            <a:pPr marL="285750" indent="-285750" algn="just">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[REFERENCING OLD AS o NEW AS n]</a:t>
            </a:r>
            <a:r>
              <a:rPr lang="en-US" b="0" i="0" dirty="0">
                <a:solidFill>
                  <a:srgbClr val="000000"/>
                </a:solidFill>
                <a:effectLst/>
                <a:latin typeface="Times New Roman" panose="02020603050405020304" pitchFamily="18" charset="0"/>
                <a:cs typeface="Times New Roman" panose="02020603050405020304" pitchFamily="18" charset="0"/>
              </a:rPr>
              <a:t> − This allows you to refer new and old values for various DML statements, such as INSERT, UPDATE, and DELETE.</a:t>
            </a:r>
          </a:p>
          <a:p>
            <a:pPr marL="285750" indent="-285750" algn="just">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[FOR EACH ROW] </a:t>
            </a:r>
            <a:r>
              <a:rPr lang="en-US" b="0" i="0" dirty="0">
                <a:solidFill>
                  <a:srgbClr val="000000"/>
                </a:solidFill>
                <a:effectLst/>
                <a:latin typeface="Times New Roman" panose="02020603050405020304" pitchFamily="18" charset="0"/>
                <a:cs typeface="Times New Roman" panose="02020603050405020304" pitchFamily="18" charset="0"/>
              </a:rPr>
              <a:t>− This specifies a row-level trigger, i.e., the trigger will be executed for each row being affected. </a:t>
            </a:r>
            <a:endParaRPr lang="en-US" b="0" i="0" dirty="0" smtClean="0">
              <a:solidFill>
                <a:srgbClr val="000000"/>
              </a:solidFill>
              <a:effectLst/>
              <a:latin typeface="Times New Roman" panose="02020603050405020304" pitchFamily="18" charset="0"/>
              <a:cs typeface="Times New Roman" panose="02020603050405020304" pitchFamily="18" charset="0"/>
            </a:endParaRPr>
          </a:p>
          <a:p>
            <a:pPr marL="742950" lvl="1" indent="-285750" algn="just"/>
            <a:endParaRPr lang="en-US" dirty="0">
              <a:solidFill>
                <a:srgbClr val="000000"/>
              </a:solidFill>
              <a:latin typeface="Times New Roman" panose="02020603050405020304" pitchFamily="18" charset="0"/>
              <a:cs typeface="Times New Roman" panose="02020603050405020304" pitchFamily="18" charset="0"/>
            </a:endParaRPr>
          </a:p>
          <a:p>
            <a:pPr marL="742950" lvl="1" indent="-285750" algn="just"/>
            <a:r>
              <a:rPr lang="en-US" b="0" i="0" dirty="0" smtClean="0">
                <a:solidFill>
                  <a:srgbClr val="000000"/>
                </a:solidFill>
                <a:effectLst/>
                <a:latin typeface="Times New Roman" panose="02020603050405020304" pitchFamily="18" charset="0"/>
                <a:cs typeface="Times New Roman" panose="02020603050405020304" pitchFamily="18" charset="0"/>
              </a:rPr>
              <a:t>Otherwise </a:t>
            </a:r>
            <a:r>
              <a:rPr lang="en-US" b="0" i="0" dirty="0">
                <a:solidFill>
                  <a:srgbClr val="000000"/>
                </a:solidFill>
                <a:effectLst/>
                <a:latin typeface="Times New Roman" panose="02020603050405020304" pitchFamily="18" charset="0"/>
                <a:cs typeface="Times New Roman" panose="02020603050405020304" pitchFamily="18" charset="0"/>
              </a:rPr>
              <a:t>the trigger will execute just once when the SQL statement is executed, which is called a table level trigger.</a:t>
            </a:r>
          </a:p>
          <a:p>
            <a:pPr marL="285750" indent="-285750" algn="just">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WHEN (condition) </a:t>
            </a:r>
            <a:r>
              <a:rPr lang="en-US" b="0" i="0" dirty="0">
                <a:solidFill>
                  <a:srgbClr val="000000"/>
                </a:solidFill>
                <a:effectLst/>
                <a:latin typeface="Times New Roman" panose="02020603050405020304" pitchFamily="18" charset="0"/>
                <a:cs typeface="Times New Roman" panose="02020603050405020304" pitchFamily="18" charset="0"/>
              </a:rPr>
              <a:t>− This provides a condition for rows for which the trigger would fire. This clause is valid only for row-level triggers.</a:t>
            </a:r>
          </a:p>
          <a:p>
            <a:endParaRPr lang="en-IN" dirty="0"/>
          </a:p>
        </p:txBody>
      </p:sp>
      <p:sp>
        <p:nvSpPr>
          <p:cNvPr id="6" name="TextBox 5">
            <a:extLst>
              <a:ext uri="{FF2B5EF4-FFF2-40B4-BE49-F238E27FC236}">
                <a16:creationId xmlns="" xmlns:a16="http://schemas.microsoft.com/office/drawing/2014/main" id="{94E774ED-0DC8-4C8B-BF7F-339474AE1D7A}"/>
              </a:ext>
            </a:extLst>
          </p:cNvPr>
          <p:cNvSpPr txBox="1"/>
          <p:nvPr/>
        </p:nvSpPr>
        <p:spPr>
          <a:xfrm>
            <a:off x="196720" y="1030144"/>
            <a:ext cx="4419321" cy="5355312"/>
          </a:xfrm>
          <a:prstGeom prst="rect">
            <a:avLst/>
          </a:prstGeom>
          <a:noFill/>
        </p:spPr>
        <p:txBody>
          <a:bodyPr wrap="square">
            <a:spAutoFit/>
          </a:bodyPr>
          <a:lstStyle/>
          <a:p>
            <a:pPr algn="l"/>
            <a:r>
              <a:rPr lang="en-US" b="1" i="0" dirty="0">
                <a:solidFill>
                  <a:srgbClr val="FF0000"/>
                </a:solidFill>
                <a:effectLst/>
                <a:latin typeface="Times New Roman" panose="02020603050405020304" pitchFamily="18" charset="0"/>
                <a:cs typeface="Times New Roman" panose="02020603050405020304" pitchFamily="18" charset="0"/>
              </a:rPr>
              <a:t>Syntax</a:t>
            </a:r>
          </a:p>
          <a:p>
            <a:pPr algn="l"/>
            <a:endParaRPr lang="en-US" b="1" i="0" dirty="0">
              <a:solidFill>
                <a:srgbClr val="FF0000"/>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b="1" i="0" dirty="0">
                <a:solidFill>
                  <a:srgbClr val="006699"/>
                </a:solidFill>
                <a:effectLst/>
                <a:latin typeface="Times New Roman" panose="02020603050405020304" pitchFamily="18" charset="0"/>
                <a:cs typeface="Times New Roman" panose="02020603050405020304" pitchFamily="18" charset="0"/>
              </a:rPr>
              <a:t>CREATE</a:t>
            </a:r>
            <a:r>
              <a:rPr lang="en-US" b="0" i="0" dirty="0">
                <a:solidFill>
                  <a:srgbClr val="000000"/>
                </a:solidFill>
                <a:effectLst/>
                <a:latin typeface="Times New Roman" panose="02020603050405020304" pitchFamily="18" charset="0"/>
                <a:cs typeface="Times New Roman" panose="02020603050405020304" pitchFamily="18" charset="0"/>
              </a:rPr>
              <a:t> [</a:t>
            </a:r>
            <a:r>
              <a:rPr lang="en-US" b="0" i="0" dirty="0">
                <a:solidFill>
                  <a:srgbClr val="808080"/>
                </a:solidFill>
                <a:effectLst/>
                <a:latin typeface="Times New Roman" panose="02020603050405020304" pitchFamily="18" charset="0"/>
                <a:cs typeface="Times New Roman" panose="02020603050405020304" pitchFamily="18" charset="0"/>
              </a:rPr>
              <a:t>OR</a:t>
            </a:r>
            <a:r>
              <a:rPr lang="en-US" b="0" i="0" dirty="0">
                <a:solidFill>
                  <a:srgbClr val="000000"/>
                </a:solidFill>
                <a:effectLst/>
                <a:latin typeface="Times New Roman" panose="02020603050405020304" pitchFamily="18" charset="0"/>
                <a:cs typeface="Times New Roman" panose="02020603050405020304" pitchFamily="18" charset="0"/>
              </a:rPr>
              <a:t> </a:t>
            </a:r>
            <a:r>
              <a:rPr lang="en-US" b="0" i="0" dirty="0">
                <a:solidFill>
                  <a:srgbClr val="FF1493"/>
                </a:solidFill>
                <a:effectLst/>
                <a:latin typeface="Times New Roman" panose="02020603050405020304" pitchFamily="18" charset="0"/>
                <a:cs typeface="Times New Roman" panose="02020603050405020304" pitchFamily="18" charset="0"/>
              </a:rPr>
              <a:t>REPLACE</a:t>
            </a:r>
            <a:r>
              <a:rPr lang="en-US" b="0" i="0" dirty="0">
                <a:solidFill>
                  <a:srgbClr val="000000"/>
                </a:solidFill>
                <a:effectLst/>
                <a:latin typeface="Times New Roman" panose="02020603050405020304" pitchFamily="18" charset="0"/>
                <a:cs typeface="Times New Roman" panose="02020603050405020304" pitchFamily="18" charset="0"/>
              </a:rPr>
              <a:t> ] </a:t>
            </a:r>
            <a:r>
              <a:rPr lang="en-US" b="1" i="0" dirty="0">
                <a:solidFill>
                  <a:srgbClr val="006699"/>
                </a:solidFill>
                <a:effectLst/>
                <a:latin typeface="Times New Roman" panose="02020603050405020304" pitchFamily="18" charset="0"/>
                <a:cs typeface="Times New Roman" panose="02020603050405020304" pitchFamily="18" charset="0"/>
              </a:rPr>
              <a:t>TRIGGER</a:t>
            </a:r>
            <a:r>
              <a:rPr lang="en-US" b="0" i="0" dirty="0">
                <a:solidFill>
                  <a:srgbClr val="000000"/>
                </a:solidFill>
                <a:effectLst/>
                <a:latin typeface="Times New Roman" panose="02020603050405020304" pitchFamily="18" charset="0"/>
                <a:cs typeface="Times New Roman" panose="02020603050405020304" pitchFamily="18" charset="0"/>
              </a:rPr>
              <a:t> </a:t>
            </a:r>
            <a:r>
              <a:rPr lang="en-US" b="0" i="0" dirty="0" err="1">
                <a:solidFill>
                  <a:srgbClr val="000000"/>
                </a:solidFill>
                <a:effectLst/>
                <a:latin typeface="Times New Roman" panose="02020603050405020304" pitchFamily="18" charset="0"/>
                <a:cs typeface="Times New Roman" panose="02020603050405020304" pitchFamily="18" charset="0"/>
              </a:rPr>
              <a:t>trigger_name</a:t>
            </a:r>
            <a:r>
              <a:rPr lang="en-US"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US" b="0" i="0" dirty="0">
                <a:solidFill>
                  <a:srgbClr val="000000"/>
                </a:solidFill>
                <a:effectLst/>
                <a:latin typeface="Times New Roman" panose="02020603050405020304" pitchFamily="18" charset="0"/>
                <a:cs typeface="Times New Roman" panose="02020603050405020304" pitchFamily="18" charset="0"/>
              </a:rPr>
              <a:t>{BEFORE | </a:t>
            </a:r>
            <a:r>
              <a:rPr lang="en-US" b="1" i="0" dirty="0">
                <a:solidFill>
                  <a:srgbClr val="006699"/>
                </a:solidFill>
                <a:effectLst/>
                <a:latin typeface="Times New Roman" panose="02020603050405020304" pitchFamily="18" charset="0"/>
                <a:cs typeface="Times New Roman" panose="02020603050405020304" pitchFamily="18" charset="0"/>
              </a:rPr>
              <a:t>AFTER</a:t>
            </a:r>
            <a:r>
              <a:rPr lang="en-US" b="0" i="0" dirty="0">
                <a:solidFill>
                  <a:srgbClr val="000000"/>
                </a:solidFill>
                <a:effectLst/>
                <a:latin typeface="Times New Roman" panose="02020603050405020304" pitchFamily="18" charset="0"/>
                <a:cs typeface="Times New Roman" panose="02020603050405020304" pitchFamily="18" charset="0"/>
              </a:rPr>
              <a:t> | </a:t>
            </a:r>
            <a:r>
              <a:rPr lang="en-US" b="1" i="0" dirty="0">
                <a:solidFill>
                  <a:srgbClr val="006699"/>
                </a:solidFill>
                <a:effectLst/>
                <a:latin typeface="Times New Roman" panose="02020603050405020304" pitchFamily="18" charset="0"/>
                <a:cs typeface="Times New Roman" panose="02020603050405020304" pitchFamily="18" charset="0"/>
              </a:rPr>
              <a:t>INSTEAD</a:t>
            </a:r>
            <a:r>
              <a:rPr lang="en-US" b="0" i="0" dirty="0">
                <a:solidFill>
                  <a:srgbClr val="000000"/>
                </a:solidFill>
                <a:effectLst/>
                <a:latin typeface="Times New Roman" panose="02020603050405020304" pitchFamily="18" charset="0"/>
                <a:cs typeface="Times New Roman" panose="02020603050405020304" pitchFamily="18" charset="0"/>
              </a:rPr>
              <a:t> </a:t>
            </a:r>
            <a:r>
              <a:rPr lang="en-US" b="1" i="0" dirty="0">
                <a:solidFill>
                  <a:srgbClr val="006699"/>
                </a:solidFill>
                <a:effectLst/>
                <a:latin typeface="Times New Roman" panose="02020603050405020304" pitchFamily="18" charset="0"/>
                <a:cs typeface="Times New Roman" panose="02020603050405020304" pitchFamily="18" charset="0"/>
              </a:rPr>
              <a:t>OF</a:t>
            </a:r>
            <a:r>
              <a:rPr lang="en-US" b="0" i="0" dirty="0">
                <a:solidFill>
                  <a:srgbClr val="000000"/>
                </a:solidFill>
                <a:effectLst/>
                <a:latin typeface="Times New Roman" panose="02020603050405020304" pitchFamily="18" charset="0"/>
                <a:cs typeface="Times New Roman" panose="02020603050405020304" pitchFamily="18" charset="0"/>
              </a:rPr>
              <a:t> }   </a:t>
            </a:r>
          </a:p>
          <a:p>
            <a:pPr algn="l">
              <a:buFont typeface="+mj-lt"/>
              <a:buAutoNum type="arabicPeriod"/>
            </a:pPr>
            <a:r>
              <a:rPr lang="en-US" b="0" i="0" dirty="0">
                <a:solidFill>
                  <a:srgbClr val="000000"/>
                </a:solidFill>
                <a:effectLst/>
                <a:latin typeface="Times New Roman" panose="02020603050405020304" pitchFamily="18" charset="0"/>
                <a:cs typeface="Times New Roman" panose="02020603050405020304" pitchFamily="18" charset="0"/>
              </a:rPr>
              <a:t>{</a:t>
            </a:r>
            <a:r>
              <a:rPr lang="en-US" b="1" i="0" dirty="0">
                <a:solidFill>
                  <a:srgbClr val="006699"/>
                </a:solidFill>
                <a:effectLst/>
                <a:latin typeface="Times New Roman" panose="02020603050405020304" pitchFamily="18" charset="0"/>
                <a:cs typeface="Times New Roman" panose="02020603050405020304" pitchFamily="18" charset="0"/>
              </a:rPr>
              <a:t>INSERT</a:t>
            </a:r>
            <a:r>
              <a:rPr lang="en-US" b="0" i="0" dirty="0">
                <a:solidFill>
                  <a:srgbClr val="000000"/>
                </a:solidFill>
                <a:effectLst/>
                <a:latin typeface="Times New Roman" panose="02020603050405020304" pitchFamily="18" charset="0"/>
                <a:cs typeface="Times New Roman" panose="02020603050405020304" pitchFamily="18" charset="0"/>
              </a:rPr>
              <a:t> [</a:t>
            </a:r>
            <a:r>
              <a:rPr lang="en-US" b="0" i="0" dirty="0">
                <a:solidFill>
                  <a:srgbClr val="808080"/>
                </a:solidFill>
                <a:effectLst/>
                <a:latin typeface="Times New Roman" panose="02020603050405020304" pitchFamily="18" charset="0"/>
                <a:cs typeface="Times New Roman" panose="02020603050405020304" pitchFamily="18" charset="0"/>
              </a:rPr>
              <a:t>OR</a:t>
            </a:r>
            <a:r>
              <a:rPr lang="en-US" b="0" i="0" dirty="0">
                <a:solidFill>
                  <a:srgbClr val="000000"/>
                </a:solidFill>
                <a:effectLst/>
                <a:latin typeface="Times New Roman" panose="02020603050405020304" pitchFamily="18" charset="0"/>
                <a:cs typeface="Times New Roman" panose="02020603050405020304" pitchFamily="18" charset="0"/>
              </a:rPr>
              <a:t>] | </a:t>
            </a:r>
            <a:r>
              <a:rPr lang="en-US" b="1" i="0" dirty="0">
                <a:solidFill>
                  <a:srgbClr val="006699"/>
                </a:solidFill>
                <a:effectLst/>
                <a:latin typeface="Times New Roman" panose="02020603050405020304" pitchFamily="18" charset="0"/>
                <a:cs typeface="Times New Roman" panose="02020603050405020304" pitchFamily="18" charset="0"/>
              </a:rPr>
              <a:t>UPDATE</a:t>
            </a:r>
            <a:r>
              <a:rPr lang="en-US" b="0" i="0" dirty="0">
                <a:solidFill>
                  <a:srgbClr val="000000"/>
                </a:solidFill>
                <a:effectLst/>
                <a:latin typeface="Times New Roman" panose="02020603050405020304" pitchFamily="18" charset="0"/>
                <a:cs typeface="Times New Roman" panose="02020603050405020304" pitchFamily="18" charset="0"/>
              </a:rPr>
              <a:t> [</a:t>
            </a:r>
            <a:r>
              <a:rPr lang="en-US" b="0" i="0" dirty="0">
                <a:solidFill>
                  <a:srgbClr val="808080"/>
                </a:solidFill>
                <a:effectLst/>
                <a:latin typeface="Times New Roman" panose="02020603050405020304" pitchFamily="18" charset="0"/>
                <a:cs typeface="Times New Roman" panose="02020603050405020304" pitchFamily="18" charset="0"/>
              </a:rPr>
              <a:t>OR</a:t>
            </a:r>
            <a:r>
              <a:rPr lang="en-US" b="0" i="0" dirty="0">
                <a:solidFill>
                  <a:srgbClr val="000000"/>
                </a:solidFill>
                <a:effectLst/>
                <a:latin typeface="Times New Roman" panose="02020603050405020304" pitchFamily="18" charset="0"/>
                <a:cs typeface="Times New Roman" panose="02020603050405020304" pitchFamily="18" charset="0"/>
              </a:rPr>
              <a:t>] | </a:t>
            </a:r>
            <a:r>
              <a:rPr lang="en-US" b="1" i="0" dirty="0">
                <a:solidFill>
                  <a:srgbClr val="006699"/>
                </a:solidFill>
                <a:effectLst/>
                <a:latin typeface="Times New Roman" panose="02020603050405020304" pitchFamily="18" charset="0"/>
                <a:cs typeface="Times New Roman" panose="02020603050405020304" pitchFamily="18" charset="0"/>
              </a:rPr>
              <a:t>DELETE</a:t>
            </a:r>
            <a:r>
              <a:rPr lang="en-US"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US" b="0" i="0" dirty="0">
                <a:solidFill>
                  <a:srgbClr val="000000"/>
                </a:solidFill>
                <a:effectLst/>
                <a:latin typeface="Times New Roman" panose="02020603050405020304" pitchFamily="18" charset="0"/>
                <a:cs typeface="Times New Roman" panose="02020603050405020304" pitchFamily="18" charset="0"/>
              </a:rPr>
              <a:t>[</a:t>
            </a:r>
            <a:r>
              <a:rPr lang="en-US" b="1" i="0" dirty="0">
                <a:solidFill>
                  <a:srgbClr val="006699"/>
                </a:solidFill>
                <a:effectLst/>
                <a:latin typeface="Times New Roman" panose="02020603050405020304" pitchFamily="18" charset="0"/>
                <a:cs typeface="Times New Roman" panose="02020603050405020304" pitchFamily="18" charset="0"/>
              </a:rPr>
              <a:t>OF</a:t>
            </a:r>
            <a:r>
              <a:rPr lang="en-US" b="0" i="0" dirty="0">
                <a:solidFill>
                  <a:srgbClr val="000000"/>
                </a:solidFill>
                <a:effectLst/>
                <a:latin typeface="Times New Roman" panose="02020603050405020304" pitchFamily="18" charset="0"/>
                <a:cs typeface="Times New Roman" panose="02020603050405020304" pitchFamily="18" charset="0"/>
              </a:rPr>
              <a:t> </a:t>
            </a:r>
            <a:r>
              <a:rPr lang="en-US" b="0" i="0" dirty="0" err="1">
                <a:solidFill>
                  <a:srgbClr val="000000"/>
                </a:solidFill>
                <a:effectLst/>
                <a:latin typeface="Times New Roman" panose="02020603050405020304" pitchFamily="18" charset="0"/>
                <a:cs typeface="Times New Roman" panose="02020603050405020304" pitchFamily="18" charset="0"/>
              </a:rPr>
              <a:t>col_name</a:t>
            </a:r>
            <a:r>
              <a:rPr lang="en-US"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US" b="1" i="0" dirty="0">
                <a:solidFill>
                  <a:srgbClr val="006699"/>
                </a:solidFill>
                <a:effectLst/>
                <a:latin typeface="Times New Roman" panose="02020603050405020304" pitchFamily="18" charset="0"/>
                <a:cs typeface="Times New Roman" panose="02020603050405020304" pitchFamily="18" charset="0"/>
              </a:rPr>
              <a:t>ON</a:t>
            </a:r>
            <a:r>
              <a:rPr lang="en-US" b="0" i="0" dirty="0">
                <a:solidFill>
                  <a:srgbClr val="000000"/>
                </a:solidFill>
                <a:effectLst/>
                <a:latin typeface="Times New Roman" panose="02020603050405020304" pitchFamily="18" charset="0"/>
                <a:cs typeface="Times New Roman" panose="02020603050405020304" pitchFamily="18" charset="0"/>
              </a:rPr>
              <a:t> </a:t>
            </a:r>
            <a:r>
              <a:rPr lang="en-US" b="0" i="0" dirty="0" err="1">
                <a:solidFill>
                  <a:srgbClr val="000000"/>
                </a:solidFill>
                <a:effectLst/>
                <a:latin typeface="Times New Roman" panose="02020603050405020304" pitchFamily="18" charset="0"/>
                <a:cs typeface="Times New Roman" panose="02020603050405020304" pitchFamily="18" charset="0"/>
              </a:rPr>
              <a:t>table_name</a:t>
            </a:r>
            <a:r>
              <a:rPr lang="en-US"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US" b="0" i="0" dirty="0">
                <a:solidFill>
                  <a:srgbClr val="000000"/>
                </a:solidFill>
                <a:effectLst/>
                <a:latin typeface="Times New Roman" panose="02020603050405020304" pitchFamily="18" charset="0"/>
                <a:cs typeface="Times New Roman" panose="02020603050405020304" pitchFamily="18" charset="0"/>
              </a:rPr>
              <a:t>[REFERENCING OLD </a:t>
            </a:r>
            <a:r>
              <a:rPr lang="en-US" b="1" i="0" dirty="0">
                <a:solidFill>
                  <a:srgbClr val="006699"/>
                </a:solidFill>
                <a:effectLst/>
                <a:latin typeface="Times New Roman" panose="02020603050405020304" pitchFamily="18" charset="0"/>
                <a:cs typeface="Times New Roman" panose="02020603050405020304" pitchFamily="18" charset="0"/>
              </a:rPr>
              <a:t>AS</a:t>
            </a:r>
            <a:r>
              <a:rPr lang="en-US" b="0" i="0" dirty="0">
                <a:solidFill>
                  <a:srgbClr val="000000"/>
                </a:solidFill>
                <a:effectLst/>
                <a:latin typeface="Times New Roman" panose="02020603050405020304" pitchFamily="18" charset="0"/>
                <a:cs typeface="Times New Roman" panose="02020603050405020304" pitchFamily="18" charset="0"/>
              </a:rPr>
              <a:t> o NEW </a:t>
            </a:r>
            <a:r>
              <a:rPr lang="en-US" b="1" i="0" dirty="0">
                <a:solidFill>
                  <a:srgbClr val="006699"/>
                </a:solidFill>
                <a:effectLst/>
                <a:latin typeface="Times New Roman" panose="02020603050405020304" pitchFamily="18" charset="0"/>
                <a:cs typeface="Times New Roman" panose="02020603050405020304" pitchFamily="18" charset="0"/>
              </a:rPr>
              <a:t>AS</a:t>
            </a:r>
            <a:r>
              <a:rPr lang="en-US" b="0" i="0" dirty="0">
                <a:solidFill>
                  <a:srgbClr val="000000"/>
                </a:solidFill>
                <a:effectLst/>
                <a:latin typeface="Times New Roman" panose="02020603050405020304" pitchFamily="18" charset="0"/>
                <a:cs typeface="Times New Roman" panose="02020603050405020304" pitchFamily="18" charset="0"/>
              </a:rPr>
              <a:t> n]   </a:t>
            </a:r>
          </a:p>
          <a:p>
            <a:pPr algn="l">
              <a:buFont typeface="+mj-lt"/>
              <a:buAutoNum type="arabicPeriod"/>
            </a:pPr>
            <a:r>
              <a:rPr lang="en-US" b="0" i="0" dirty="0">
                <a:solidFill>
                  <a:srgbClr val="000000"/>
                </a:solidFill>
                <a:effectLst/>
                <a:latin typeface="Times New Roman" panose="02020603050405020304" pitchFamily="18" charset="0"/>
                <a:cs typeface="Times New Roman" panose="02020603050405020304" pitchFamily="18" charset="0"/>
              </a:rPr>
              <a:t>[</a:t>
            </a:r>
            <a:r>
              <a:rPr lang="en-US" b="1" i="0" dirty="0">
                <a:solidFill>
                  <a:srgbClr val="006699"/>
                </a:solidFill>
                <a:effectLst/>
                <a:latin typeface="Times New Roman" panose="02020603050405020304" pitchFamily="18" charset="0"/>
                <a:cs typeface="Times New Roman" panose="02020603050405020304" pitchFamily="18" charset="0"/>
              </a:rPr>
              <a:t>FOR</a:t>
            </a:r>
            <a:r>
              <a:rPr lang="en-US" b="0" i="0" dirty="0">
                <a:solidFill>
                  <a:srgbClr val="000000"/>
                </a:solidFill>
                <a:effectLst/>
                <a:latin typeface="Times New Roman" panose="02020603050405020304" pitchFamily="18" charset="0"/>
                <a:cs typeface="Times New Roman" panose="02020603050405020304" pitchFamily="18" charset="0"/>
              </a:rPr>
              <a:t> EACH ROW]   </a:t>
            </a:r>
          </a:p>
          <a:p>
            <a:pPr algn="l">
              <a:buFont typeface="+mj-lt"/>
              <a:buAutoNum type="arabicPeriod"/>
            </a:pPr>
            <a:r>
              <a:rPr lang="en-US" b="1" i="0" dirty="0">
                <a:solidFill>
                  <a:srgbClr val="006699"/>
                </a:solidFill>
                <a:effectLst/>
                <a:latin typeface="Times New Roman" panose="02020603050405020304" pitchFamily="18" charset="0"/>
                <a:cs typeface="Times New Roman" panose="02020603050405020304" pitchFamily="18" charset="0"/>
              </a:rPr>
              <a:t>WHEN</a:t>
            </a:r>
            <a:r>
              <a:rPr lang="en-US" b="0" i="0" dirty="0">
                <a:solidFill>
                  <a:srgbClr val="000000"/>
                </a:solidFill>
                <a:effectLst/>
                <a:latin typeface="Times New Roman" panose="02020603050405020304" pitchFamily="18" charset="0"/>
                <a:cs typeface="Times New Roman" panose="02020603050405020304" pitchFamily="18" charset="0"/>
              </a:rPr>
              <a:t> (condition)    </a:t>
            </a:r>
          </a:p>
          <a:p>
            <a:pPr algn="l">
              <a:buFont typeface="+mj-lt"/>
              <a:buAutoNum type="arabicPeriod"/>
            </a:pPr>
            <a:r>
              <a:rPr lang="en-US" b="1" i="0" dirty="0">
                <a:solidFill>
                  <a:srgbClr val="006699"/>
                </a:solidFill>
                <a:effectLst/>
                <a:latin typeface="Times New Roman" panose="02020603050405020304" pitchFamily="18" charset="0"/>
                <a:cs typeface="Times New Roman" panose="02020603050405020304" pitchFamily="18" charset="0"/>
              </a:rPr>
              <a:t>DECLARE</a:t>
            </a:r>
            <a:r>
              <a:rPr lang="en-US"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US" b="0" i="0" dirty="0">
                <a:solidFill>
                  <a:srgbClr val="000000"/>
                </a:solidFill>
                <a:effectLst/>
                <a:latin typeface="Times New Roman" panose="02020603050405020304" pitchFamily="18" charset="0"/>
                <a:cs typeface="Times New Roman" panose="02020603050405020304" pitchFamily="18" charset="0"/>
              </a:rPr>
              <a:t>   Declaration-statements  </a:t>
            </a:r>
          </a:p>
          <a:p>
            <a:pPr algn="l">
              <a:buFont typeface="+mj-lt"/>
              <a:buAutoNum type="arabicPeriod"/>
            </a:pPr>
            <a:r>
              <a:rPr lang="en-US" b="1" i="0" dirty="0">
                <a:solidFill>
                  <a:srgbClr val="006699"/>
                </a:solidFill>
                <a:effectLst/>
                <a:latin typeface="Times New Roman" panose="02020603050405020304" pitchFamily="18" charset="0"/>
                <a:cs typeface="Times New Roman" panose="02020603050405020304" pitchFamily="18" charset="0"/>
              </a:rPr>
              <a:t>BEGIN</a:t>
            </a:r>
            <a:r>
              <a:rPr lang="en-US"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US" b="0" i="0" dirty="0">
                <a:solidFill>
                  <a:srgbClr val="000000"/>
                </a:solidFill>
                <a:effectLst/>
                <a:latin typeface="Times New Roman" panose="02020603050405020304" pitchFamily="18" charset="0"/>
                <a:cs typeface="Times New Roman" panose="02020603050405020304" pitchFamily="18" charset="0"/>
              </a:rPr>
              <a:t>   Executable-statements  </a:t>
            </a:r>
          </a:p>
          <a:p>
            <a:pPr algn="l">
              <a:buFont typeface="+mj-lt"/>
              <a:buAutoNum type="arabicPeriod"/>
            </a:pPr>
            <a:r>
              <a:rPr lang="en-US" b="0" i="0" dirty="0">
                <a:solidFill>
                  <a:srgbClr val="000000"/>
                </a:solidFill>
                <a:effectLst/>
                <a:latin typeface="Times New Roman" panose="02020603050405020304" pitchFamily="18" charset="0"/>
                <a:cs typeface="Times New Roman" panose="02020603050405020304" pitchFamily="18" charset="0"/>
              </a:rPr>
              <a:t>EXCEPTION  </a:t>
            </a:r>
          </a:p>
          <a:p>
            <a:pPr algn="l">
              <a:buFont typeface="+mj-lt"/>
              <a:buAutoNum type="arabicPeriod"/>
            </a:pPr>
            <a:r>
              <a:rPr lang="en-US" b="0" i="0" dirty="0">
                <a:solidFill>
                  <a:srgbClr val="000000"/>
                </a:solidFill>
                <a:effectLst/>
                <a:latin typeface="Times New Roman" panose="02020603050405020304" pitchFamily="18" charset="0"/>
                <a:cs typeface="Times New Roman" panose="02020603050405020304" pitchFamily="18" charset="0"/>
              </a:rPr>
              <a:t>   Exception-handling-statements  </a:t>
            </a:r>
          </a:p>
          <a:p>
            <a:pPr algn="l">
              <a:buFont typeface="+mj-lt"/>
              <a:buAutoNum type="arabicPeriod"/>
            </a:pPr>
            <a:r>
              <a:rPr lang="en-US" b="1" i="0" dirty="0">
                <a:solidFill>
                  <a:srgbClr val="006699"/>
                </a:solidFill>
                <a:effectLst/>
                <a:latin typeface="Times New Roman" panose="02020603050405020304" pitchFamily="18" charset="0"/>
                <a:cs typeface="Times New Roman" panose="02020603050405020304" pitchFamily="18" charset="0"/>
              </a:rPr>
              <a:t>END</a:t>
            </a:r>
            <a:r>
              <a:rPr lang="en-US" b="0" i="0" dirty="0">
                <a:solidFill>
                  <a:srgbClr val="000000"/>
                </a:solidFill>
                <a:effectLst/>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04693060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3468CB9F-295A-4414-9ABA-1EE29ECF897D}"/>
              </a:ext>
            </a:extLst>
          </p:cNvPr>
          <p:cNvSpPr txBox="1"/>
          <p:nvPr/>
        </p:nvSpPr>
        <p:spPr>
          <a:xfrm>
            <a:off x="2737508" y="75093"/>
            <a:ext cx="6094602" cy="400110"/>
          </a:xfrm>
          <a:prstGeom prst="rect">
            <a:avLst/>
          </a:prstGeom>
          <a:noFill/>
        </p:spPr>
        <p:txBody>
          <a:bodyPr wrap="square">
            <a:spAutoFit/>
          </a:bodyPr>
          <a:lstStyle/>
          <a:p>
            <a:pPr algn="ctr"/>
            <a:r>
              <a:rPr lang="en-IN" sz="2000" i="0" dirty="0">
                <a:solidFill>
                  <a:srgbClr val="610B38"/>
                </a:solidFill>
                <a:effectLst/>
                <a:latin typeface="Times New Roman" panose="02020603050405020304" pitchFamily="18" charset="0"/>
                <a:cs typeface="Times New Roman" panose="02020603050405020304" pitchFamily="18" charset="0"/>
              </a:rPr>
              <a:t>PL/SQL Trigger Example</a:t>
            </a:r>
          </a:p>
        </p:txBody>
      </p:sp>
      <p:pic>
        <p:nvPicPr>
          <p:cNvPr id="7" name="Picture 6">
            <a:extLst>
              <a:ext uri="{FF2B5EF4-FFF2-40B4-BE49-F238E27FC236}">
                <a16:creationId xmlns="" xmlns:a16="http://schemas.microsoft.com/office/drawing/2014/main" id="{D099373C-45D7-46FA-A3AC-8418F1FED34A}"/>
              </a:ext>
            </a:extLst>
          </p:cNvPr>
          <p:cNvPicPr/>
          <p:nvPr/>
        </p:nvPicPr>
        <p:blipFill rotWithShape="1">
          <a:blip r:embed="rId2">
            <a:extLst>
              <a:ext uri="{28A0092B-C50C-407E-A947-70E740481C1C}">
                <a14:useLocalDpi xmlns:a14="http://schemas.microsoft.com/office/drawing/2010/main" val="0"/>
              </a:ext>
            </a:extLst>
          </a:blip>
          <a:srcRect l="4090" t="30293" r="2235"/>
          <a:stretch/>
        </p:blipFill>
        <p:spPr>
          <a:xfrm>
            <a:off x="5379341" y="3196203"/>
            <a:ext cx="5766033" cy="3226367"/>
          </a:xfrm>
          <a:prstGeom prst="rect">
            <a:avLst/>
          </a:prstGeom>
        </p:spPr>
      </p:pic>
      <p:sp>
        <p:nvSpPr>
          <p:cNvPr id="8" name="TextBox 7">
            <a:extLst>
              <a:ext uri="{FF2B5EF4-FFF2-40B4-BE49-F238E27FC236}">
                <a16:creationId xmlns="" xmlns:a16="http://schemas.microsoft.com/office/drawing/2014/main" id="{B13EFCF1-628F-42B2-82B4-6E1942487659}"/>
              </a:ext>
            </a:extLst>
          </p:cNvPr>
          <p:cNvSpPr txBox="1"/>
          <p:nvPr/>
        </p:nvSpPr>
        <p:spPr>
          <a:xfrm>
            <a:off x="174471" y="424755"/>
            <a:ext cx="11592986" cy="1015663"/>
          </a:xfrm>
          <a:prstGeom prst="rect">
            <a:avLst/>
          </a:prstGeom>
          <a:noFill/>
        </p:spPr>
        <p:txBody>
          <a:bodyPr wrap="square">
            <a:spAutoFit/>
          </a:bodyPr>
          <a:lstStyle/>
          <a:p>
            <a:pPr algn="just"/>
            <a:r>
              <a:rPr lang="en-US" sz="2000" b="0" i="0" dirty="0">
                <a:solidFill>
                  <a:srgbClr val="000000"/>
                </a:solidFill>
                <a:effectLst/>
                <a:latin typeface="Times New Roman" panose="02020603050405020304" pitchFamily="18" charset="0"/>
                <a:cs typeface="Times New Roman" panose="02020603050405020304" pitchFamily="18" charset="0"/>
              </a:rPr>
              <a:t>Write a program to create a row level trigger for the CUSTOMERS table that would fire for INSERT or UPDATE or DELETE operations performed on the CUSTOMERS table. This trigger will display the salary difference between the old values and new values</a:t>
            </a:r>
            <a:endParaRPr lang="en-IN" sz="20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 xmlns:a16="http://schemas.microsoft.com/office/drawing/2014/main" id="{D7DF4204-5C06-487E-AB5B-796058E4A940}"/>
              </a:ext>
            </a:extLst>
          </p:cNvPr>
          <p:cNvSpPr txBox="1"/>
          <p:nvPr/>
        </p:nvSpPr>
        <p:spPr>
          <a:xfrm>
            <a:off x="87385" y="2710225"/>
            <a:ext cx="6094602" cy="2893100"/>
          </a:xfrm>
          <a:prstGeom prst="rect">
            <a:avLst/>
          </a:prstGeom>
          <a:noFill/>
        </p:spPr>
        <p:txBody>
          <a:bodyPr wrap="square">
            <a:spAutoFit/>
          </a:bodyPr>
          <a:lstStyle/>
          <a:p>
            <a:pPr algn="l">
              <a:buFont typeface="+mj-lt"/>
              <a:buAutoNum type="arabicPeriod"/>
            </a:pPr>
            <a:r>
              <a:rPr lang="en-IN" sz="1400" b="1" i="0" dirty="0">
                <a:solidFill>
                  <a:srgbClr val="006699"/>
                </a:solidFill>
                <a:effectLst/>
                <a:latin typeface="Times New Roman" panose="02020603050405020304" pitchFamily="18" charset="0"/>
                <a:cs typeface="Times New Roman" panose="02020603050405020304" pitchFamily="18" charset="0"/>
              </a:rPr>
              <a:t>CREATE</a:t>
            </a:r>
            <a:r>
              <a:rPr lang="en-IN" sz="1400" b="0" i="0" dirty="0">
                <a:solidFill>
                  <a:srgbClr val="000000"/>
                </a:solidFill>
                <a:effectLst/>
                <a:latin typeface="Times New Roman" panose="02020603050405020304" pitchFamily="18" charset="0"/>
                <a:cs typeface="Times New Roman" panose="02020603050405020304" pitchFamily="18" charset="0"/>
              </a:rPr>
              <a:t> </a:t>
            </a:r>
            <a:r>
              <a:rPr lang="en-IN" sz="1400" b="0" i="0" dirty="0">
                <a:solidFill>
                  <a:srgbClr val="808080"/>
                </a:solidFill>
                <a:effectLst/>
                <a:latin typeface="Times New Roman" panose="02020603050405020304" pitchFamily="18" charset="0"/>
                <a:cs typeface="Times New Roman" panose="02020603050405020304" pitchFamily="18" charset="0"/>
              </a:rPr>
              <a:t>OR</a:t>
            </a:r>
            <a:r>
              <a:rPr lang="en-IN" sz="1400" b="0" i="0" dirty="0">
                <a:solidFill>
                  <a:srgbClr val="000000"/>
                </a:solidFill>
                <a:effectLst/>
                <a:latin typeface="Times New Roman" panose="02020603050405020304" pitchFamily="18" charset="0"/>
                <a:cs typeface="Times New Roman" panose="02020603050405020304" pitchFamily="18" charset="0"/>
              </a:rPr>
              <a:t> </a:t>
            </a:r>
            <a:r>
              <a:rPr lang="en-IN" sz="1400" b="0" i="0" dirty="0">
                <a:solidFill>
                  <a:srgbClr val="FF1493"/>
                </a:solidFill>
                <a:effectLst/>
                <a:latin typeface="Times New Roman" panose="02020603050405020304" pitchFamily="18" charset="0"/>
                <a:cs typeface="Times New Roman" panose="02020603050405020304" pitchFamily="18" charset="0"/>
              </a:rPr>
              <a:t>REPLACE</a:t>
            </a:r>
            <a:r>
              <a:rPr lang="en-IN" sz="1400" b="0" i="0" dirty="0">
                <a:solidFill>
                  <a:srgbClr val="000000"/>
                </a:solidFill>
                <a:effectLst/>
                <a:latin typeface="Times New Roman" panose="02020603050405020304" pitchFamily="18" charset="0"/>
                <a:cs typeface="Times New Roman" panose="02020603050405020304" pitchFamily="18" charset="0"/>
              </a:rPr>
              <a:t> </a:t>
            </a:r>
            <a:r>
              <a:rPr lang="en-IN" sz="1400" b="1" i="0" dirty="0">
                <a:solidFill>
                  <a:srgbClr val="006699"/>
                </a:solidFill>
                <a:effectLst/>
                <a:latin typeface="Times New Roman" panose="02020603050405020304" pitchFamily="18" charset="0"/>
                <a:cs typeface="Times New Roman" panose="02020603050405020304" pitchFamily="18" charset="0"/>
              </a:rPr>
              <a:t>TRIGGER</a:t>
            </a:r>
            <a:r>
              <a:rPr lang="en-IN" sz="1400" b="0" i="0" dirty="0">
                <a:solidFill>
                  <a:srgbClr val="000000"/>
                </a:solidFill>
                <a:effectLst/>
                <a:latin typeface="Times New Roman" panose="02020603050405020304" pitchFamily="18" charset="0"/>
                <a:cs typeface="Times New Roman" panose="02020603050405020304" pitchFamily="18" charset="0"/>
              </a:rPr>
              <a:t> </a:t>
            </a:r>
            <a:r>
              <a:rPr lang="en-IN" sz="1400" b="0" i="0" dirty="0" err="1">
                <a:solidFill>
                  <a:srgbClr val="000000"/>
                </a:solidFill>
                <a:effectLst/>
                <a:latin typeface="Times New Roman" panose="02020603050405020304" pitchFamily="18" charset="0"/>
                <a:cs typeface="Times New Roman" panose="02020603050405020304" pitchFamily="18" charset="0"/>
              </a:rPr>
              <a:t>display_salary_changes</a:t>
            </a:r>
            <a:r>
              <a:rPr lang="en-IN" sz="1400"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IN" sz="1400" b="0" i="0" dirty="0">
                <a:solidFill>
                  <a:srgbClr val="000000"/>
                </a:solidFill>
                <a:effectLst/>
                <a:latin typeface="Times New Roman" panose="02020603050405020304" pitchFamily="18" charset="0"/>
                <a:cs typeface="Times New Roman" panose="02020603050405020304" pitchFamily="18" charset="0"/>
              </a:rPr>
              <a:t>BEFORE </a:t>
            </a:r>
            <a:r>
              <a:rPr lang="en-IN" sz="1400" b="1" i="0" dirty="0">
                <a:solidFill>
                  <a:srgbClr val="006699"/>
                </a:solidFill>
                <a:effectLst/>
                <a:latin typeface="Times New Roman" panose="02020603050405020304" pitchFamily="18" charset="0"/>
                <a:cs typeface="Times New Roman" panose="02020603050405020304" pitchFamily="18" charset="0"/>
              </a:rPr>
              <a:t>DELETE</a:t>
            </a:r>
            <a:r>
              <a:rPr lang="en-IN" sz="1400" b="0" i="0" dirty="0">
                <a:solidFill>
                  <a:srgbClr val="000000"/>
                </a:solidFill>
                <a:effectLst/>
                <a:latin typeface="Times New Roman" panose="02020603050405020304" pitchFamily="18" charset="0"/>
                <a:cs typeface="Times New Roman" panose="02020603050405020304" pitchFamily="18" charset="0"/>
              </a:rPr>
              <a:t> </a:t>
            </a:r>
            <a:r>
              <a:rPr lang="en-IN" sz="1400" b="0" i="0" dirty="0">
                <a:solidFill>
                  <a:srgbClr val="808080"/>
                </a:solidFill>
                <a:effectLst/>
                <a:latin typeface="Times New Roman" panose="02020603050405020304" pitchFamily="18" charset="0"/>
                <a:cs typeface="Times New Roman" panose="02020603050405020304" pitchFamily="18" charset="0"/>
              </a:rPr>
              <a:t>OR</a:t>
            </a:r>
            <a:r>
              <a:rPr lang="en-IN" sz="1400" b="0" i="0" dirty="0">
                <a:solidFill>
                  <a:srgbClr val="000000"/>
                </a:solidFill>
                <a:effectLst/>
                <a:latin typeface="Times New Roman" panose="02020603050405020304" pitchFamily="18" charset="0"/>
                <a:cs typeface="Times New Roman" panose="02020603050405020304" pitchFamily="18" charset="0"/>
              </a:rPr>
              <a:t> </a:t>
            </a:r>
            <a:r>
              <a:rPr lang="en-IN" sz="1400" b="1" i="0" dirty="0">
                <a:solidFill>
                  <a:srgbClr val="006699"/>
                </a:solidFill>
                <a:effectLst/>
                <a:latin typeface="Times New Roman" panose="02020603050405020304" pitchFamily="18" charset="0"/>
                <a:cs typeface="Times New Roman" panose="02020603050405020304" pitchFamily="18" charset="0"/>
              </a:rPr>
              <a:t>INSERT</a:t>
            </a:r>
            <a:r>
              <a:rPr lang="en-IN" sz="1400" b="0" i="0" dirty="0">
                <a:solidFill>
                  <a:srgbClr val="000000"/>
                </a:solidFill>
                <a:effectLst/>
                <a:latin typeface="Times New Roman" panose="02020603050405020304" pitchFamily="18" charset="0"/>
                <a:cs typeface="Times New Roman" panose="02020603050405020304" pitchFamily="18" charset="0"/>
              </a:rPr>
              <a:t> </a:t>
            </a:r>
            <a:r>
              <a:rPr lang="en-IN" sz="1400" b="0" i="0" dirty="0">
                <a:solidFill>
                  <a:srgbClr val="808080"/>
                </a:solidFill>
                <a:effectLst/>
                <a:latin typeface="Times New Roman" panose="02020603050405020304" pitchFamily="18" charset="0"/>
                <a:cs typeface="Times New Roman" panose="02020603050405020304" pitchFamily="18" charset="0"/>
              </a:rPr>
              <a:t>OR</a:t>
            </a:r>
            <a:r>
              <a:rPr lang="en-IN" sz="1400" b="0" i="0" dirty="0">
                <a:solidFill>
                  <a:srgbClr val="000000"/>
                </a:solidFill>
                <a:effectLst/>
                <a:latin typeface="Times New Roman" panose="02020603050405020304" pitchFamily="18" charset="0"/>
                <a:cs typeface="Times New Roman" panose="02020603050405020304" pitchFamily="18" charset="0"/>
              </a:rPr>
              <a:t> </a:t>
            </a:r>
            <a:r>
              <a:rPr lang="en-IN" sz="1400" b="1" i="0" dirty="0">
                <a:solidFill>
                  <a:srgbClr val="006699"/>
                </a:solidFill>
                <a:effectLst/>
                <a:latin typeface="Times New Roman" panose="02020603050405020304" pitchFamily="18" charset="0"/>
                <a:cs typeface="Times New Roman" panose="02020603050405020304" pitchFamily="18" charset="0"/>
              </a:rPr>
              <a:t>UPDATE</a:t>
            </a:r>
            <a:r>
              <a:rPr lang="en-IN" sz="1400" b="0" i="0" dirty="0">
                <a:solidFill>
                  <a:srgbClr val="000000"/>
                </a:solidFill>
                <a:effectLst/>
                <a:latin typeface="Times New Roman" panose="02020603050405020304" pitchFamily="18" charset="0"/>
                <a:cs typeface="Times New Roman" panose="02020603050405020304" pitchFamily="18" charset="0"/>
              </a:rPr>
              <a:t> </a:t>
            </a:r>
            <a:r>
              <a:rPr lang="en-IN" sz="1400" b="1" i="0" dirty="0">
                <a:solidFill>
                  <a:srgbClr val="006699"/>
                </a:solidFill>
                <a:effectLst/>
                <a:latin typeface="Times New Roman" panose="02020603050405020304" pitchFamily="18" charset="0"/>
                <a:cs typeface="Times New Roman" panose="02020603050405020304" pitchFamily="18" charset="0"/>
              </a:rPr>
              <a:t>ON</a:t>
            </a:r>
            <a:r>
              <a:rPr lang="en-IN" sz="1400" b="0" i="0" dirty="0">
                <a:solidFill>
                  <a:srgbClr val="000000"/>
                </a:solidFill>
                <a:effectLst/>
                <a:latin typeface="Times New Roman" panose="02020603050405020304" pitchFamily="18" charset="0"/>
                <a:cs typeface="Times New Roman" panose="02020603050405020304" pitchFamily="18" charset="0"/>
              </a:rPr>
              <a:t> customers  </a:t>
            </a:r>
          </a:p>
          <a:p>
            <a:pPr algn="l">
              <a:buFont typeface="+mj-lt"/>
              <a:buAutoNum type="arabicPeriod"/>
            </a:pPr>
            <a:r>
              <a:rPr lang="en-IN" sz="1400" b="1" i="0" dirty="0">
                <a:solidFill>
                  <a:srgbClr val="006699"/>
                </a:solidFill>
                <a:effectLst/>
                <a:latin typeface="Times New Roman" panose="02020603050405020304" pitchFamily="18" charset="0"/>
                <a:cs typeface="Times New Roman" panose="02020603050405020304" pitchFamily="18" charset="0"/>
              </a:rPr>
              <a:t>FOR</a:t>
            </a:r>
            <a:r>
              <a:rPr lang="en-IN" sz="1400" b="0" i="0" dirty="0">
                <a:solidFill>
                  <a:srgbClr val="000000"/>
                </a:solidFill>
                <a:effectLst/>
                <a:latin typeface="Times New Roman" panose="02020603050405020304" pitchFamily="18" charset="0"/>
                <a:cs typeface="Times New Roman" panose="02020603050405020304" pitchFamily="18" charset="0"/>
              </a:rPr>
              <a:t> EACH ROW  </a:t>
            </a:r>
          </a:p>
          <a:p>
            <a:pPr algn="l">
              <a:buFont typeface="+mj-lt"/>
              <a:buAutoNum type="arabicPeriod"/>
            </a:pPr>
            <a:r>
              <a:rPr lang="en-IN" sz="1400" b="1" i="0" dirty="0">
                <a:solidFill>
                  <a:srgbClr val="006699"/>
                </a:solidFill>
                <a:effectLst/>
                <a:latin typeface="Times New Roman" panose="02020603050405020304" pitchFamily="18" charset="0"/>
                <a:cs typeface="Times New Roman" panose="02020603050405020304" pitchFamily="18" charset="0"/>
              </a:rPr>
              <a:t>WHEN</a:t>
            </a:r>
            <a:r>
              <a:rPr lang="en-IN" sz="1400" b="0" i="0" dirty="0">
                <a:solidFill>
                  <a:srgbClr val="000000"/>
                </a:solidFill>
                <a:effectLst/>
                <a:latin typeface="Times New Roman" panose="02020603050405020304" pitchFamily="18" charset="0"/>
                <a:cs typeface="Times New Roman" panose="02020603050405020304" pitchFamily="18" charset="0"/>
              </a:rPr>
              <a:t> (NEW.ID &gt; 0)  </a:t>
            </a:r>
          </a:p>
          <a:p>
            <a:pPr algn="l">
              <a:buFont typeface="+mj-lt"/>
              <a:buAutoNum type="arabicPeriod"/>
            </a:pPr>
            <a:r>
              <a:rPr lang="en-IN" sz="1400" b="1" i="0" dirty="0">
                <a:solidFill>
                  <a:srgbClr val="006699"/>
                </a:solidFill>
                <a:effectLst/>
                <a:latin typeface="Times New Roman" panose="02020603050405020304" pitchFamily="18" charset="0"/>
                <a:cs typeface="Times New Roman" panose="02020603050405020304" pitchFamily="18" charset="0"/>
              </a:rPr>
              <a:t>DECLARE</a:t>
            </a:r>
            <a:r>
              <a:rPr lang="en-IN" sz="1400"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IN" sz="1400" b="0" i="0" dirty="0">
                <a:solidFill>
                  <a:srgbClr val="000000"/>
                </a:solidFill>
                <a:effectLst/>
                <a:latin typeface="Times New Roman" panose="02020603050405020304" pitchFamily="18" charset="0"/>
                <a:cs typeface="Times New Roman" panose="02020603050405020304" pitchFamily="18" charset="0"/>
              </a:rPr>
              <a:t>   </a:t>
            </a:r>
            <a:r>
              <a:rPr lang="en-IN" sz="1400" b="0" i="0" dirty="0" err="1">
                <a:solidFill>
                  <a:srgbClr val="000000"/>
                </a:solidFill>
                <a:effectLst/>
                <a:latin typeface="Times New Roman" panose="02020603050405020304" pitchFamily="18" charset="0"/>
                <a:cs typeface="Times New Roman" panose="02020603050405020304" pitchFamily="18" charset="0"/>
              </a:rPr>
              <a:t>sal_diff</a:t>
            </a:r>
            <a:r>
              <a:rPr lang="en-IN" sz="1400" b="0" i="0" dirty="0">
                <a:solidFill>
                  <a:srgbClr val="000000"/>
                </a:solidFill>
                <a:effectLst/>
                <a:latin typeface="Times New Roman" panose="02020603050405020304" pitchFamily="18" charset="0"/>
                <a:cs typeface="Times New Roman" panose="02020603050405020304" pitchFamily="18" charset="0"/>
              </a:rPr>
              <a:t> number;  </a:t>
            </a:r>
          </a:p>
          <a:p>
            <a:pPr algn="l">
              <a:buFont typeface="+mj-lt"/>
              <a:buAutoNum type="arabicPeriod"/>
            </a:pPr>
            <a:r>
              <a:rPr lang="en-IN" sz="1400" b="1" i="0" dirty="0">
                <a:solidFill>
                  <a:srgbClr val="006699"/>
                </a:solidFill>
                <a:effectLst/>
                <a:latin typeface="Times New Roman" panose="02020603050405020304" pitchFamily="18" charset="0"/>
                <a:cs typeface="Times New Roman" panose="02020603050405020304" pitchFamily="18" charset="0"/>
              </a:rPr>
              <a:t>BEGIN</a:t>
            </a:r>
            <a:r>
              <a:rPr lang="en-IN" sz="1400"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IN" sz="1400" b="0" i="0" dirty="0">
                <a:solidFill>
                  <a:srgbClr val="000000"/>
                </a:solidFill>
                <a:effectLst/>
                <a:latin typeface="Times New Roman" panose="02020603050405020304" pitchFamily="18" charset="0"/>
                <a:cs typeface="Times New Roman" panose="02020603050405020304" pitchFamily="18" charset="0"/>
              </a:rPr>
              <a:t>   </a:t>
            </a:r>
            <a:r>
              <a:rPr lang="en-IN" sz="1400" b="0" i="0" dirty="0" err="1">
                <a:solidFill>
                  <a:srgbClr val="000000"/>
                </a:solidFill>
                <a:effectLst/>
                <a:latin typeface="Times New Roman" panose="02020603050405020304" pitchFamily="18" charset="0"/>
                <a:cs typeface="Times New Roman" panose="02020603050405020304" pitchFamily="18" charset="0"/>
              </a:rPr>
              <a:t>sal_diff</a:t>
            </a:r>
            <a:r>
              <a:rPr lang="en-IN" sz="1400" b="0" i="0" dirty="0">
                <a:solidFill>
                  <a:srgbClr val="000000"/>
                </a:solidFill>
                <a:effectLst/>
                <a:latin typeface="Times New Roman" panose="02020603050405020304" pitchFamily="18" charset="0"/>
                <a:cs typeface="Times New Roman" panose="02020603050405020304" pitchFamily="18" charset="0"/>
              </a:rPr>
              <a:t> := :</a:t>
            </a:r>
            <a:r>
              <a:rPr lang="en-IN" sz="1400" b="0" i="0" dirty="0" err="1">
                <a:solidFill>
                  <a:srgbClr val="000000"/>
                </a:solidFill>
                <a:effectLst/>
                <a:latin typeface="Times New Roman" panose="02020603050405020304" pitchFamily="18" charset="0"/>
                <a:cs typeface="Times New Roman" panose="02020603050405020304" pitchFamily="18" charset="0"/>
              </a:rPr>
              <a:t>NEW.salary</a:t>
            </a:r>
            <a:r>
              <a:rPr lang="en-IN" sz="1400" b="0" i="0" dirty="0">
                <a:solidFill>
                  <a:srgbClr val="000000"/>
                </a:solidFill>
                <a:effectLst/>
                <a:latin typeface="Times New Roman" panose="02020603050405020304" pitchFamily="18" charset="0"/>
                <a:cs typeface="Times New Roman" panose="02020603050405020304" pitchFamily="18" charset="0"/>
              </a:rPr>
              <a:t>  - :</a:t>
            </a:r>
            <a:r>
              <a:rPr lang="en-IN" sz="1400" b="0" i="0" dirty="0" err="1">
                <a:solidFill>
                  <a:srgbClr val="000000"/>
                </a:solidFill>
                <a:effectLst/>
                <a:latin typeface="Times New Roman" panose="02020603050405020304" pitchFamily="18" charset="0"/>
                <a:cs typeface="Times New Roman" panose="02020603050405020304" pitchFamily="18" charset="0"/>
              </a:rPr>
              <a:t>OLD.salary</a:t>
            </a:r>
            <a:r>
              <a:rPr lang="en-IN" sz="1400"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IN" sz="1400" b="0" i="0" dirty="0">
                <a:solidFill>
                  <a:srgbClr val="000000"/>
                </a:solidFill>
                <a:effectLst/>
                <a:latin typeface="Times New Roman" panose="02020603050405020304" pitchFamily="18" charset="0"/>
                <a:cs typeface="Times New Roman" panose="02020603050405020304" pitchFamily="18" charset="0"/>
              </a:rPr>
              <a:t>   </a:t>
            </a:r>
            <a:r>
              <a:rPr lang="en-IN" sz="1400" b="0" i="0" dirty="0" err="1">
                <a:solidFill>
                  <a:srgbClr val="000000"/>
                </a:solidFill>
                <a:effectLst/>
                <a:latin typeface="Times New Roman" panose="02020603050405020304" pitchFamily="18" charset="0"/>
                <a:cs typeface="Times New Roman" panose="02020603050405020304" pitchFamily="18" charset="0"/>
              </a:rPr>
              <a:t>dbms_output.put_line</a:t>
            </a:r>
            <a:r>
              <a:rPr lang="en-IN" sz="1400" b="0" i="0" dirty="0">
                <a:solidFill>
                  <a:srgbClr val="000000"/>
                </a:solidFill>
                <a:effectLst/>
                <a:latin typeface="Times New Roman" panose="02020603050405020304" pitchFamily="18" charset="0"/>
                <a:cs typeface="Times New Roman" panose="02020603050405020304" pitchFamily="18" charset="0"/>
              </a:rPr>
              <a:t>(</a:t>
            </a:r>
            <a:r>
              <a:rPr lang="en-IN" sz="1400" b="0" i="0" dirty="0">
                <a:solidFill>
                  <a:srgbClr val="0000FF"/>
                </a:solidFill>
                <a:effectLst/>
                <a:latin typeface="Times New Roman" panose="02020603050405020304" pitchFamily="18" charset="0"/>
                <a:cs typeface="Times New Roman" panose="02020603050405020304" pitchFamily="18" charset="0"/>
              </a:rPr>
              <a:t>'Old salary: '</a:t>
            </a:r>
            <a:r>
              <a:rPr lang="en-IN" sz="1400" b="0" i="0" dirty="0">
                <a:solidFill>
                  <a:srgbClr val="000000"/>
                </a:solidFill>
                <a:effectLst/>
                <a:latin typeface="Times New Roman" panose="02020603050405020304" pitchFamily="18" charset="0"/>
                <a:cs typeface="Times New Roman" panose="02020603050405020304" pitchFamily="18" charset="0"/>
              </a:rPr>
              <a:t> || :</a:t>
            </a:r>
            <a:r>
              <a:rPr lang="en-IN" sz="1400" b="0" i="0" dirty="0" err="1">
                <a:solidFill>
                  <a:srgbClr val="000000"/>
                </a:solidFill>
                <a:effectLst/>
                <a:latin typeface="Times New Roman" panose="02020603050405020304" pitchFamily="18" charset="0"/>
                <a:cs typeface="Times New Roman" panose="02020603050405020304" pitchFamily="18" charset="0"/>
              </a:rPr>
              <a:t>OLD.salary</a:t>
            </a:r>
            <a:r>
              <a:rPr lang="en-IN" sz="1400"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IN" sz="1400" b="0" i="0" dirty="0">
                <a:solidFill>
                  <a:srgbClr val="000000"/>
                </a:solidFill>
                <a:effectLst/>
                <a:latin typeface="Times New Roman" panose="02020603050405020304" pitchFamily="18" charset="0"/>
                <a:cs typeface="Times New Roman" panose="02020603050405020304" pitchFamily="18" charset="0"/>
              </a:rPr>
              <a:t>   </a:t>
            </a:r>
            <a:r>
              <a:rPr lang="en-IN" sz="1400" b="0" i="0" dirty="0" err="1">
                <a:solidFill>
                  <a:srgbClr val="000000"/>
                </a:solidFill>
                <a:effectLst/>
                <a:latin typeface="Times New Roman" panose="02020603050405020304" pitchFamily="18" charset="0"/>
                <a:cs typeface="Times New Roman" panose="02020603050405020304" pitchFamily="18" charset="0"/>
              </a:rPr>
              <a:t>dbms_output.put_line</a:t>
            </a:r>
            <a:r>
              <a:rPr lang="en-IN" sz="1400" b="0" i="0" dirty="0">
                <a:solidFill>
                  <a:srgbClr val="000000"/>
                </a:solidFill>
                <a:effectLst/>
                <a:latin typeface="Times New Roman" panose="02020603050405020304" pitchFamily="18" charset="0"/>
                <a:cs typeface="Times New Roman" panose="02020603050405020304" pitchFamily="18" charset="0"/>
              </a:rPr>
              <a:t>(</a:t>
            </a:r>
            <a:r>
              <a:rPr lang="en-IN" sz="1400" b="0" i="0" dirty="0">
                <a:solidFill>
                  <a:srgbClr val="0000FF"/>
                </a:solidFill>
                <a:effectLst/>
                <a:latin typeface="Times New Roman" panose="02020603050405020304" pitchFamily="18" charset="0"/>
                <a:cs typeface="Times New Roman" panose="02020603050405020304" pitchFamily="18" charset="0"/>
              </a:rPr>
              <a:t>'New salary: '</a:t>
            </a:r>
            <a:r>
              <a:rPr lang="en-IN" sz="1400" b="0" i="0" dirty="0">
                <a:solidFill>
                  <a:srgbClr val="000000"/>
                </a:solidFill>
                <a:effectLst/>
                <a:latin typeface="Times New Roman" panose="02020603050405020304" pitchFamily="18" charset="0"/>
                <a:cs typeface="Times New Roman" panose="02020603050405020304" pitchFamily="18" charset="0"/>
              </a:rPr>
              <a:t> || :</a:t>
            </a:r>
            <a:r>
              <a:rPr lang="en-IN" sz="1400" b="0" i="0" dirty="0" err="1">
                <a:solidFill>
                  <a:srgbClr val="000000"/>
                </a:solidFill>
                <a:effectLst/>
                <a:latin typeface="Times New Roman" panose="02020603050405020304" pitchFamily="18" charset="0"/>
                <a:cs typeface="Times New Roman" panose="02020603050405020304" pitchFamily="18" charset="0"/>
              </a:rPr>
              <a:t>NEW.salary</a:t>
            </a:r>
            <a:r>
              <a:rPr lang="en-IN" sz="1400"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IN" sz="1400" b="0" i="0" dirty="0">
                <a:solidFill>
                  <a:srgbClr val="000000"/>
                </a:solidFill>
                <a:effectLst/>
                <a:latin typeface="Times New Roman" panose="02020603050405020304" pitchFamily="18" charset="0"/>
                <a:cs typeface="Times New Roman" panose="02020603050405020304" pitchFamily="18" charset="0"/>
              </a:rPr>
              <a:t>   </a:t>
            </a:r>
            <a:r>
              <a:rPr lang="en-IN" sz="1400" b="0" i="0" dirty="0" err="1">
                <a:solidFill>
                  <a:srgbClr val="000000"/>
                </a:solidFill>
                <a:effectLst/>
                <a:latin typeface="Times New Roman" panose="02020603050405020304" pitchFamily="18" charset="0"/>
                <a:cs typeface="Times New Roman" panose="02020603050405020304" pitchFamily="18" charset="0"/>
              </a:rPr>
              <a:t>dbms_output.put_line</a:t>
            </a:r>
            <a:r>
              <a:rPr lang="en-IN" sz="1400" b="0" i="0" dirty="0">
                <a:solidFill>
                  <a:srgbClr val="000000"/>
                </a:solidFill>
                <a:effectLst/>
                <a:latin typeface="Times New Roman" panose="02020603050405020304" pitchFamily="18" charset="0"/>
                <a:cs typeface="Times New Roman" panose="02020603050405020304" pitchFamily="18" charset="0"/>
              </a:rPr>
              <a:t>(</a:t>
            </a:r>
            <a:r>
              <a:rPr lang="en-IN" sz="1400" b="0" i="0" dirty="0">
                <a:solidFill>
                  <a:srgbClr val="0000FF"/>
                </a:solidFill>
                <a:effectLst/>
                <a:latin typeface="Times New Roman" panose="02020603050405020304" pitchFamily="18" charset="0"/>
                <a:cs typeface="Times New Roman" panose="02020603050405020304" pitchFamily="18" charset="0"/>
              </a:rPr>
              <a:t>'Salary difference: '</a:t>
            </a:r>
            <a:r>
              <a:rPr lang="en-IN" sz="1400" b="0" i="0" dirty="0">
                <a:solidFill>
                  <a:srgbClr val="000000"/>
                </a:solidFill>
                <a:effectLst/>
                <a:latin typeface="Times New Roman" panose="02020603050405020304" pitchFamily="18" charset="0"/>
                <a:cs typeface="Times New Roman" panose="02020603050405020304" pitchFamily="18" charset="0"/>
              </a:rPr>
              <a:t> || </a:t>
            </a:r>
            <a:r>
              <a:rPr lang="en-IN" sz="1400" b="0" i="0" dirty="0" err="1">
                <a:solidFill>
                  <a:srgbClr val="000000"/>
                </a:solidFill>
                <a:effectLst/>
                <a:latin typeface="Times New Roman" panose="02020603050405020304" pitchFamily="18" charset="0"/>
                <a:cs typeface="Times New Roman" panose="02020603050405020304" pitchFamily="18" charset="0"/>
              </a:rPr>
              <a:t>sal_diff</a:t>
            </a:r>
            <a:r>
              <a:rPr lang="en-IN" sz="1400"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IN" sz="1400" b="1" i="0" dirty="0">
                <a:solidFill>
                  <a:srgbClr val="006699"/>
                </a:solidFill>
                <a:effectLst/>
                <a:latin typeface="Times New Roman" panose="02020603050405020304" pitchFamily="18" charset="0"/>
                <a:cs typeface="Times New Roman" panose="02020603050405020304" pitchFamily="18" charset="0"/>
              </a:rPr>
              <a:t>END</a:t>
            </a:r>
            <a:r>
              <a:rPr lang="en-IN" sz="1400"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IN" sz="1400" b="0" i="0" dirty="0">
                <a:solidFill>
                  <a:srgbClr val="000000"/>
                </a:solidFill>
                <a:effectLst/>
                <a:latin typeface="Times New Roman" panose="02020603050405020304" pitchFamily="18" charset="0"/>
                <a:cs typeface="Times New Roman" panose="02020603050405020304" pitchFamily="18" charset="0"/>
              </a:rPr>
              <a:t>/  </a:t>
            </a:r>
            <a:endParaRPr lang="en-IN" b="0" i="0" dirty="0">
              <a:solidFill>
                <a:srgbClr val="000000"/>
              </a:solidFill>
              <a:effectLst/>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 xmlns:a16="http://schemas.microsoft.com/office/drawing/2014/main" id="{C397E3E2-6755-43C6-A932-895D74A42A99}"/>
              </a:ext>
            </a:extLst>
          </p:cNvPr>
          <p:cNvSpPr txBox="1"/>
          <p:nvPr/>
        </p:nvSpPr>
        <p:spPr>
          <a:xfrm>
            <a:off x="346145" y="2198250"/>
            <a:ext cx="6094602" cy="400110"/>
          </a:xfrm>
          <a:prstGeom prst="rect">
            <a:avLst/>
          </a:prstGeom>
          <a:noFill/>
        </p:spPr>
        <p:txBody>
          <a:bodyPr wrap="square">
            <a:spAutoFit/>
          </a:bodyPr>
          <a:lstStyle/>
          <a:p>
            <a:pPr algn="l"/>
            <a:r>
              <a:rPr lang="en-US" sz="2000" b="1" i="0" dirty="0">
                <a:solidFill>
                  <a:srgbClr val="FF0000"/>
                </a:solidFill>
                <a:effectLst/>
                <a:latin typeface="Times New Roman" panose="02020603050405020304" pitchFamily="18" charset="0"/>
                <a:cs typeface="Times New Roman" panose="02020603050405020304" pitchFamily="18" charset="0"/>
              </a:rPr>
              <a:t>Create trigger</a:t>
            </a:r>
            <a:endParaRPr lang="en-US" sz="2000" b="0" i="0" dirty="0">
              <a:solidFill>
                <a:srgbClr val="FF0000"/>
              </a:solidFill>
              <a:effectLst/>
              <a:latin typeface="Times New Roman" panose="02020603050405020304" pitchFamily="18" charset="0"/>
              <a:cs typeface="Times New Roman" panose="02020603050405020304" pitchFamily="18" charset="0"/>
            </a:endParaRPr>
          </a:p>
        </p:txBody>
      </p:sp>
      <p:sp>
        <p:nvSpPr>
          <p:cNvPr id="15" name="Rectangle 1">
            <a:extLst>
              <a:ext uri="{FF2B5EF4-FFF2-40B4-BE49-F238E27FC236}">
                <a16:creationId xmlns="" xmlns:a16="http://schemas.microsoft.com/office/drawing/2014/main" id="{5649D9CF-DC60-4850-BBD2-0302E9845F17}"/>
              </a:ext>
            </a:extLst>
          </p:cNvPr>
          <p:cNvSpPr>
            <a:spLocks noChangeArrowheads="1"/>
          </p:cNvSpPr>
          <p:nvPr/>
        </p:nvSpPr>
        <p:spPr bwMode="auto">
          <a:xfrm>
            <a:off x="346145" y="5958171"/>
            <a:ext cx="34157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Trigger created</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70351046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694B200-303B-4E6D-8A3A-1FADD6E07427}"/>
              </a:ext>
            </a:extLst>
          </p:cNvPr>
          <p:cNvSpPr>
            <a:spLocks noGrp="1"/>
          </p:cNvSpPr>
          <p:nvPr>
            <p:ph idx="1"/>
          </p:nvPr>
        </p:nvSpPr>
        <p:spPr>
          <a:xfrm>
            <a:off x="536896" y="503339"/>
            <a:ext cx="11224470" cy="5460441"/>
          </a:xfrm>
        </p:spPr>
        <p:txBody>
          <a:bodyPr>
            <a:normAutofit/>
          </a:bodyPr>
          <a:lstStyle/>
          <a:p>
            <a:pPr algn="just"/>
            <a:r>
              <a:rPr lang="en-US" sz="2000" b="1" i="0" dirty="0">
                <a:solidFill>
                  <a:srgbClr val="000000"/>
                </a:solidFill>
                <a:effectLst/>
                <a:latin typeface="Times New Roman" panose="02020603050405020304" pitchFamily="18" charset="0"/>
                <a:cs typeface="Times New Roman" panose="02020603050405020304" pitchFamily="18" charset="0"/>
              </a:rPr>
              <a:t>Check the salary difference by procedure</a:t>
            </a:r>
            <a:endParaRPr lang="en-US" sz="2000" b="0" i="0" dirty="0">
              <a:solidFill>
                <a:srgbClr val="000000"/>
              </a:solidFill>
              <a:effectLst/>
              <a:latin typeface="Times New Roman" panose="02020603050405020304" pitchFamily="18" charset="0"/>
              <a:cs typeface="Times New Roman" panose="02020603050405020304" pitchFamily="18" charset="0"/>
            </a:endParaRPr>
          </a:p>
          <a:p>
            <a:pPr algn="just"/>
            <a:r>
              <a:rPr lang="en-US" sz="2000" b="0" i="0" dirty="0">
                <a:solidFill>
                  <a:srgbClr val="000000"/>
                </a:solidFill>
                <a:effectLst/>
                <a:latin typeface="Times New Roman" panose="02020603050405020304" pitchFamily="18" charset="0"/>
                <a:cs typeface="Times New Roman" panose="02020603050405020304" pitchFamily="18" charset="0"/>
              </a:rPr>
              <a:t>Use the following code to get the old salary, new salary and salary difference after the trigger created.</a:t>
            </a:r>
          </a:p>
          <a:p>
            <a:endParaRPr lang="en-IN" sz="4000" dirty="0"/>
          </a:p>
        </p:txBody>
      </p:sp>
      <p:sp>
        <p:nvSpPr>
          <p:cNvPr id="6" name="TextBox 5">
            <a:extLst>
              <a:ext uri="{FF2B5EF4-FFF2-40B4-BE49-F238E27FC236}">
                <a16:creationId xmlns="" xmlns:a16="http://schemas.microsoft.com/office/drawing/2014/main" id="{FDCC4BBF-836A-4A97-8BEC-DD0213673530}"/>
              </a:ext>
            </a:extLst>
          </p:cNvPr>
          <p:cNvSpPr txBox="1"/>
          <p:nvPr/>
        </p:nvSpPr>
        <p:spPr>
          <a:xfrm>
            <a:off x="536896" y="1999530"/>
            <a:ext cx="4816179" cy="3539430"/>
          </a:xfrm>
          <a:prstGeom prst="rect">
            <a:avLst/>
          </a:prstGeom>
          <a:noFill/>
        </p:spPr>
        <p:txBody>
          <a:bodyPr wrap="square">
            <a:spAutoFit/>
          </a:bodyPr>
          <a:lstStyle/>
          <a:p>
            <a:pPr algn="l">
              <a:buFont typeface="+mj-lt"/>
              <a:buAutoNum type="arabicPeriod"/>
            </a:pPr>
            <a:r>
              <a:rPr lang="en-IN" sz="1600" b="1" i="0" dirty="0">
                <a:solidFill>
                  <a:srgbClr val="006699"/>
                </a:solidFill>
                <a:effectLst/>
                <a:latin typeface="Times New Roman" panose="02020603050405020304" pitchFamily="18" charset="0"/>
                <a:cs typeface="Times New Roman" panose="02020603050405020304" pitchFamily="18" charset="0"/>
              </a:rPr>
              <a:t>DECLARE</a:t>
            </a:r>
            <a:r>
              <a:rPr lang="en-IN" sz="1600"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IN" sz="1600" b="0" i="0" dirty="0">
                <a:solidFill>
                  <a:srgbClr val="000000"/>
                </a:solidFill>
                <a:effectLst/>
                <a:latin typeface="Times New Roman" panose="02020603050405020304" pitchFamily="18" charset="0"/>
                <a:cs typeface="Times New Roman" panose="02020603050405020304" pitchFamily="18" charset="0"/>
              </a:rPr>
              <a:t>   </a:t>
            </a:r>
            <a:r>
              <a:rPr lang="en-IN" sz="1600" b="0" i="0" dirty="0" err="1">
                <a:solidFill>
                  <a:srgbClr val="000000"/>
                </a:solidFill>
                <a:effectLst/>
                <a:latin typeface="Times New Roman" panose="02020603050405020304" pitchFamily="18" charset="0"/>
                <a:cs typeface="Times New Roman" panose="02020603050405020304" pitchFamily="18" charset="0"/>
              </a:rPr>
              <a:t>total_rows</a:t>
            </a:r>
            <a:r>
              <a:rPr lang="en-IN" sz="1600" b="0" i="0" dirty="0">
                <a:solidFill>
                  <a:srgbClr val="000000"/>
                </a:solidFill>
                <a:effectLst/>
                <a:latin typeface="Times New Roman" panose="02020603050405020304" pitchFamily="18" charset="0"/>
                <a:cs typeface="Times New Roman" panose="02020603050405020304" pitchFamily="18" charset="0"/>
              </a:rPr>
              <a:t> number(2);  </a:t>
            </a:r>
          </a:p>
          <a:p>
            <a:pPr algn="l">
              <a:buFont typeface="+mj-lt"/>
              <a:buAutoNum type="arabicPeriod"/>
            </a:pPr>
            <a:r>
              <a:rPr lang="en-IN" sz="1600" b="1" i="0" dirty="0">
                <a:solidFill>
                  <a:srgbClr val="006699"/>
                </a:solidFill>
                <a:effectLst/>
                <a:latin typeface="Times New Roman" panose="02020603050405020304" pitchFamily="18" charset="0"/>
                <a:cs typeface="Times New Roman" panose="02020603050405020304" pitchFamily="18" charset="0"/>
              </a:rPr>
              <a:t>BEGIN</a:t>
            </a:r>
            <a:r>
              <a:rPr lang="en-IN" sz="1600"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IN" sz="1600" b="0" i="0" dirty="0">
                <a:solidFill>
                  <a:srgbClr val="000000"/>
                </a:solidFill>
                <a:effectLst/>
                <a:latin typeface="Times New Roman" panose="02020603050405020304" pitchFamily="18" charset="0"/>
                <a:cs typeface="Times New Roman" panose="02020603050405020304" pitchFamily="18" charset="0"/>
              </a:rPr>
              <a:t>   </a:t>
            </a:r>
            <a:r>
              <a:rPr lang="en-IN" sz="1600" b="1" i="0" dirty="0">
                <a:solidFill>
                  <a:srgbClr val="006699"/>
                </a:solidFill>
                <a:effectLst/>
                <a:latin typeface="Times New Roman" panose="02020603050405020304" pitchFamily="18" charset="0"/>
                <a:cs typeface="Times New Roman" panose="02020603050405020304" pitchFamily="18" charset="0"/>
              </a:rPr>
              <a:t>UPDATE</a:t>
            </a:r>
            <a:r>
              <a:rPr lang="en-IN" sz="1600" b="0" i="0" dirty="0">
                <a:solidFill>
                  <a:srgbClr val="000000"/>
                </a:solidFill>
                <a:effectLst/>
                <a:latin typeface="Times New Roman" panose="02020603050405020304" pitchFamily="18" charset="0"/>
                <a:cs typeface="Times New Roman" panose="02020603050405020304" pitchFamily="18" charset="0"/>
              </a:rPr>
              <a:t>  customers  </a:t>
            </a:r>
          </a:p>
          <a:p>
            <a:pPr algn="l">
              <a:buFont typeface="+mj-lt"/>
              <a:buAutoNum type="arabicPeriod"/>
            </a:pPr>
            <a:r>
              <a:rPr lang="en-IN" sz="1600" b="0" i="0" dirty="0">
                <a:solidFill>
                  <a:srgbClr val="000000"/>
                </a:solidFill>
                <a:effectLst/>
                <a:latin typeface="Times New Roman" panose="02020603050405020304" pitchFamily="18" charset="0"/>
                <a:cs typeface="Times New Roman" panose="02020603050405020304" pitchFamily="18" charset="0"/>
              </a:rPr>
              <a:t>   </a:t>
            </a:r>
            <a:r>
              <a:rPr lang="en-IN" sz="1600" b="1" i="0" dirty="0">
                <a:solidFill>
                  <a:srgbClr val="006699"/>
                </a:solidFill>
                <a:effectLst/>
                <a:latin typeface="Times New Roman" panose="02020603050405020304" pitchFamily="18" charset="0"/>
                <a:cs typeface="Times New Roman" panose="02020603050405020304" pitchFamily="18" charset="0"/>
              </a:rPr>
              <a:t>SET</a:t>
            </a:r>
            <a:r>
              <a:rPr lang="en-IN" sz="1600" b="0" i="0" dirty="0">
                <a:solidFill>
                  <a:srgbClr val="000000"/>
                </a:solidFill>
                <a:effectLst/>
                <a:latin typeface="Times New Roman" panose="02020603050405020304" pitchFamily="18" charset="0"/>
                <a:cs typeface="Times New Roman" panose="02020603050405020304" pitchFamily="18" charset="0"/>
              </a:rPr>
              <a:t> salary = salary + 5000;  </a:t>
            </a:r>
          </a:p>
          <a:p>
            <a:pPr algn="l">
              <a:buFont typeface="+mj-lt"/>
              <a:buAutoNum type="arabicPeriod"/>
            </a:pPr>
            <a:r>
              <a:rPr lang="en-IN" sz="1600" b="0" i="0" dirty="0">
                <a:solidFill>
                  <a:srgbClr val="000000"/>
                </a:solidFill>
                <a:effectLst/>
                <a:latin typeface="Times New Roman" panose="02020603050405020304" pitchFamily="18" charset="0"/>
                <a:cs typeface="Times New Roman" panose="02020603050405020304" pitchFamily="18" charset="0"/>
              </a:rPr>
              <a:t>   IF </a:t>
            </a:r>
            <a:r>
              <a:rPr lang="en-IN" sz="1600" b="0" i="0" dirty="0" err="1">
                <a:solidFill>
                  <a:srgbClr val="000000"/>
                </a:solidFill>
                <a:effectLst/>
                <a:latin typeface="Times New Roman" panose="02020603050405020304" pitchFamily="18" charset="0"/>
                <a:cs typeface="Times New Roman" panose="02020603050405020304" pitchFamily="18" charset="0"/>
              </a:rPr>
              <a:t>sql%notfound</a:t>
            </a:r>
            <a:r>
              <a:rPr lang="en-IN" sz="1600" b="0" i="0" dirty="0">
                <a:solidFill>
                  <a:srgbClr val="000000"/>
                </a:solidFill>
                <a:effectLst/>
                <a:latin typeface="Times New Roman" panose="02020603050405020304" pitchFamily="18" charset="0"/>
                <a:cs typeface="Times New Roman" panose="02020603050405020304" pitchFamily="18" charset="0"/>
              </a:rPr>
              <a:t> </a:t>
            </a:r>
            <a:r>
              <a:rPr lang="en-IN" sz="1600" b="1" i="0" dirty="0">
                <a:solidFill>
                  <a:srgbClr val="006699"/>
                </a:solidFill>
                <a:effectLst/>
                <a:latin typeface="Times New Roman" panose="02020603050405020304" pitchFamily="18" charset="0"/>
                <a:cs typeface="Times New Roman" panose="02020603050405020304" pitchFamily="18" charset="0"/>
              </a:rPr>
              <a:t>THEN</a:t>
            </a:r>
            <a:r>
              <a:rPr lang="en-IN" sz="1600"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IN" sz="1600" b="0" i="0" dirty="0">
                <a:solidFill>
                  <a:srgbClr val="000000"/>
                </a:solidFill>
                <a:effectLst/>
                <a:latin typeface="Times New Roman" panose="02020603050405020304" pitchFamily="18" charset="0"/>
                <a:cs typeface="Times New Roman" panose="02020603050405020304" pitchFamily="18" charset="0"/>
              </a:rPr>
              <a:t>      </a:t>
            </a:r>
            <a:r>
              <a:rPr lang="en-IN" sz="1600" b="0" i="0" dirty="0" err="1">
                <a:solidFill>
                  <a:srgbClr val="000000"/>
                </a:solidFill>
                <a:effectLst/>
                <a:latin typeface="Times New Roman" panose="02020603050405020304" pitchFamily="18" charset="0"/>
                <a:cs typeface="Times New Roman" panose="02020603050405020304" pitchFamily="18" charset="0"/>
              </a:rPr>
              <a:t>dbms_output.put_line</a:t>
            </a:r>
            <a:r>
              <a:rPr lang="en-IN" sz="1600" b="0" i="0" dirty="0">
                <a:solidFill>
                  <a:srgbClr val="000000"/>
                </a:solidFill>
                <a:effectLst/>
                <a:latin typeface="Times New Roman" panose="02020603050405020304" pitchFamily="18" charset="0"/>
                <a:cs typeface="Times New Roman" panose="02020603050405020304" pitchFamily="18" charset="0"/>
              </a:rPr>
              <a:t>(</a:t>
            </a:r>
            <a:r>
              <a:rPr lang="en-IN" sz="1600" b="0" i="0" dirty="0">
                <a:solidFill>
                  <a:srgbClr val="0000FF"/>
                </a:solidFill>
                <a:effectLst/>
                <a:latin typeface="Times New Roman" panose="02020603050405020304" pitchFamily="18" charset="0"/>
                <a:cs typeface="Times New Roman" panose="02020603050405020304" pitchFamily="18" charset="0"/>
              </a:rPr>
              <a:t>'no customers updated'</a:t>
            </a:r>
            <a:r>
              <a:rPr lang="en-IN" sz="1600"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IN" sz="1600" b="0" i="0" dirty="0">
                <a:solidFill>
                  <a:srgbClr val="000000"/>
                </a:solidFill>
                <a:effectLst/>
                <a:latin typeface="Times New Roman" panose="02020603050405020304" pitchFamily="18" charset="0"/>
                <a:cs typeface="Times New Roman" panose="02020603050405020304" pitchFamily="18" charset="0"/>
              </a:rPr>
              <a:t>   ELSIF </a:t>
            </a:r>
            <a:r>
              <a:rPr lang="en-IN" sz="1600" b="0" i="0" dirty="0" err="1">
                <a:solidFill>
                  <a:srgbClr val="000000"/>
                </a:solidFill>
                <a:effectLst/>
                <a:latin typeface="Times New Roman" panose="02020603050405020304" pitchFamily="18" charset="0"/>
                <a:cs typeface="Times New Roman" panose="02020603050405020304" pitchFamily="18" charset="0"/>
              </a:rPr>
              <a:t>sql%found</a:t>
            </a:r>
            <a:r>
              <a:rPr lang="en-IN" sz="1600" b="0" i="0" dirty="0">
                <a:solidFill>
                  <a:srgbClr val="000000"/>
                </a:solidFill>
                <a:effectLst/>
                <a:latin typeface="Times New Roman" panose="02020603050405020304" pitchFamily="18" charset="0"/>
                <a:cs typeface="Times New Roman" panose="02020603050405020304" pitchFamily="18" charset="0"/>
              </a:rPr>
              <a:t> </a:t>
            </a:r>
            <a:r>
              <a:rPr lang="en-IN" sz="1600" b="1" i="0" dirty="0">
                <a:solidFill>
                  <a:srgbClr val="006699"/>
                </a:solidFill>
                <a:effectLst/>
                <a:latin typeface="Times New Roman" panose="02020603050405020304" pitchFamily="18" charset="0"/>
                <a:cs typeface="Times New Roman" panose="02020603050405020304" pitchFamily="18" charset="0"/>
              </a:rPr>
              <a:t>THEN</a:t>
            </a:r>
            <a:r>
              <a:rPr lang="en-IN" sz="1600"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IN" sz="1600" b="0" i="0" dirty="0">
                <a:solidFill>
                  <a:srgbClr val="000000"/>
                </a:solidFill>
                <a:effectLst/>
                <a:latin typeface="Times New Roman" panose="02020603050405020304" pitchFamily="18" charset="0"/>
                <a:cs typeface="Times New Roman" panose="02020603050405020304" pitchFamily="18" charset="0"/>
              </a:rPr>
              <a:t>      </a:t>
            </a:r>
            <a:r>
              <a:rPr lang="en-IN" sz="1600" b="0" i="0" dirty="0" err="1">
                <a:solidFill>
                  <a:srgbClr val="000000"/>
                </a:solidFill>
                <a:effectLst/>
                <a:latin typeface="Times New Roman" panose="02020603050405020304" pitchFamily="18" charset="0"/>
                <a:cs typeface="Times New Roman" panose="02020603050405020304" pitchFamily="18" charset="0"/>
              </a:rPr>
              <a:t>total_rows</a:t>
            </a:r>
            <a:r>
              <a:rPr lang="en-IN" sz="1600" b="0" i="0" dirty="0">
                <a:solidFill>
                  <a:srgbClr val="000000"/>
                </a:solidFill>
                <a:effectLst/>
                <a:latin typeface="Times New Roman" panose="02020603050405020304" pitchFamily="18" charset="0"/>
                <a:cs typeface="Times New Roman" panose="02020603050405020304" pitchFamily="18" charset="0"/>
              </a:rPr>
              <a:t> := </a:t>
            </a:r>
            <a:r>
              <a:rPr lang="en-IN" sz="1600" b="0" i="0" dirty="0" err="1">
                <a:solidFill>
                  <a:srgbClr val="000000"/>
                </a:solidFill>
                <a:effectLst/>
                <a:latin typeface="Times New Roman" panose="02020603050405020304" pitchFamily="18" charset="0"/>
                <a:cs typeface="Times New Roman" panose="02020603050405020304" pitchFamily="18" charset="0"/>
              </a:rPr>
              <a:t>sql%rowcount</a:t>
            </a:r>
            <a:r>
              <a:rPr lang="en-IN" sz="1600"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IN" sz="1600" b="0" i="0" dirty="0">
                <a:solidFill>
                  <a:srgbClr val="000000"/>
                </a:solidFill>
                <a:effectLst/>
                <a:latin typeface="Times New Roman" panose="02020603050405020304" pitchFamily="18" charset="0"/>
                <a:cs typeface="Times New Roman" panose="02020603050405020304" pitchFamily="18" charset="0"/>
              </a:rPr>
              <a:t>      </a:t>
            </a:r>
            <a:r>
              <a:rPr lang="en-IN" sz="1600" b="0" i="0" dirty="0" err="1">
                <a:solidFill>
                  <a:srgbClr val="000000"/>
                </a:solidFill>
                <a:effectLst/>
                <a:latin typeface="Times New Roman" panose="02020603050405020304" pitchFamily="18" charset="0"/>
                <a:cs typeface="Times New Roman" panose="02020603050405020304" pitchFamily="18" charset="0"/>
              </a:rPr>
              <a:t>dbms_output.put_line</a:t>
            </a:r>
            <a:r>
              <a:rPr lang="en-IN" sz="1600" b="0" i="0" dirty="0">
                <a:solidFill>
                  <a:srgbClr val="000000"/>
                </a:solidFill>
                <a:effectLst/>
                <a:latin typeface="Times New Roman" panose="02020603050405020304" pitchFamily="18" charset="0"/>
                <a:cs typeface="Times New Roman" panose="02020603050405020304" pitchFamily="18" charset="0"/>
              </a:rPr>
              <a:t>( </a:t>
            </a:r>
            <a:r>
              <a:rPr lang="en-IN" sz="1600" b="0" i="0" dirty="0" err="1">
                <a:solidFill>
                  <a:srgbClr val="000000"/>
                </a:solidFill>
                <a:effectLst/>
                <a:latin typeface="Times New Roman" panose="02020603050405020304" pitchFamily="18" charset="0"/>
                <a:cs typeface="Times New Roman" panose="02020603050405020304" pitchFamily="18" charset="0"/>
              </a:rPr>
              <a:t>total_rows</a:t>
            </a:r>
            <a:r>
              <a:rPr lang="en-IN" sz="1600" b="0" i="0" dirty="0">
                <a:solidFill>
                  <a:srgbClr val="000000"/>
                </a:solidFill>
                <a:effectLst/>
                <a:latin typeface="Times New Roman" panose="02020603050405020304" pitchFamily="18" charset="0"/>
                <a:cs typeface="Times New Roman" panose="02020603050405020304" pitchFamily="18" charset="0"/>
              </a:rPr>
              <a:t> || </a:t>
            </a:r>
            <a:r>
              <a:rPr lang="en-IN" sz="1600" b="0" i="0" dirty="0">
                <a:solidFill>
                  <a:srgbClr val="0000FF"/>
                </a:solidFill>
                <a:effectLst/>
                <a:latin typeface="Times New Roman" panose="02020603050405020304" pitchFamily="18" charset="0"/>
                <a:cs typeface="Times New Roman" panose="02020603050405020304" pitchFamily="18" charset="0"/>
              </a:rPr>
              <a:t>' customers updated '</a:t>
            </a:r>
            <a:r>
              <a:rPr lang="en-IN" sz="1600"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IN" sz="1600" b="0" i="0" dirty="0">
                <a:solidFill>
                  <a:srgbClr val="000000"/>
                </a:solidFill>
                <a:effectLst/>
                <a:latin typeface="Times New Roman" panose="02020603050405020304" pitchFamily="18" charset="0"/>
                <a:cs typeface="Times New Roman" panose="02020603050405020304" pitchFamily="18" charset="0"/>
              </a:rPr>
              <a:t>   </a:t>
            </a:r>
            <a:r>
              <a:rPr lang="en-IN" sz="1600" b="1" i="0" dirty="0">
                <a:solidFill>
                  <a:srgbClr val="006699"/>
                </a:solidFill>
                <a:effectLst/>
                <a:latin typeface="Times New Roman" panose="02020603050405020304" pitchFamily="18" charset="0"/>
                <a:cs typeface="Times New Roman" panose="02020603050405020304" pitchFamily="18" charset="0"/>
              </a:rPr>
              <a:t>END</a:t>
            </a:r>
            <a:r>
              <a:rPr lang="en-IN" sz="1600" b="0" i="0" dirty="0">
                <a:solidFill>
                  <a:srgbClr val="000000"/>
                </a:solidFill>
                <a:effectLst/>
                <a:latin typeface="Times New Roman" panose="02020603050405020304" pitchFamily="18" charset="0"/>
                <a:cs typeface="Times New Roman" panose="02020603050405020304" pitchFamily="18" charset="0"/>
              </a:rPr>
              <a:t> IF;   </a:t>
            </a:r>
          </a:p>
          <a:p>
            <a:pPr algn="l">
              <a:buFont typeface="+mj-lt"/>
              <a:buAutoNum type="arabicPeriod"/>
            </a:pPr>
            <a:r>
              <a:rPr lang="en-IN" sz="1600" b="1" i="0" dirty="0">
                <a:solidFill>
                  <a:srgbClr val="006699"/>
                </a:solidFill>
                <a:effectLst/>
                <a:latin typeface="Times New Roman" panose="02020603050405020304" pitchFamily="18" charset="0"/>
                <a:cs typeface="Times New Roman" panose="02020603050405020304" pitchFamily="18" charset="0"/>
              </a:rPr>
              <a:t>END</a:t>
            </a:r>
            <a:r>
              <a:rPr lang="en-IN" sz="1600" b="0" i="0" dirty="0">
                <a:solidFill>
                  <a:srgbClr val="000000"/>
                </a:solidFill>
                <a:effectLst/>
                <a:latin typeface="Times New Roman" panose="02020603050405020304" pitchFamily="18" charset="0"/>
                <a:cs typeface="Times New Roman" panose="02020603050405020304" pitchFamily="18" charset="0"/>
              </a:rPr>
              <a:t>;  </a:t>
            </a:r>
          </a:p>
          <a:p>
            <a:pPr algn="l">
              <a:buFont typeface="+mj-lt"/>
              <a:buAutoNum type="arabicPeriod"/>
            </a:pPr>
            <a:r>
              <a:rPr lang="en-IN" sz="1600" b="0" i="0" dirty="0">
                <a:solidFill>
                  <a:srgbClr val="000000"/>
                </a:solidFill>
                <a:effectLst/>
                <a:latin typeface="Times New Roman" panose="02020603050405020304" pitchFamily="18" charset="0"/>
                <a:cs typeface="Times New Roman" panose="02020603050405020304" pitchFamily="18" charset="0"/>
              </a:rPr>
              <a:t>/  </a:t>
            </a:r>
            <a:endParaRPr lang="en-IN" sz="2000" b="0" i="0" dirty="0">
              <a:solidFill>
                <a:srgbClr val="000000"/>
              </a:solidFill>
              <a:effectLst/>
              <a:latin typeface="Times New Roman" panose="02020603050405020304" pitchFamily="18" charset="0"/>
              <a:cs typeface="Times New Roman" panose="02020603050405020304" pitchFamily="18" charset="0"/>
            </a:endParaRPr>
          </a:p>
        </p:txBody>
      </p:sp>
      <p:sp>
        <p:nvSpPr>
          <p:cNvPr id="7" name="Rectangle 1">
            <a:extLst>
              <a:ext uri="{FF2B5EF4-FFF2-40B4-BE49-F238E27FC236}">
                <a16:creationId xmlns="" xmlns:a16="http://schemas.microsoft.com/office/drawing/2014/main" id="{E503444E-C1B1-4E9E-8429-2F971D264A83}"/>
              </a:ext>
            </a:extLst>
          </p:cNvPr>
          <p:cNvSpPr>
            <a:spLocks noChangeArrowheads="1"/>
          </p:cNvSpPr>
          <p:nvPr/>
        </p:nvSpPr>
        <p:spPr bwMode="auto">
          <a:xfrm>
            <a:off x="6741954" y="1562575"/>
            <a:ext cx="3075962"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Output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Old salary: 20000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New salary: 25000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Salary difference: 5000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Old salary: 22000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New salary: 27000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Salary difference: 5000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Old salary: 24000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New salary: 29000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Salary difference: 5000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Old salary: 26000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New salary: 31000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Salary difference: 5000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Old salary: 28000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New salary: 33000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Salary difference: 5000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Old salary: 30000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New salary: 35000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Salary difference: 5000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6 customers updated </a:t>
            </a: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388649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5D6254-D2B0-47AE-9D97-9D7536FCCD40}"/>
              </a:ext>
            </a:extLst>
          </p:cNvPr>
          <p:cNvSpPr>
            <a:spLocks noGrp="1"/>
          </p:cNvSpPr>
          <p:nvPr>
            <p:ph type="title"/>
          </p:nvPr>
        </p:nvSpPr>
        <p:spPr>
          <a:xfrm>
            <a:off x="1920240" y="442220"/>
            <a:ext cx="8770571" cy="816129"/>
          </a:xfrm>
        </p:spPr>
        <p:txBody>
          <a:bodyPr>
            <a:normAutofit fontScale="90000"/>
          </a:bodyPr>
          <a:lstStyle/>
          <a:p>
            <a:pPr algn="ctr"/>
            <a:r>
              <a:rPr lang="en-IN" b="0" i="0" dirty="0">
                <a:solidFill>
                  <a:srgbClr val="383838"/>
                </a:solidFill>
                <a:effectLst/>
                <a:latin typeface="-apple-system"/>
              </a:rPr>
              <a:t> </a:t>
            </a:r>
            <a:r>
              <a:rPr lang="en-IN" sz="3600" b="0" i="0" dirty="0">
                <a:solidFill>
                  <a:srgbClr val="383838"/>
                </a:solidFill>
                <a:effectLst/>
                <a:latin typeface="Times New Roman" panose="02020603050405020304" pitchFamily="18" charset="0"/>
                <a:cs typeface="Times New Roman" panose="02020603050405020304" pitchFamily="18" charset="0"/>
              </a:rPr>
              <a:t>Query Processing</a:t>
            </a:r>
            <a:r>
              <a:rPr lang="en-IN" b="0" i="0" dirty="0">
                <a:solidFill>
                  <a:srgbClr val="383838"/>
                </a:solidFill>
                <a:effectLst/>
                <a:latin typeface="-apple-system"/>
              </a:rPr>
              <a:t/>
            </a:r>
            <a:br>
              <a:rPr lang="en-IN" b="0" i="0" dirty="0">
                <a:solidFill>
                  <a:srgbClr val="383838"/>
                </a:solidFill>
                <a:effectLst/>
                <a:latin typeface="-apple-system"/>
              </a:rPr>
            </a:br>
            <a:endParaRPr lang="en-IN" dirty="0"/>
          </a:p>
        </p:txBody>
      </p:sp>
      <p:sp>
        <p:nvSpPr>
          <p:cNvPr id="3" name="Content Placeholder 2">
            <a:extLst>
              <a:ext uri="{FF2B5EF4-FFF2-40B4-BE49-F238E27FC236}">
                <a16:creationId xmlns="" xmlns:a16="http://schemas.microsoft.com/office/drawing/2014/main" id="{A002E538-F5B9-4BEB-8047-82AF2E9B9523}"/>
              </a:ext>
            </a:extLst>
          </p:cNvPr>
          <p:cNvSpPr>
            <a:spLocks noGrp="1"/>
          </p:cNvSpPr>
          <p:nvPr>
            <p:ph idx="1"/>
          </p:nvPr>
        </p:nvSpPr>
        <p:spPr>
          <a:xfrm>
            <a:off x="620785" y="788565"/>
            <a:ext cx="11140579" cy="5175215"/>
          </a:xfrm>
        </p:spPr>
        <p:txBody>
          <a:bodyPr>
            <a:normAutofit/>
          </a:bodyPr>
          <a:lstStyle/>
          <a:p>
            <a:pPr algn="just"/>
            <a:r>
              <a:rPr lang="en-US" sz="2000" b="1" i="0" dirty="0">
                <a:solidFill>
                  <a:srgbClr val="000000"/>
                </a:solidFill>
                <a:effectLst/>
                <a:latin typeface="Times New Roman" panose="02020603050405020304" pitchFamily="18" charset="0"/>
                <a:cs typeface="Times New Roman" panose="02020603050405020304" pitchFamily="18" charset="0"/>
              </a:rPr>
              <a:t>Query Processing</a:t>
            </a:r>
            <a:r>
              <a:rPr lang="en-US" sz="2000" b="0" i="0" dirty="0">
                <a:solidFill>
                  <a:srgbClr val="000000"/>
                </a:solidFill>
                <a:effectLst/>
                <a:latin typeface="Times New Roman" panose="02020603050405020304" pitchFamily="18" charset="0"/>
                <a:cs typeface="Times New Roman" panose="02020603050405020304" pitchFamily="18" charset="0"/>
              </a:rPr>
              <a:t> includes translations on high level Queries into low level expressions that can be used at physical level of file system, query optimization and actual execution of query to get the actual result.</a:t>
            </a:r>
          </a:p>
          <a:p>
            <a:pPr algn="just"/>
            <a:endParaRPr lang="en-US" sz="1600" b="1" dirty="0">
              <a:solidFill>
                <a:srgbClr val="000000"/>
              </a:solidFill>
              <a:latin typeface="Times New Roman" panose="02020603050405020304" pitchFamily="18" charset="0"/>
              <a:cs typeface="Times New Roman" panose="02020603050405020304" pitchFamily="18" charset="0"/>
            </a:endParaRPr>
          </a:p>
          <a:p>
            <a:pPr algn="just"/>
            <a:r>
              <a:rPr lang="en-US" sz="1600" b="1" dirty="0">
                <a:solidFill>
                  <a:srgbClr val="000000"/>
                </a:solidFill>
                <a:latin typeface="Times New Roman" panose="02020603050405020304" pitchFamily="18" charset="0"/>
                <a:cs typeface="Times New Roman" panose="02020603050405020304" pitchFamily="18" charset="0"/>
              </a:rPr>
              <a:t>Block Diagram of Query Processing 		</a:t>
            </a:r>
            <a:r>
              <a:rPr lang="en-IN" sz="1600" b="1" dirty="0">
                <a:solidFill>
                  <a:srgbClr val="000000"/>
                </a:solidFill>
                <a:latin typeface="Times New Roman" panose="02020603050405020304" pitchFamily="18" charset="0"/>
                <a:cs typeface="Times New Roman" panose="02020603050405020304" pitchFamily="18" charset="0"/>
              </a:rPr>
              <a:t>Detailed Diagram</a:t>
            </a:r>
            <a:r>
              <a:rPr lang="en-US" sz="1600" b="1" dirty="0">
                <a:solidFill>
                  <a:srgbClr val="000000"/>
                </a:solidFill>
                <a:latin typeface="Times New Roman" panose="02020603050405020304" pitchFamily="18" charset="0"/>
                <a:cs typeface="Times New Roman" panose="02020603050405020304" pitchFamily="18" charset="0"/>
              </a:rPr>
              <a:t>Query Processing </a:t>
            </a:r>
            <a:endParaRPr lang="en-IN" sz="1600" b="1" dirty="0">
              <a:solidFill>
                <a:srgbClr val="0000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 xmlns:a16="http://schemas.microsoft.com/office/drawing/2014/main" id="{5BECD9B8-BCEA-4A43-9895-7D56973426A6}"/>
              </a:ext>
            </a:extLst>
          </p:cNvPr>
          <p:cNvPicPr/>
          <p:nvPr/>
        </p:nvPicPr>
        <p:blipFill rotWithShape="1">
          <a:blip r:embed="rId2">
            <a:extLst>
              <a:ext uri="{28A0092B-C50C-407E-A947-70E740481C1C}">
                <a14:useLocalDpi xmlns:a14="http://schemas.microsoft.com/office/drawing/2010/main" val="0"/>
              </a:ext>
            </a:extLst>
          </a:blip>
          <a:srcRect l="38578" t="35522" r="11657"/>
          <a:stretch/>
        </p:blipFill>
        <p:spPr>
          <a:xfrm>
            <a:off x="545685" y="2288684"/>
            <a:ext cx="5038687" cy="3544349"/>
          </a:xfrm>
          <a:prstGeom prst="rect">
            <a:avLst/>
          </a:prstGeom>
        </p:spPr>
      </p:pic>
      <p:pic>
        <p:nvPicPr>
          <p:cNvPr id="6" name="Picture 5">
            <a:extLst>
              <a:ext uri="{FF2B5EF4-FFF2-40B4-BE49-F238E27FC236}">
                <a16:creationId xmlns="" xmlns:a16="http://schemas.microsoft.com/office/drawing/2014/main" id="{0A17A1BD-5C8E-4DCF-9A33-6BC3D44C65B1}"/>
              </a:ext>
            </a:extLst>
          </p:cNvPr>
          <p:cNvPicPr/>
          <p:nvPr/>
        </p:nvPicPr>
        <p:blipFill rotWithShape="1">
          <a:blip r:embed="rId3">
            <a:extLst>
              <a:ext uri="{28A0092B-C50C-407E-A947-70E740481C1C}">
                <a14:useLocalDpi xmlns:a14="http://schemas.microsoft.com/office/drawing/2010/main" val="0"/>
              </a:ext>
            </a:extLst>
          </a:blip>
          <a:srcRect l="22971" t="16658" r="5602"/>
          <a:stretch/>
        </p:blipFill>
        <p:spPr>
          <a:xfrm>
            <a:off x="6305525" y="2533475"/>
            <a:ext cx="4093828" cy="3882305"/>
          </a:xfrm>
          <a:prstGeom prst="rect">
            <a:avLst/>
          </a:prstGeom>
        </p:spPr>
      </p:pic>
    </p:spTree>
    <p:extLst>
      <p:ext uri="{BB962C8B-B14F-4D97-AF65-F5344CB8AC3E}">
        <p14:creationId xmlns:p14="http://schemas.microsoft.com/office/powerpoint/2010/main" val="289706004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FD066969-BEB1-4688-B015-6712652A85C3}"/>
              </a:ext>
            </a:extLst>
          </p:cNvPr>
          <p:cNvSpPr>
            <a:spLocks noGrp="1"/>
          </p:cNvSpPr>
          <p:nvPr>
            <p:ph idx="1"/>
          </p:nvPr>
        </p:nvSpPr>
        <p:spPr>
          <a:xfrm>
            <a:off x="780176" y="293615"/>
            <a:ext cx="10687574" cy="5876875"/>
          </a:xfrm>
        </p:spPr>
        <p:txBody>
          <a:bodyPr>
            <a:normAutofit lnSpcReduction="10000"/>
          </a:bodyPr>
          <a:lstStyle/>
          <a:p>
            <a:pPr algn="just"/>
            <a:r>
              <a:rPr lang="en-IN" b="1" i="0" dirty="0">
                <a:solidFill>
                  <a:srgbClr val="000000"/>
                </a:solidFill>
                <a:effectLst/>
                <a:latin typeface="Times New Roman" panose="02020603050405020304" pitchFamily="18" charset="0"/>
                <a:cs typeface="Times New Roman" panose="02020603050405020304" pitchFamily="18" charset="0"/>
              </a:rPr>
              <a:t>Step-1</a:t>
            </a:r>
          </a:p>
          <a:p>
            <a:pPr algn="just"/>
            <a:r>
              <a:rPr lang="en-US" b="1" i="0" dirty="0">
                <a:solidFill>
                  <a:srgbClr val="000000"/>
                </a:solidFill>
                <a:effectLst/>
                <a:latin typeface="Times New Roman" panose="02020603050405020304" pitchFamily="18" charset="0"/>
                <a:cs typeface="Times New Roman" panose="02020603050405020304" pitchFamily="18" charset="0"/>
              </a:rPr>
              <a:t>Parser:</a:t>
            </a:r>
            <a:r>
              <a:rPr lang="en-US" b="0" i="0" dirty="0">
                <a:solidFill>
                  <a:srgbClr val="383838"/>
                </a:solidFill>
                <a:effectLst/>
                <a:latin typeface="Times New Roman" panose="02020603050405020304" pitchFamily="18" charset="0"/>
                <a:cs typeface="Times New Roman" panose="02020603050405020304" pitchFamily="18" charset="0"/>
              </a:rPr>
              <a:t> During parse call, the database performs the following checks- Syntax check, Semantic check and Shared pool check, after converting the query into relational algebra.</a:t>
            </a:r>
            <a:endParaRPr lang="en-IN" b="1" dirty="0">
              <a:solidFill>
                <a:srgbClr val="000000"/>
              </a:solidFill>
              <a:latin typeface="Times New Roman" panose="02020603050405020304" pitchFamily="18" charset="0"/>
              <a:cs typeface="Times New Roman" panose="02020603050405020304" pitchFamily="18" charset="0"/>
            </a:endParaRPr>
          </a:p>
          <a:p>
            <a:pPr algn="just"/>
            <a:r>
              <a:rPr lang="en-IN" b="0" i="0" dirty="0">
                <a:solidFill>
                  <a:srgbClr val="000000"/>
                </a:solidFill>
                <a:effectLst/>
                <a:latin typeface="Times New Roman" panose="02020603050405020304" pitchFamily="18" charset="0"/>
                <a:cs typeface="Times New Roman" panose="02020603050405020304" pitchFamily="18" charset="0"/>
              </a:rPr>
              <a:t>Parser performs the following</a:t>
            </a:r>
            <a:endParaRPr lang="en-IN" b="1" i="0" dirty="0">
              <a:solidFill>
                <a:srgbClr val="000000"/>
              </a:solidFill>
              <a:effectLst/>
              <a:latin typeface="Times New Roman" panose="02020603050405020304" pitchFamily="18" charset="0"/>
              <a:cs typeface="Times New Roman" panose="02020603050405020304" pitchFamily="18" charset="0"/>
            </a:endParaRPr>
          </a:p>
          <a:p>
            <a:pPr algn="just"/>
            <a:r>
              <a:rPr lang="en-US" b="1" i="0" dirty="0">
                <a:solidFill>
                  <a:srgbClr val="000000"/>
                </a:solidFill>
                <a:effectLst/>
                <a:latin typeface="Times New Roman" panose="02020603050405020304" pitchFamily="18" charset="0"/>
                <a:cs typeface="Times New Roman" panose="02020603050405020304" pitchFamily="18" charset="0"/>
              </a:rPr>
              <a:t>Syntax check –</a:t>
            </a:r>
            <a:r>
              <a:rPr lang="en-US" b="0" i="0" dirty="0">
                <a:solidFill>
                  <a:srgbClr val="383838"/>
                </a:solidFill>
                <a:effectLst/>
                <a:latin typeface="Times New Roman" panose="02020603050405020304" pitchFamily="18" charset="0"/>
                <a:cs typeface="Times New Roman" panose="02020603050405020304" pitchFamily="18" charset="0"/>
              </a:rPr>
              <a:t> concludes SQL syntactic validity.</a:t>
            </a:r>
            <a:endParaRPr lang="en-IN" b="1" dirty="0">
              <a:solidFill>
                <a:srgbClr val="000000"/>
              </a:solidFill>
              <a:latin typeface="Times New Roman" panose="02020603050405020304" pitchFamily="18" charset="0"/>
              <a:cs typeface="Times New Roman" panose="02020603050405020304" pitchFamily="18" charset="0"/>
            </a:endParaRPr>
          </a:p>
          <a:p>
            <a:pPr algn="ctr"/>
            <a:r>
              <a:rPr kumimoji="0" lang="en-US" altLang="en-US"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SELECT * FROM employee;</a:t>
            </a:r>
          </a:p>
          <a:p>
            <a:pPr algn="just">
              <a:buFont typeface="+mj-lt"/>
              <a:buAutoNum type="arabicPeriod"/>
            </a:pPr>
            <a:r>
              <a:rPr lang="en-US" b="1" i="0" dirty="0">
                <a:solidFill>
                  <a:srgbClr val="000000"/>
                </a:solidFill>
                <a:effectLst/>
                <a:latin typeface="Times New Roman" panose="02020603050405020304" pitchFamily="18" charset="0"/>
                <a:cs typeface="Times New Roman" panose="02020603050405020304" pitchFamily="18" charset="0"/>
              </a:rPr>
              <a:t>Semantic check –</a:t>
            </a:r>
            <a:r>
              <a:rPr lang="en-US" b="0" i="0" dirty="0">
                <a:solidFill>
                  <a:srgbClr val="383838"/>
                </a:solidFill>
                <a:effectLst/>
                <a:latin typeface="Times New Roman" panose="02020603050405020304" pitchFamily="18" charset="0"/>
                <a:cs typeface="Times New Roman" panose="02020603050405020304" pitchFamily="18" charset="0"/>
              </a:rPr>
              <a:t> determines whether the statement is meaningful or not. Example: query contains a </a:t>
            </a:r>
            <a:r>
              <a:rPr lang="en-US" b="0" i="0" dirty="0" err="1">
                <a:solidFill>
                  <a:srgbClr val="383838"/>
                </a:solidFill>
                <a:effectLst/>
                <a:latin typeface="Times New Roman" panose="02020603050405020304" pitchFamily="18" charset="0"/>
                <a:cs typeface="Times New Roman" panose="02020603050405020304" pitchFamily="18" charset="0"/>
              </a:rPr>
              <a:t>tablename</a:t>
            </a:r>
            <a:r>
              <a:rPr lang="en-US" b="0" i="0" dirty="0">
                <a:solidFill>
                  <a:srgbClr val="383838"/>
                </a:solidFill>
                <a:effectLst/>
                <a:latin typeface="Times New Roman" panose="02020603050405020304" pitchFamily="18" charset="0"/>
                <a:cs typeface="Times New Roman" panose="02020603050405020304" pitchFamily="18" charset="0"/>
              </a:rPr>
              <a:t> which does not exist is checked by this check.</a:t>
            </a:r>
          </a:p>
          <a:p>
            <a:pPr algn="just">
              <a:buFont typeface="+mj-lt"/>
              <a:buAutoNum type="arabicPeriod"/>
            </a:pPr>
            <a:r>
              <a:rPr lang="en-US" b="1" i="0" dirty="0">
                <a:solidFill>
                  <a:srgbClr val="000000"/>
                </a:solidFill>
                <a:effectLst/>
                <a:latin typeface="Times New Roman" panose="02020603050405020304" pitchFamily="18" charset="0"/>
                <a:cs typeface="Times New Roman" panose="02020603050405020304" pitchFamily="18" charset="0"/>
              </a:rPr>
              <a:t>Shared Pool check –</a:t>
            </a:r>
            <a:r>
              <a:rPr lang="en-US" b="0" i="0" dirty="0">
                <a:solidFill>
                  <a:srgbClr val="383838"/>
                </a:solidFill>
                <a:effectLst/>
                <a:latin typeface="Times New Roman" panose="02020603050405020304" pitchFamily="18" charset="0"/>
                <a:cs typeface="Times New Roman" panose="02020603050405020304" pitchFamily="18" charset="0"/>
              </a:rPr>
              <a:t> Every query possess a hash code during its execution. So, this check determines existence of written hash code in shared pool if code exists in shared pool then database will not take additional steps for optimization and execution.</a:t>
            </a:r>
          </a:p>
          <a:p>
            <a:endParaRPr kumimoji="0" lang="en-US" altLang="en-US" sz="3200" b="0" i="0" u="none" strike="noStrike" cap="none" normalizeH="0" baseline="0" dirty="0">
              <a:ln>
                <a:noFill/>
              </a:ln>
              <a:solidFill>
                <a:schemeClr val="tx1"/>
              </a:solidFill>
              <a:effectLst/>
              <a:latin typeface="Arial" panose="020B0604020202020204" pitchFamily="34" charset="0"/>
            </a:endParaRPr>
          </a:p>
          <a:p>
            <a:endParaRPr lang="en-IN" dirty="0"/>
          </a:p>
        </p:txBody>
      </p:sp>
    </p:spTree>
    <p:extLst>
      <p:ext uri="{BB962C8B-B14F-4D97-AF65-F5344CB8AC3E}">
        <p14:creationId xmlns:p14="http://schemas.microsoft.com/office/powerpoint/2010/main" val="21767646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4644E04-6075-48AE-BC71-1B40C1127ED4}"/>
              </a:ext>
            </a:extLst>
          </p:cNvPr>
          <p:cNvSpPr>
            <a:spLocks noGrp="1"/>
          </p:cNvSpPr>
          <p:nvPr>
            <p:ph type="title"/>
          </p:nvPr>
        </p:nvSpPr>
        <p:spPr>
          <a:xfrm>
            <a:off x="1945407" y="94869"/>
            <a:ext cx="8770571" cy="648349"/>
          </a:xfrm>
        </p:spPr>
        <p:txBody>
          <a:bodyPr>
            <a:normAutofit fontScale="90000"/>
          </a:bodyPr>
          <a:lstStyle/>
          <a:p>
            <a:pPr algn="ctr"/>
            <a:r>
              <a:rPr lang="en-IN" b="0" i="0" dirty="0">
                <a:solidFill>
                  <a:srgbClr val="40424E"/>
                </a:solidFill>
                <a:effectLst/>
                <a:latin typeface="Times New Roman" panose="02020603050405020304" pitchFamily="18" charset="0"/>
                <a:cs typeface="Times New Roman" panose="02020603050405020304" pitchFamily="18" charset="0"/>
              </a:rPr>
              <a:t>FOREIGN KEY</a:t>
            </a:r>
            <a:endParaRPr lang="en-IN" b="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E3C2BB58-5BE7-49C3-B89A-92174BDB9BAA}"/>
              </a:ext>
            </a:extLst>
          </p:cNvPr>
          <p:cNvSpPr>
            <a:spLocks noGrp="1"/>
          </p:cNvSpPr>
          <p:nvPr>
            <p:ph idx="1"/>
          </p:nvPr>
        </p:nvSpPr>
        <p:spPr>
          <a:xfrm>
            <a:off x="805343" y="743218"/>
            <a:ext cx="10872131" cy="5220562"/>
          </a:xfrm>
        </p:spPr>
        <p:txBody>
          <a:bodyPr/>
          <a:lstStyle/>
          <a:p>
            <a:pPr marL="285750" indent="-285750" algn="just">
              <a:buFont typeface="Arial" panose="020B0604020202020204" pitchFamily="34" charset="0"/>
              <a:buChar char="•"/>
            </a:pPr>
            <a:r>
              <a:rPr lang="en-US" b="0" i="0" dirty="0">
                <a:solidFill>
                  <a:srgbClr val="40424E"/>
                </a:solidFill>
                <a:effectLst/>
                <a:latin typeface="Times New Roman" panose="02020603050405020304" pitchFamily="18" charset="0"/>
                <a:cs typeface="Times New Roman" panose="02020603050405020304" pitchFamily="18" charset="0"/>
              </a:rPr>
              <a:t>Foreign Key is a field in a table which uniquely identifies each row of a another table. </a:t>
            </a:r>
          </a:p>
          <a:p>
            <a:pPr marL="285750" indent="-285750" algn="just">
              <a:buFont typeface="Arial" panose="020B0604020202020204" pitchFamily="34" charset="0"/>
              <a:buChar char="•"/>
            </a:pPr>
            <a:r>
              <a:rPr lang="en-US" b="0" i="0" dirty="0">
                <a:solidFill>
                  <a:srgbClr val="40424E"/>
                </a:solidFill>
                <a:effectLst/>
                <a:latin typeface="Times New Roman" panose="02020603050405020304" pitchFamily="18" charset="0"/>
                <a:cs typeface="Times New Roman" panose="02020603050405020304" pitchFamily="18" charset="0"/>
              </a:rPr>
              <a:t>That is, this field points to primary key of another table. This usually creates a kind of link between the tables.</a:t>
            </a:r>
          </a:p>
          <a:p>
            <a:pPr marL="285750" indent="-285750" algn="just">
              <a:buFont typeface="Arial" panose="020B0604020202020204" pitchFamily="34" charset="0"/>
              <a:buChar char="•"/>
            </a:pPr>
            <a:r>
              <a:rPr lang="en-US" dirty="0">
                <a:solidFill>
                  <a:srgbClr val="40424E"/>
                </a:solidFill>
                <a:latin typeface="Times New Roman" panose="02020603050405020304" pitchFamily="18" charset="0"/>
                <a:cs typeface="Times New Roman" panose="02020603050405020304" pitchFamily="18" charset="0"/>
                <a:hlinkClick r:id="rId2">
                  <a:extLst>
                    <a:ext uri="{A12FA001-AC4F-418D-AE19-62706E023703}">
                      <ahyp:hlinkClr xmlns="" xmlns:ahyp="http://schemas.microsoft.com/office/drawing/2018/hyperlinkcolor" val="tx"/>
                    </a:ext>
                  </a:extLst>
                </a:hlinkClick>
              </a:rPr>
              <a:t>Foreign Key</a:t>
            </a:r>
            <a:r>
              <a:rPr lang="en-US" dirty="0">
                <a:solidFill>
                  <a:srgbClr val="40424E"/>
                </a:solidFill>
                <a:latin typeface="Times New Roman" panose="02020603050405020304" pitchFamily="18" charset="0"/>
                <a:cs typeface="Times New Roman" panose="02020603050405020304" pitchFamily="18" charset="0"/>
              </a:rPr>
              <a:t> is used to relate two tables. The relationship between the two tables matches the Primary Key in one of the tables with a Foreign Key in the second table.</a:t>
            </a:r>
          </a:p>
          <a:p>
            <a:pPr marL="285750" indent="-285750" algn="just">
              <a:buFont typeface="Arial" panose="020B0604020202020204" pitchFamily="34" charset="0"/>
              <a:buChar char="•"/>
            </a:pPr>
            <a:r>
              <a:rPr lang="en-US" dirty="0">
                <a:solidFill>
                  <a:srgbClr val="40424E"/>
                </a:solidFill>
                <a:latin typeface="Times New Roman" panose="02020603050405020304" pitchFamily="18" charset="0"/>
                <a:cs typeface="Times New Roman" panose="02020603050405020304" pitchFamily="18" charset="0"/>
              </a:rPr>
              <a:t>This is also called a referencing key.</a:t>
            </a:r>
          </a:p>
          <a:p>
            <a:pPr marL="285750" indent="-285750" algn="just">
              <a:buFont typeface="Arial" panose="020B0604020202020204" pitchFamily="34" charset="0"/>
              <a:buChar char="•"/>
            </a:pPr>
            <a:r>
              <a:rPr lang="en-US" dirty="0">
                <a:solidFill>
                  <a:srgbClr val="40424E"/>
                </a:solidFill>
                <a:latin typeface="Times New Roman" panose="02020603050405020304" pitchFamily="18" charset="0"/>
                <a:cs typeface="Times New Roman" panose="02020603050405020304" pitchFamily="18" charset="0"/>
              </a:rPr>
              <a:t>We use </a:t>
            </a:r>
            <a:r>
              <a:rPr lang="en-US" dirty="0">
                <a:solidFill>
                  <a:srgbClr val="40424E"/>
                </a:solidFill>
                <a:latin typeface="Times New Roman" panose="02020603050405020304" pitchFamily="18" charset="0"/>
                <a:cs typeface="Times New Roman" panose="02020603050405020304" pitchFamily="18" charset="0"/>
                <a:hlinkClick r:id="rId3">
                  <a:extLst>
                    <a:ext uri="{A12FA001-AC4F-418D-AE19-62706E023703}">
                      <ahyp:hlinkClr xmlns="" xmlns:ahyp="http://schemas.microsoft.com/office/drawing/2018/hyperlinkcolor" val="tx"/>
                    </a:ext>
                  </a:extLst>
                </a:hlinkClick>
              </a:rPr>
              <a:t>ALTER</a:t>
            </a:r>
            <a:r>
              <a:rPr lang="en-US" dirty="0">
                <a:solidFill>
                  <a:srgbClr val="40424E"/>
                </a:solidFill>
                <a:latin typeface="Times New Roman" panose="02020603050405020304" pitchFamily="18" charset="0"/>
                <a:cs typeface="Times New Roman" panose="02020603050405020304" pitchFamily="18" charset="0"/>
              </a:rPr>
              <a:t> statement and </a:t>
            </a:r>
            <a:r>
              <a:rPr lang="en-US" dirty="0">
                <a:solidFill>
                  <a:srgbClr val="40424E"/>
                </a:solidFill>
                <a:latin typeface="Times New Roman" panose="02020603050405020304" pitchFamily="18" charset="0"/>
                <a:cs typeface="Times New Roman" panose="02020603050405020304" pitchFamily="18" charset="0"/>
                <a:hlinkClick r:id="rId3">
                  <a:extLst>
                    <a:ext uri="{A12FA001-AC4F-418D-AE19-62706E023703}">
                      <ahyp:hlinkClr xmlns="" xmlns:ahyp="http://schemas.microsoft.com/office/drawing/2018/hyperlinkcolor" val="tx"/>
                    </a:ext>
                  </a:extLst>
                </a:hlinkClick>
              </a:rPr>
              <a:t>ADD</a:t>
            </a:r>
            <a:r>
              <a:rPr lang="en-US" dirty="0">
                <a:solidFill>
                  <a:srgbClr val="40424E"/>
                </a:solidFill>
                <a:latin typeface="Times New Roman" panose="02020603050405020304" pitchFamily="18" charset="0"/>
                <a:cs typeface="Times New Roman" panose="02020603050405020304" pitchFamily="18" charset="0"/>
              </a:rPr>
              <a:t> statement to specify this constraint.</a:t>
            </a:r>
          </a:p>
          <a:p>
            <a:pPr marL="285750" indent="-285750" algn="just">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256986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D434408-9450-418C-BE35-D1380E15AEFA}"/>
              </a:ext>
            </a:extLst>
          </p:cNvPr>
          <p:cNvSpPr>
            <a:spLocks noGrp="1"/>
          </p:cNvSpPr>
          <p:nvPr>
            <p:ph idx="1"/>
          </p:nvPr>
        </p:nvSpPr>
        <p:spPr>
          <a:xfrm>
            <a:off x="696287" y="87696"/>
            <a:ext cx="11048300" cy="6178879"/>
          </a:xfrm>
        </p:spPr>
        <p:txBody>
          <a:bodyPr>
            <a:normAutofit/>
          </a:bodyPr>
          <a:lstStyle/>
          <a:p>
            <a:pPr algn="just"/>
            <a:r>
              <a:rPr lang="en-US" sz="1600" b="1" i="0" dirty="0">
                <a:solidFill>
                  <a:srgbClr val="000000"/>
                </a:solidFill>
                <a:effectLst/>
                <a:latin typeface="Times New Roman" panose="02020603050405020304" pitchFamily="18" charset="0"/>
                <a:cs typeface="Times New Roman" panose="02020603050405020304" pitchFamily="18" charset="0"/>
              </a:rPr>
              <a:t>Hard Parse and Soft Parse </a:t>
            </a:r>
          </a:p>
          <a:p>
            <a:pPr algn="just"/>
            <a:r>
              <a:rPr lang="en-US" sz="1600" b="0" i="0" dirty="0">
                <a:solidFill>
                  <a:srgbClr val="000000"/>
                </a:solidFill>
                <a:effectLst/>
                <a:latin typeface="Times New Roman" panose="02020603050405020304" pitchFamily="18" charset="0"/>
                <a:cs typeface="Times New Roman" panose="02020603050405020304" pitchFamily="18" charset="0"/>
              </a:rPr>
              <a:t>If there is a fresh query and its hash code does not exist in shared pool then that query has to pass through from the additional steps known as hard parsing </a:t>
            </a:r>
          </a:p>
          <a:p>
            <a:pPr algn="just"/>
            <a:r>
              <a:rPr lang="en-US" sz="1600" dirty="0">
                <a:solidFill>
                  <a:srgbClr val="000000"/>
                </a:solidFill>
                <a:latin typeface="Times New Roman" panose="02020603050405020304" pitchFamily="18" charset="0"/>
                <a:cs typeface="Times New Roman" panose="02020603050405020304" pitchFamily="18" charset="0"/>
              </a:rPr>
              <a:t>I</a:t>
            </a:r>
            <a:r>
              <a:rPr lang="en-US" sz="1600" b="0" i="0" dirty="0">
                <a:solidFill>
                  <a:srgbClr val="000000"/>
                </a:solidFill>
                <a:effectLst/>
                <a:latin typeface="Times New Roman" panose="02020603050405020304" pitchFamily="18" charset="0"/>
                <a:cs typeface="Times New Roman" panose="02020603050405020304" pitchFamily="18" charset="0"/>
              </a:rPr>
              <a:t>f hash code exists then query does not passes through additional steps. It just passes directly to execution engine. This is known as soft parsing.</a:t>
            </a:r>
          </a:p>
          <a:p>
            <a:endParaRPr lang="en-US" sz="1600" b="1" i="0" dirty="0">
              <a:solidFill>
                <a:srgbClr val="000000"/>
              </a:solidFill>
              <a:effectLst/>
              <a:latin typeface="Times New Roman" panose="02020603050405020304" pitchFamily="18" charset="0"/>
              <a:cs typeface="Times New Roman" panose="02020603050405020304" pitchFamily="18" charset="0"/>
            </a:endParaRPr>
          </a:p>
          <a:p>
            <a:r>
              <a:rPr lang="en-US" sz="1600" b="1" i="0" dirty="0">
                <a:solidFill>
                  <a:srgbClr val="000000"/>
                </a:solidFill>
                <a:effectLst/>
                <a:latin typeface="Times New Roman" panose="02020603050405020304" pitchFamily="18" charset="0"/>
                <a:cs typeface="Times New Roman" panose="02020603050405020304" pitchFamily="18" charset="0"/>
              </a:rPr>
              <a:t>Step-2</a:t>
            </a:r>
            <a:r>
              <a:rPr lang="en-US" sz="1600" dirty="0"/>
              <a:t/>
            </a:r>
            <a:br>
              <a:rPr lang="en-US" sz="1600" dirty="0"/>
            </a:br>
            <a:r>
              <a:rPr lang="en-US" sz="1600" b="1" i="0" dirty="0">
                <a:solidFill>
                  <a:srgbClr val="000000"/>
                </a:solidFill>
                <a:effectLst/>
                <a:latin typeface="Times New Roman" panose="02020603050405020304" pitchFamily="18" charset="0"/>
                <a:cs typeface="Times New Roman" panose="02020603050405020304" pitchFamily="18" charset="0"/>
              </a:rPr>
              <a:t>Optimizer</a:t>
            </a:r>
          </a:p>
          <a:p>
            <a:pPr algn="just"/>
            <a:r>
              <a:rPr lang="en-US" sz="1600" b="0" i="0" dirty="0">
                <a:solidFill>
                  <a:srgbClr val="383838"/>
                </a:solidFill>
                <a:effectLst/>
                <a:latin typeface="Times New Roman" panose="02020603050405020304" pitchFamily="18" charset="0"/>
                <a:cs typeface="Times New Roman" panose="02020603050405020304" pitchFamily="18" charset="0"/>
              </a:rPr>
              <a:t>During optimization stage, database must perform a hard parse at least for one unique DML statement and perform optimization during this parse. This database never optimizes DDL unless it includes a DML component such as subquery that require optimization.</a:t>
            </a:r>
            <a:endParaRPr lang="en-US" sz="1600" b="0" i="0" dirty="0">
              <a:solidFill>
                <a:srgbClr val="000000"/>
              </a:solidFill>
              <a:effectLst/>
              <a:latin typeface="Times New Roman" panose="02020603050405020304" pitchFamily="18" charset="0"/>
              <a:cs typeface="Times New Roman" panose="02020603050405020304" pitchFamily="18" charset="0"/>
            </a:endParaRPr>
          </a:p>
          <a:p>
            <a:pPr algn="just" fontAlgn="base"/>
            <a:endParaRPr lang="en-US" sz="1600" b="0" i="0" dirty="0">
              <a:solidFill>
                <a:srgbClr val="000000"/>
              </a:solidFill>
              <a:effectLst/>
              <a:latin typeface="Times New Roman" panose="02020603050405020304" pitchFamily="18" charset="0"/>
              <a:cs typeface="Times New Roman" panose="02020603050405020304" pitchFamily="18" charset="0"/>
            </a:endParaRPr>
          </a:p>
          <a:p>
            <a:pPr algn="just" fontAlgn="base"/>
            <a:r>
              <a:rPr lang="en-US" sz="1600" b="0" i="0" dirty="0">
                <a:solidFill>
                  <a:srgbClr val="000000"/>
                </a:solidFill>
                <a:effectLst/>
                <a:latin typeface="Times New Roman" panose="02020603050405020304" pitchFamily="18" charset="0"/>
                <a:cs typeface="Times New Roman" panose="02020603050405020304" pitchFamily="18" charset="0"/>
              </a:rPr>
              <a:t>It is a process in which multiple query execution plan for satisfying a query are examined and most efficient query plan is satisfied for execution.</a:t>
            </a:r>
          </a:p>
          <a:p>
            <a:pPr algn="just" fontAlgn="base"/>
            <a:r>
              <a:rPr lang="en-US" sz="1600" b="0" i="0" dirty="0">
                <a:solidFill>
                  <a:srgbClr val="000000"/>
                </a:solidFill>
                <a:effectLst/>
                <a:latin typeface="Times New Roman" panose="02020603050405020304" pitchFamily="18" charset="0"/>
                <a:cs typeface="Times New Roman" panose="02020603050405020304" pitchFamily="18" charset="0"/>
              </a:rPr>
              <a:t/>
            </a:r>
            <a:br>
              <a:rPr lang="en-US" sz="1600" b="0" i="0" dirty="0">
                <a:solidFill>
                  <a:srgbClr val="000000"/>
                </a:solidFill>
                <a:effectLst/>
                <a:latin typeface="Times New Roman" panose="02020603050405020304" pitchFamily="18" charset="0"/>
                <a:cs typeface="Times New Roman" panose="02020603050405020304" pitchFamily="18" charset="0"/>
              </a:rPr>
            </a:br>
            <a:r>
              <a:rPr lang="en-US" sz="1600" b="0" i="0" dirty="0">
                <a:solidFill>
                  <a:srgbClr val="000000"/>
                </a:solidFill>
                <a:effectLst/>
                <a:latin typeface="Times New Roman" panose="02020603050405020304" pitchFamily="18" charset="0"/>
                <a:cs typeface="Times New Roman" panose="02020603050405020304" pitchFamily="18" charset="0"/>
              </a:rPr>
              <a:t>Database catalog stores the execution plans and then optimizer passes the lowest cost plan for execution.</a:t>
            </a:r>
          </a:p>
          <a:p>
            <a:pPr algn="just"/>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177504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0729FFA-34B6-4357-92ED-FFE6E244503F}"/>
              </a:ext>
            </a:extLst>
          </p:cNvPr>
          <p:cNvSpPr>
            <a:spLocks noGrp="1"/>
          </p:cNvSpPr>
          <p:nvPr>
            <p:ph idx="1"/>
          </p:nvPr>
        </p:nvSpPr>
        <p:spPr>
          <a:xfrm>
            <a:off x="511728" y="230310"/>
            <a:ext cx="11325138" cy="5733470"/>
          </a:xfrm>
        </p:spPr>
        <p:txBody>
          <a:bodyPr/>
          <a:lstStyle/>
          <a:p>
            <a:pPr algn="just" fontAlgn="base"/>
            <a:endParaRPr lang="en-US" b="1" i="0" dirty="0">
              <a:solidFill>
                <a:srgbClr val="000000"/>
              </a:solidFill>
              <a:effectLst/>
              <a:latin typeface="Times New Roman" panose="02020603050405020304" pitchFamily="18" charset="0"/>
              <a:cs typeface="Times New Roman" panose="02020603050405020304" pitchFamily="18" charset="0"/>
            </a:endParaRPr>
          </a:p>
          <a:p>
            <a:pPr algn="just" fontAlgn="base"/>
            <a:r>
              <a:rPr lang="en-US" b="1" i="0" dirty="0">
                <a:solidFill>
                  <a:srgbClr val="000000"/>
                </a:solidFill>
                <a:effectLst/>
                <a:latin typeface="Times New Roman" panose="02020603050405020304" pitchFamily="18" charset="0"/>
                <a:cs typeface="Times New Roman" panose="02020603050405020304" pitchFamily="18" charset="0"/>
              </a:rPr>
              <a:t>Row Source Generation </a:t>
            </a:r>
          </a:p>
          <a:p>
            <a:pPr algn="just" fontAlgn="base"/>
            <a:r>
              <a:rPr lang="en-US" b="0" i="0" dirty="0">
                <a:solidFill>
                  <a:srgbClr val="000000"/>
                </a:solidFill>
                <a:effectLst/>
                <a:latin typeface="Times New Roman" panose="02020603050405020304" pitchFamily="18" charset="0"/>
                <a:cs typeface="Times New Roman" panose="02020603050405020304" pitchFamily="18" charset="0"/>
              </a:rPr>
              <a:t>The Row Source Generation is a software that receives a optimal execution plan from the optimizer and produces an iterative execution plan that is usable by the rest of the database. </a:t>
            </a:r>
          </a:p>
          <a:p>
            <a:pPr algn="just" fontAlgn="base"/>
            <a:r>
              <a:rPr lang="en-US" b="0" i="0" dirty="0">
                <a:solidFill>
                  <a:srgbClr val="000000"/>
                </a:solidFill>
                <a:effectLst/>
                <a:latin typeface="Times New Roman" panose="02020603050405020304" pitchFamily="18" charset="0"/>
                <a:cs typeface="Times New Roman" panose="02020603050405020304" pitchFamily="18" charset="0"/>
              </a:rPr>
              <a:t>The iterative plan is the binary program that when executes by the </a:t>
            </a:r>
            <a:r>
              <a:rPr lang="en-US" b="0" i="0" dirty="0" err="1">
                <a:solidFill>
                  <a:srgbClr val="000000"/>
                </a:solidFill>
                <a:effectLst/>
                <a:latin typeface="Times New Roman" panose="02020603050405020304" pitchFamily="18" charset="0"/>
                <a:cs typeface="Times New Roman" panose="02020603050405020304" pitchFamily="18" charset="0"/>
              </a:rPr>
              <a:t>sql</a:t>
            </a:r>
            <a:r>
              <a:rPr lang="en-US" b="0" i="0" dirty="0">
                <a:solidFill>
                  <a:srgbClr val="000000"/>
                </a:solidFill>
                <a:effectLst/>
                <a:latin typeface="Times New Roman" panose="02020603050405020304" pitchFamily="18" charset="0"/>
                <a:cs typeface="Times New Roman" panose="02020603050405020304" pitchFamily="18" charset="0"/>
              </a:rPr>
              <a:t> engine produces the result set.</a:t>
            </a:r>
          </a:p>
          <a:p>
            <a:r>
              <a:rPr lang="en-US" b="1" i="0" dirty="0">
                <a:solidFill>
                  <a:srgbClr val="000000"/>
                </a:solidFill>
                <a:effectLst/>
                <a:latin typeface="Times New Roman" panose="02020603050405020304" pitchFamily="18" charset="0"/>
                <a:cs typeface="Times New Roman" panose="02020603050405020304" pitchFamily="18" charset="0"/>
              </a:rPr>
              <a:t>Step-3</a:t>
            </a:r>
            <a:r>
              <a:rPr lang="en-US" b="0" i="0" dirty="0">
                <a:solidFill>
                  <a:srgbClr val="383838"/>
                </a:solidFill>
                <a:effectLst/>
                <a:latin typeface="Times New Roman" panose="02020603050405020304" pitchFamily="18" charset="0"/>
                <a:cs typeface="Times New Roman" panose="02020603050405020304" pitchFamily="18" charset="0"/>
              </a:rPr>
              <a:t/>
            </a:r>
            <a:br>
              <a:rPr lang="en-US" b="0" i="0" dirty="0">
                <a:solidFill>
                  <a:srgbClr val="383838"/>
                </a:solidFill>
                <a:effectLst/>
                <a:latin typeface="Times New Roman" panose="02020603050405020304" pitchFamily="18" charset="0"/>
                <a:cs typeface="Times New Roman" panose="02020603050405020304" pitchFamily="18" charset="0"/>
              </a:rPr>
            </a:br>
            <a:r>
              <a:rPr lang="en-US" b="1" i="0" dirty="0">
                <a:solidFill>
                  <a:srgbClr val="000000"/>
                </a:solidFill>
                <a:effectLst/>
                <a:latin typeface="Times New Roman" panose="02020603050405020304" pitchFamily="18" charset="0"/>
                <a:cs typeface="Times New Roman" panose="02020603050405020304" pitchFamily="18" charset="0"/>
              </a:rPr>
              <a:t>Execution Engine</a:t>
            </a:r>
          </a:p>
          <a:p>
            <a:r>
              <a:rPr lang="en-US" b="0" i="0" dirty="0">
                <a:solidFill>
                  <a:srgbClr val="383838"/>
                </a:solidFill>
                <a:effectLst/>
                <a:latin typeface="Times New Roman" panose="02020603050405020304" pitchFamily="18" charset="0"/>
                <a:cs typeface="Times New Roman" panose="02020603050405020304" pitchFamily="18" charset="0"/>
              </a:rPr>
              <a:t>Finally runs the query and display the required result.</a:t>
            </a:r>
          </a:p>
          <a:p>
            <a:endParaRPr lang="en-IN" dirty="0"/>
          </a:p>
        </p:txBody>
      </p:sp>
    </p:spTree>
    <p:extLst>
      <p:ext uri="{BB962C8B-B14F-4D97-AF65-F5344CB8AC3E}">
        <p14:creationId xmlns:p14="http://schemas.microsoft.com/office/powerpoint/2010/main" val="18835431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401D695-C95E-475E-890C-313469DE4C29}"/>
              </a:ext>
            </a:extLst>
          </p:cNvPr>
          <p:cNvSpPr>
            <a:spLocks noGrp="1"/>
          </p:cNvSpPr>
          <p:nvPr>
            <p:ph type="title"/>
          </p:nvPr>
        </p:nvSpPr>
        <p:spPr>
          <a:xfrm>
            <a:off x="1920240" y="830510"/>
            <a:ext cx="8770571" cy="1191871"/>
          </a:xfrm>
        </p:spPr>
        <p:txBody>
          <a:bodyPr>
            <a:normAutofit fontScale="90000"/>
          </a:bodyPr>
          <a:lstStyle/>
          <a:p>
            <a:pPr algn="ctr"/>
            <a:r>
              <a:rPr lang="en-US" sz="3600" b="0" i="0" dirty="0">
                <a:solidFill>
                  <a:srgbClr val="000000"/>
                </a:solidFill>
                <a:effectLst/>
                <a:latin typeface="Times New Roman" panose="02020603050405020304" pitchFamily="18" charset="0"/>
                <a:cs typeface="Times New Roman" panose="02020603050405020304" pitchFamily="18" charset="0"/>
              </a:rPr>
              <a:t>Translating SQL Queries into Relational Algebra</a:t>
            </a:r>
            <a:r>
              <a:rPr lang="en-US" b="0" i="0" dirty="0">
                <a:solidFill>
                  <a:srgbClr val="000000"/>
                </a:solidFill>
                <a:effectLst/>
                <a:latin typeface="Verdana" panose="020B0604030504040204" pitchFamily="34" charset="0"/>
              </a:rPr>
              <a:t/>
            </a:r>
            <a:br>
              <a:rPr lang="en-US" b="0" i="0" dirty="0">
                <a:solidFill>
                  <a:srgbClr val="000000"/>
                </a:solidFill>
                <a:effectLst/>
                <a:latin typeface="Verdana" panose="020B0604030504040204" pitchFamily="34" charset="0"/>
              </a:rPr>
            </a:br>
            <a:endParaRPr lang="en-IN" dirty="0"/>
          </a:p>
        </p:txBody>
      </p:sp>
      <p:sp>
        <p:nvSpPr>
          <p:cNvPr id="3" name="Content Placeholder 2">
            <a:extLst>
              <a:ext uri="{FF2B5EF4-FFF2-40B4-BE49-F238E27FC236}">
                <a16:creationId xmlns="" xmlns:a16="http://schemas.microsoft.com/office/drawing/2014/main" id="{87827004-56A3-4ED3-BA62-34ABE8F4690F}"/>
              </a:ext>
            </a:extLst>
          </p:cNvPr>
          <p:cNvSpPr>
            <a:spLocks noGrp="1"/>
          </p:cNvSpPr>
          <p:nvPr>
            <p:ph idx="1"/>
          </p:nvPr>
        </p:nvSpPr>
        <p:spPr>
          <a:xfrm>
            <a:off x="588627" y="1422727"/>
            <a:ext cx="11014745" cy="4604763"/>
          </a:xfrm>
        </p:spPr>
        <p:txBody>
          <a:bodyPr/>
          <a:lstStyle/>
          <a:p>
            <a:r>
              <a:rPr lang="en-US" b="0" i="0" dirty="0">
                <a:solidFill>
                  <a:srgbClr val="000000"/>
                </a:solidFill>
                <a:effectLst/>
                <a:latin typeface="Times New Roman" panose="02020603050405020304" pitchFamily="18" charset="0"/>
                <a:cs typeface="Times New Roman" panose="02020603050405020304" pitchFamily="18" charset="0"/>
              </a:rPr>
              <a:t>SELECT </a:t>
            </a:r>
            <a:r>
              <a:rPr lang="en-US" b="0" i="0" dirty="0" err="1">
                <a:solidFill>
                  <a:srgbClr val="000000"/>
                </a:solidFill>
                <a:effectLst/>
                <a:latin typeface="Times New Roman" panose="02020603050405020304" pitchFamily="18" charset="0"/>
                <a:cs typeface="Times New Roman" panose="02020603050405020304" pitchFamily="18" charset="0"/>
              </a:rPr>
              <a:t>Ename</a:t>
            </a:r>
            <a:r>
              <a:rPr lang="en-US" b="0" i="0" dirty="0">
                <a:solidFill>
                  <a:srgbClr val="000000"/>
                </a:solidFill>
                <a:effectLst/>
                <a:latin typeface="Times New Roman" panose="02020603050405020304" pitchFamily="18" charset="0"/>
                <a:cs typeface="Times New Roman" panose="02020603050405020304" pitchFamily="18" charset="0"/>
              </a:rPr>
              <a:t> FROM Employee WHERE Salary &gt; 5000;</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 xmlns:a16="http://schemas.microsoft.com/office/drawing/2014/main" id="{5C9CBCA6-27E7-4FE0-BEBF-19D87EAF5FC4}"/>
              </a:ext>
            </a:extLst>
          </p:cNvPr>
          <p:cNvPicPr/>
          <p:nvPr/>
        </p:nvPicPr>
        <p:blipFill rotWithShape="1">
          <a:blip r:embed="rId2">
            <a:extLst>
              <a:ext uri="{28A0092B-C50C-407E-A947-70E740481C1C}">
                <a14:useLocalDpi xmlns:a14="http://schemas.microsoft.com/office/drawing/2010/main" val="0"/>
              </a:ext>
            </a:extLst>
          </a:blip>
          <a:srcRect l="10992" t="35115" r="48025" b="2528"/>
          <a:stretch/>
        </p:blipFill>
        <p:spPr>
          <a:xfrm>
            <a:off x="3692133" y="2511869"/>
            <a:ext cx="4807731" cy="2856292"/>
          </a:xfrm>
          <a:prstGeom prst="rect">
            <a:avLst/>
          </a:prstGeom>
        </p:spPr>
      </p:pic>
    </p:spTree>
    <p:extLst>
      <p:ext uri="{BB962C8B-B14F-4D97-AF65-F5344CB8AC3E}">
        <p14:creationId xmlns:p14="http://schemas.microsoft.com/office/powerpoint/2010/main" val="26444807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0C58549-C26F-430B-8659-51E8F59B951C}"/>
              </a:ext>
            </a:extLst>
          </p:cNvPr>
          <p:cNvSpPr>
            <a:spLocks noGrp="1"/>
          </p:cNvSpPr>
          <p:nvPr>
            <p:ph type="title"/>
          </p:nvPr>
        </p:nvSpPr>
        <p:spPr>
          <a:xfrm>
            <a:off x="629174" y="442220"/>
            <a:ext cx="11299971" cy="782573"/>
          </a:xfrm>
        </p:spPr>
        <p:txBody>
          <a:bodyPr>
            <a:normAutofit fontScale="90000"/>
          </a:bodyPr>
          <a:lstStyle/>
          <a:p>
            <a:pPr algn="ctr"/>
            <a:r>
              <a:rPr lang="en-IN" sz="3600" b="0" i="0" dirty="0">
                <a:solidFill>
                  <a:schemeClr val="tx1"/>
                </a:solidFill>
                <a:effectLst/>
                <a:latin typeface="Times New Roman" panose="02020603050405020304" pitchFamily="18" charset="0"/>
                <a:cs typeface="Times New Roman" panose="02020603050405020304" pitchFamily="18" charset="0"/>
              </a:rPr>
              <a:t>PL/SQL - Procedures</a:t>
            </a:r>
            <a:r>
              <a:rPr lang="en-IN" b="0" i="0" dirty="0">
                <a:solidFill>
                  <a:schemeClr val="tx1"/>
                </a:solidFill>
                <a:effectLst/>
                <a:latin typeface="Times New Roman" panose="02020603050405020304" pitchFamily="18" charset="0"/>
                <a:cs typeface="Times New Roman" panose="02020603050405020304" pitchFamily="18" charset="0"/>
              </a:rPr>
              <a:t/>
            </a:r>
            <a:br>
              <a:rPr lang="en-IN" b="0" i="0" dirty="0">
                <a:solidFill>
                  <a:schemeClr val="tx1"/>
                </a:solidFill>
                <a:effectLst/>
                <a:latin typeface="Times New Roman" panose="02020603050405020304" pitchFamily="18" charset="0"/>
                <a:cs typeface="Times New Roman" panose="02020603050405020304" pitchFamily="18" charset="0"/>
              </a:rPr>
            </a:br>
            <a:endParaRPr lang="en-IN"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0CFB93D7-AF94-45F5-A093-D6B40F2FB1A1}"/>
              </a:ext>
            </a:extLst>
          </p:cNvPr>
          <p:cNvSpPr>
            <a:spLocks noGrp="1"/>
          </p:cNvSpPr>
          <p:nvPr>
            <p:ph idx="1"/>
          </p:nvPr>
        </p:nvSpPr>
        <p:spPr>
          <a:xfrm>
            <a:off x="528506" y="788565"/>
            <a:ext cx="11241248" cy="5175215"/>
          </a:xfrm>
        </p:spPr>
        <p:txBody>
          <a:bodyPr>
            <a:normAutofit/>
          </a:bodyPr>
          <a:lstStyle/>
          <a:p>
            <a:pPr algn="just"/>
            <a:r>
              <a:rPr lang="en-US" sz="1600" b="0" i="0" dirty="0">
                <a:solidFill>
                  <a:srgbClr val="000000"/>
                </a:solidFill>
                <a:effectLst/>
                <a:latin typeface="Times New Roman" panose="02020603050405020304" pitchFamily="18" charset="0"/>
                <a:cs typeface="Times New Roman" panose="02020603050405020304" pitchFamily="18" charset="0"/>
              </a:rPr>
              <a:t>A </a:t>
            </a:r>
            <a:r>
              <a:rPr lang="en-US" sz="1600" b="1" i="0" dirty="0">
                <a:solidFill>
                  <a:srgbClr val="000000"/>
                </a:solidFill>
                <a:effectLst/>
                <a:latin typeface="Times New Roman" panose="02020603050405020304" pitchFamily="18" charset="0"/>
                <a:cs typeface="Times New Roman" panose="02020603050405020304" pitchFamily="18" charset="0"/>
              </a:rPr>
              <a:t>subprogram</a:t>
            </a:r>
            <a:r>
              <a:rPr lang="en-US" sz="1600" b="0" i="0" dirty="0">
                <a:solidFill>
                  <a:srgbClr val="000000"/>
                </a:solidFill>
                <a:effectLst/>
                <a:latin typeface="Times New Roman" panose="02020603050405020304" pitchFamily="18" charset="0"/>
                <a:cs typeface="Times New Roman" panose="02020603050405020304" pitchFamily="18" charset="0"/>
              </a:rPr>
              <a:t> is a program unit/module that performs a particular task. These subprograms are combined to form larger programs.</a:t>
            </a:r>
          </a:p>
          <a:p>
            <a:pPr algn="just"/>
            <a:r>
              <a:rPr lang="en-US" sz="1600" b="0" i="0" dirty="0">
                <a:solidFill>
                  <a:srgbClr val="000000"/>
                </a:solidFill>
                <a:effectLst/>
                <a:latin typeface="Times New Roman" panose="02020603050405020304" pitchFamily="18" charset="0"/>
                <a:cs typeface="Times New Roman" panose="02020603050405020304" pitchFamily="18" charset="0"/>
              </a:rPr>
              <a:t>A subprogram can be invoked by another subprogram or program which is called the </a:t>
            </a:r>
            <a:r>
              <a:rPr lang="en-US" sz="1600" b="1" i="0" dirty="0">
                <a:solidFill>
                  <a:srgbClr val="000000"/>
                </a:solidFill>
                <a:effectLst/>
                <a:latin typeface="Times New Roman" panose="02020603050405020304" pitchFamily="18" charset="0"/>
                <a:cs typeface="Times New Roman" panose="02020603050405020304" pitchFamily="18" charset="0"/>
              </a:rPr>
              <a:t>calling program</a:t>
            </a:r>
            <a:r>
              <a:rPr lang="en-US" sz="1600" b="0" i="0" dirty="0">
                <a:solidFill>
                  <a:srgbClr val="000000"/>
                </a:solidFill>
                <a:effectLst/>
                <a:latin typeface="Times New Roman" panose="02020603050405020304" pitchFamily="18" charset="0"/>
                <a:cs typeface="Times New Roman" panose="02020603050405020304" pitchFamily="18" charset="0"/>
              </a:rPr>
              <a:t>.</a:t>
            </a:r>
          </a:p>
          <a:p>
            <a:pPr algn="just"/>
            <a:r>
              <a:rPr lang="en-US" sz="1600" dirty="0">
                <a:solidFill>
                  <a:srgbClr val="000000"/>
                </a:solidFill>
                <a:latin typeface="Times New Roman" panose="02020603050405020304" pitchFamily="18" charset="0"/>
                <a:cs typeface="Times New Roman" panose="02020603050405020304" pitchFamily="18" charset="0"/>
              </a:rPr>
              <a:t>A subprogram can be created </a:t>
            </a:r>
          </a:p>
          <a:p>
            <a:pPr algn="l">
              <a:buFont typeface="Arial" panose="020B0604020202020204" pitchFamily="34" charset="0"/>
              <a:buChar char="•"/>
            </a:pPr>
            <a:r>
              <a:rPr lang="en-US" sz="1600" dirty="0">
                <a:solidFill>
                  <a:srgbClr val="000000"/>
                </a:solidFill>
                <a:latin typeface="Times New Roman" panose="02020603050405020304" pitchFamily="18" charset="0"/>
                <a:cs typeface="Times New Roman" panose="02020603050405020304" pitchFamily="18" charset="0"/>
              </a:rPr>
              <a:t>At the schema level</a:t>
            </a:r>
          </a:p>
          <a:p>
            <a:pPr algn="l">
              <a:buFont typeface="Arial" panose="020B0604020202020204" pitchFamily="34" charset="0"/>
              <a:buChar char="•"/>
            </a:pPr>
            <a:r>
              <a:rPr lang="en-US" sz="1600" dirty="0">
                <a:solidFill>
                  <a:srgbClr val="000000"/>
                </a:solidFill>
                <a:latin typeface="Times New Roman" panose="02020603050405020304" pitchFamily="18" charset="0"/>
                <a:cs typeface="Times New Roman" panose="02020603050405020304" pitchFamily="18" charset="0"/>
              </a:rPr>
              <a:t>Inside a package</a:t>
            </a:r>
          </a:p>
          <a:p>
            <a:pPr algn="l">
              <a:buFont typeface="Arial" panose="020B0604020202020204" pitchFamily="34" charset="0"/>
              <a:buChar char="•"/>
            </a:pPr>
            <a:r>
              <a:rPr lang="en-US" sz="1600" dirty="0">
                <a:solidFill>
                  <a:srgbClr val="000000"/>
                </a:solidFill>
                <a:latin typeface="Times New Roman" panose="02020603050405020304" pitchFamily="18" charset="0"/>
                <a:cs typeface="Times New Roman" panose="02020603050405020304" pitchFamily="18" charset="0"/>
              </a:rPr>
              <a:t>Inside a PL/SQL block</a:t>
            </a:r>
          </a:p>
          <a:p>
            <a:pPr algn="just"/>
            <a:r>
              <a:rPr lang="en-US" sz="1600" dirty="0">
                <a:solidFill>
                  <a:srgbClr val="000000"/>
                </a:solidFill>
                <a:latin typeface="Times New Roman" panose="02020603050405020304" pitchFamily="18" charset="0"/>
                <a:cs typeface="Times New Roman" panose="02020603050405020304" pitchFamily="18" charset="0"/>
              </a:rPr>
              <a:t>PL/SQL subprograms are named PL/SQL blocks that can be invoked with a set of parameters. PL/SQL provides two kinds of subprograms </a:t>
            </a:r>
          </a:p>
          <a:p>
            <a:pPr algn="just"/>
            <a:r>
              <a:rPr lang="en-US" sz="1600" dirty="0">
                <a:solidFill>
                  <a:srgbClr val="000000"/>
                </a:solidFill>
                <a:latin typeface="Times New Roman" panose="02020603050405020304" pitchFamily="18" charset="0"/>
                <a:cs typeface="Times New Roman" panose="02020603050405020304" pitchFamily="18" charset="0"/>
              </a:rPr>
              <a:t>Functions − These subprograms return a single value; mainly used to compute and return a value.</a:t>
            </a:r>
          </a:p>
          <a:p>
            <a:pPr algn="just"/>
            <a:r>
              <a:rPr lang="en-US" sz="1600" dirty="0">
                <a:solidFill>
                  <a:srgbClr val="000000"/>
                </a:solidFill>
                <a:latin typeface="Times New Roman" panose="02020603050405020304" pitchFamily="18" charset="0"/>
                <a:cs typeface="Times New Roman" panose="02020603050405020304" pitchFamily="18" charset="0"/>
              </a:rPr>
              <a:t>Procedures − These subprograms do not return a value directly; mainly used to perform an action.</a:t>
            </a:r>
          </a:p>
          <a:p>
            <a:pPr algn="just"/>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816416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7510CA1-2300-480B-898B-A2541126C3D4}"/>
              </a:ext>
            </a:extLst>
          </p:cNvPr>
          <p:cNvSpPr>
            <a:spLocks noGrp="1"/>
          </p:cNvSpPr>
          <p:nvPr>
            <p:ph type="title"/>
          </p:nvPr>
        </p:nvSpPr>
        <p:spPr>
          <a:xfrm>
            <a:off x="1107126" y="987504"/>
            <a:ext cx="9977747" cy="816129"/>
          </a:xfrm>
        </p:spPr>
        <p:txBody>
          <a:bodyPr>
            <a:normAutofit fontScale="90000"/>
          </a:bodyPr>
          <a:lstStyle/>
          <a:p>
            <a:pPr algn="ctr"/>
            <a:r>
              <a:rPr lang="en-US" sz="3600" b="0" i="0" dirty="0">
                <a:solidFill>
                  <a:srgbClr val="333333"/>
                </a:solidFill>
                <a:effectLst/>
                <a:latin typeface="Times New Roman" panose="02020603050405020304" pitchFamily="18" charset="0"/>
                <a:cs typeface="Times New Roman" panose="02020603050405020304" pitchFamily="18" charset="0"/>
              </a:rPr>
              <a:t>Difference between Stored procedure and Function</a:t>
            </a:r>
            <a:r>
              <a:rPr lang="en-US" b="0" i="0" dirty="0">
                <a:solidFill>
                  <a:srgbClr val="333333"/>
                </a:solidFill>
                <a:effectLst/>
                <a:latin typeface="helvetica neue"/>
              </a:rPr>
              <a:t/>
            </a:r>
            <a:br>
              <a:rPr lang="en-US" b="0" i="0" dirty="0">
                <a:solidFill>
                  <a:srgbClr val="333333"/>
                </a:solidFill>
                <a:effectLst/>
                <a:latin typeface="helvetica neue"/>
              </a:rPr>
            </a:br>
            <a:endParaRPr lang="en-IN" dirty="0"/>
          </a:p>
        </p:txBody>
      </p:sp>
      <p:pic>
        <p:nvPicPr>
          <p:cNvPr id="6" name="Picture 5">
            <a:extLst>
              <a:ext uri="{FF2B5EF4-FFF2-40B4-BE49-F238E27FC236}">
                <a16:creationId xmlns="" xmlns:a16="http://schemas.microsoft.com/office/drawing/2014/main" id="{43F0C555-EA75-40AC-9A88-274A9DFCD104}"/>
              </a:ext>
            </a:extLst>
          </p:cNvPr>
          <p:cNvPicPr/>
          <p:nvPr/>
        </p:nvPicPr>
        <p:blipFill rotWithShape="1">
          <a:blip r:embed="rId2">
            <a:extLst>
              <a:ext uri="{28A0092B-C50C-407E-A947-70E740481C1C}">
                <a14:useLocalDpi xmlns:a14="http://schemas.microsoft.com/office/drawing/2010/main" val="0"/>
              </a:ext>
            </a:extLst>
          </a:blip>
          <a:srcRect l="11115" t="44282" r="4724" b="14542"/>
          <a:stretch/>
        </p:blipFill>
        <p:spPr>
          <a:xfrm>
            <a:off x="2208775" y="1803633"/>
            <a:ext cx="7621025" cy="2864142"/>
          </a:xfrm>
          <a:prstGeom prst="rect">
            <a:avLst/>
          </a:prstGeom>
        </p:spPr>
      </p:pic>
    </p:spTree>
    <p:extLst>
      <p:ext uri="{BB962C8B-B14F-4D97-AF65-F5344CB8AC3E}">
        <p14:creationId xmlns:p14="http://schemas.microsoft.com/office/powerpoint/2010/main" val="65614757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03E52A8-E60F-408C-8547-FC95BBC03553}"/>
              </a:ext>
            </a:extLst>
          </p:cNvPr>
          <p:cNvSpPr>
            <a:spLocks noGrp="1"/>
          </p:cNvSpPr>
          <p:nvPr>
            <p:ph type="title"/>
          </p:nvPr>
        </p:nvSpPr>
        <p:spPr>
          <a:xfrm>
            <a:off x="1920240" y="442221"/>
            <a:ext cx="8770571" cy="967130"/>
          </a:xfrm>
        </p:spPr>
        <p:txBody>
          <a:bodyPr>
            <a:normAutofit fontScale="90000"/>
          </a:bodyPr>
          <a:lstStyle/>
          <a:p>
            <a:pPr algn="ctr"/>
            <a:r>
              <a:rPr lang="en-US" sz="3600" b="0" i="0" dirty="0">
                <a:solidFill>
                  <a:srgbClr val="333333"/>
                </a:solidFill>
                <a:effectLst/>
                <a:latin typeface="Times New Roman" panose="02020603050405020304" pitchFamily="18" charset="0"/>
                <a:cs typeface="Times New Roman" panose="02020603050405020304" pitchFamily="18" charset="0"/>
              </a:rPr>
              <a:t>Syntax for creating Stored Procedure</a:t>
            </a:r>
            <a:r>
              <a:rPr lang="en-US" b="0" i="0" dirty="0">
                <a:solidFill>
                  <a:srgbClr val="333333"/>
                </a:solidFill>
                <a:effectLst/>
                <a:latin typeface="helvetica neue"/>
              </a:rPr>
              <a:t/>
            </a:r>
            <a:br>
              <a:rPr lang="en-US" b="0" i="0" dirty="0">
                <a:solidFill>
                  <a:srgbClr val="333333"/>
                </a:solidFill>
                <a:effectLst/>
                <a:latin typeface="helvetica neue"/>
              </a:rPr>
            </a:br>
            <a:endParaRPr lang="en-IN" dirty="0"/>
          </a:p>
        </p:txBody>
      </p:sp>
      <p:sp>
        <p:nvSpPr>
          <p:cNvPr id="3" name="Content Placeholder 2">
            <a:extLst>
              <a:ext uri="{FF2B5EF4-FFF2-40B4-BE49-F238E27FC236}">
                <a16:creationId xmlns="" xmlns:a16="http://schemas.microsoft.com/office/drawing/2014/main" id="{C91DBA9E-EA5A-4DC3-A31C-2585A45F8A66}"/>
              </a:ext>
            </a:extLst>
          </p:cNvPr>
          <p:cNvSpPr>
            <a:spLocks noGrp="1"/>
          </p:cNvSpPr>
          <p:nvPr>
            <p:ph idx="1"/>
          </p:nvPr>
        </p:nvSpPr>
        <p:spPr>
          <a:xfrm>
            <a:off x="1048624" y="830510"/>
            <a:ext cx="10050011" cy="4990657"/>
          </a:xfrm>
        </p:spPr>
        <p:txBody>
          <a:bodyPr/>
          <a:lstStyle/>
          <a:p>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CREATE OR REPLACE PROCEDURE &lt;</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procedure_name</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&gt; (&lt;</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variable_name</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&gt;IN/OUT/IN OUT &lt;datatype&gt;, </a:t>
            </a:r>
          </a:p>
          <a:p>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&lt;</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variable_name</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&gt;IN/OUT/IN OUT &lt;datatype&gt;,...) IS/AS </a:t>
            </a:r>
          </a:p>
          <a:p>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variable/constant declaration; </a:t>
            </a:r>
          </a:p>
          <a:p>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BEGIN </a:t>
            </a:r>
          </a:p>
          <a:p>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PL/SQL subprogram body; </a:t>
            </a:r>
          </a:p>
          <a:p>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EXCEPTION </a:t>
            </a:r>
          </a:p>
          <a:p>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Exception Handling block ; </a:t>
            </a:r>
          </a:p>
          <a:p>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END &lt;</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procedure_name</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&gt;; </a:t>
            </a:r>
          </a:p>
          <a:p>
            <a:endParaRPr lang="en-IN" dirty="0"/>
          </a:p>
        </p:txBody>
      </p:sp>
      <p:sp>
        <p:nvSpPr>
          <p:cNvPr id="7" name="Rectangle 3">
            <a:extLst>
              <a:ext uri="{FF2B5EF4-FFF2-40B4-BE49-F238E27FC236}">
                <a16:creationId xmlns="" xmlns:a16="http://schemas.microsoft.com/office/drawing/2014/main" id="{02229922-7F37-4210-BC5E-CABFE6270C28}"/>
              </a:ext>
            </a:extLst>
          </p:cNvPr>
          <p:cNvSpPr>
            <a:spLocks noChangeArrowheads="1"/>
          </p:cNvSpPr>
          <p:nvPr/>
        </p:nvSpPr>
        <p:spPr bwMode="auto">
          <a:xfrm>
            <a:off x="0" y="-309049"/>
            <a:ext cx="184731" cy="618098"/>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 xmlns:a16="http://schemas.microsoft.com/office/drawing/2014/main" id="{D163643A-D914-4F39-AE96-F46492B2CAF3}"/>
              </a:ext>
            </a:extLst>
          </p:cNvPr>
          <p:cNvSpPr txBox="1"/>
          <p:nvPr/>
        </p:nvSpPr>
        <p:spPr>
          <a:xfrm>
            <a:off x="5308613" y="2214695"/>
            <a:ext cx="6094602" cy="427809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procedure_name</a:t>
            </a:r>
            <a:r>
              <a:rPr kumimoji="0" lang="en-US" altLang="en-US" sz="16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 Name of the procedure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variable_name</a:t>
            </a:r>
            <a:r>
              <a:rPr kumimoji="0" lang="en-US" altLang="en-US" sz="16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 Name of the variable used in the stored procedure.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C7254E"/>
                </a:solidFill>
                <a:effectLst/>
                <a:latin typeface="Times New Roman" panose="02020603050405020304" pitchFamily="18" charset="0"/>
                <a:cs typeface="Times New Roman" panose="02020603050405020304" pitchFamily="18" charset="0"/>
              </a:rPr>
              <a:t>CREATE or REPLACE PROCEDURE</a:t>
            </a:r>
            <a:r>
              <a:rPr kumimoji="0" lang="en-US" altLang="en-US" sz="16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is a keyword used for specifying the name of the procedure to be created.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C7254E"/>
                </a:solidFill>
                <a:effectLst/>
                <a:latin typeface="Times New Roman" panose="02020603050405020304" pitchFamily="18" charset="0"/>
                <a:cs typeface="Times New Roman" panose="02020603050405020304" pitchFamily="18" charset="0"/>
              </a:rPr>
              <a:t>BEGIN</a:t>
            </a:r>
            <a:r>
              <a:rPr kumimoji="0" lang="en-US" altLang="en-US" sz="16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a:ln>
                  <a:noFill/>
                </a:ln>
                <a:solidFill>
                  <a:srgbClr val="C7254E"/>
                </a:solidFill>
                <a:effectLst/>
                <a:latin typeface="Times New Roman" panose="02020603050405020304" pitchFamily="18" charset="0"/>
                <a:cs typeface="Times New Roman" panose="02020603050405020304" pitchFamily="18" charset="0"/>
              </a:rPr>
              <a:t>EXCEPTION</a:t>
            </a:r>
            <a:r>
              <a:rPr kumimoji="0" lang="en-US" altLang="en-US" sz="16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and </a:t>
            </a:r>
            <a:r>
              <a:rPr kumimoji="0" lang="en-US" altLang="en-US" sz="1600" b="0" i="0" u="none" strike="noStrike" cap="none" normalizeH="0" baseline="0" dirty="0">
                <a:ln>
                  <a:noFill/>
                </a:ln>
                <a:solidFill>
                  <a:srgbClr val="C7254E"/>
                </a:solidFill>
                <a:effectLst/>
                <a:latin typeface="Times New Roman" panose="02020603050405020304" pitchFamily="18" charset="0"/>
                <a:cs typeface="Times New Roman" panose="02020603050405020304" pitchFamily="18" charset="0"/>
              </a:rPr>
              <a:t>END</a:t>
            </a:r>
            <a:r>
              <a:rPr kumimoji="0" lang="en-US" altLang="en-US" sz="16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are keywords used to indicate different sections of the procedure being created.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IN/OUT/IN OUT are parameter modes.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IN</a:t>
            </a:r>
            <a:r>
              <a:rPr kumimoji="0" lang="en-US" altLang="en-US" sz="16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mode refers to </a:t>
            </a:r>
            <a:r>
              <a:rPr kumimoji="0" lang="en-US" altLang="en-US" sz="16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READ ONLY mode</a:t>
            </a:r>
            <a:r>
              <a:rPr kumimoji="0" lang="en-US" altLang="en-US" sz="16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which is used for a variable by which it will accept the value from the user. It is the default parameter mode.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OUT</a:t>
            </a:r>
            <a:r>
              <a:rPr kumimoji="0" lang="en-US" altLang="en-US" sz="16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mode refers to </a:t>
            </a:r>
            <a:r>
              <a:rPr kumimoji="0" lang="en-US" altLang="en-US" sz="16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WRITE ONLY mode</a:t>
            </a:r>
            <a:r>
              <a:rPr kumimoji="0" lang="en-US" altLang="en-US" sz="16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which is used for a variable that will return the value to the user.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IN OUT</a:t>
            </a:r>
            <a:r>
              <a:rPr kumimoji="0" lang="en-US" altLang="en-US" sz="16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mode refers to </a:t>
            </a:r>
            <a:r>
              <a:rPr kumimoji="0" lang="en-US" altLang="en-US" sz="16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READ AND WRITE mode</a:t>
            </a:r>
            <a:r>
              <a:rPr kumimoji="0" lang="en-US" altLang="en-US" sz="16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which is used for a variable that will either accept a value from the user or it will return the value to the user.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At the end, &lt;</a:t>
            </a:r>
            <a:r>
              <a:rPr kumimoji="0" lang="en-US" altLang="en-US" sz="16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procedure_name</a:t>
            </a:r>
            <a:r>
              <a:rPr kumimoji="0" lang="en-US" altLang="en-US" sz="16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&gt; is optional to write, you can simply use </a:t>
            </a:r>
            <a:r>
              <a:rPr kumimoji="0" lang="en-US" altLang="en-US" sz="1600" b="0" i="0" u="none" strike="noStrike" cap="none" normalizeH="0" baseline="0" dirty="0">
                <a:ln>
                  <a:noFill/>
                </a:ln>
                <a:solidFill>
                  <a:srgbClr val="C7254E"/>
                </a:solidFill>
                <a:effectLst/>
                <a:latin typeface="Times New Roman" panose="02020603050405020304" pitchFamily="18" charset="0"/>
                <a:cs typeface="Times New Roman" panose="02020603050405020304" pitchFamily="18" charset="0"/>
              </a:rPr>
              <a:t>END</a:t>
            </a:r>
            <a:r>
              <a:rPr kumimoji="0" lang="en-US" altLang="en-US" sz="16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statement to end the procedure definition.</a:t>
            </a:r>
          </a:p>
        </p:txBody>
      </p:sp>
    </p:spTree>
    <p:extLst>
      <p:ext uri="{BB962C8B-B14F-4D97-AF65-F5344CB8AC3E}">
        <p14:creationId xmlns:p14="http://schemas.microsoft.com/office/powerpoint/2010/main" val="168435422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90431F-C497-4F6B-9E76-DBDBA320C1ED}"/>
              </a:ext>
            </a:extLst>
          </p:cNvPr>
          <p:cNvSpPr>
            <a:spLocks noGrp="1"/>
          </p:cNvSpPr>
          <p:nvPr>
            <p:ph type="title"/>
          </p:nvPr>
        </p:nvSpPr>
        <p:spPr>
          <a:xfrm>
            <a:off x="1920240" y="165384"/>
            <a:ext cx="8770571" cy="539292"/>
          </a:xfrm>
        </p:spPr>
        <p:txBody>
          <a:bodyPr>
            <a:normAutofit fontScale="90000"/>
          </a:bodyPr>
          <a:lstStyle/>
          <a:p>
            <a:pPr algn="ctr"/>
            <a:r>
              <a:rPr lang="en-IN" b="0" dirty="0">
                <a:latin typeface="Times New Roman" panose="02020603050405020304" pitchFamily="18" charset="0"/>
                <a:cs typeface="Times New Roman" panose="02020603050405020304" pitchFamily="18" charset="0"/>
              </a:rPr>
              <a:t>Executing Standalone Procedure</a:t>
            </a:r>
          </a:p>
        </p:txBody>
      </p:sp>
      <p:pic>
        <p:nvPicPr>
          <p:cNvPr id="5" name="Picture 4">
            <a:extLst>
              <a:ext uri="{FF2B5EF4-FFF2-40B4-BE49-F238E27FC236}">
                <a16:creationId xmlns="" xmlns:a16="http://schemas.microsoft.com/office/drawing/2014/main" id="{919C628B-31BA-4359-AD51-41C7DA229EA5}"/>
              </a:ext>
            </a:extLst>
          </p:cNvPr>
          <p:cNvPicPr/>
          <p:nvPr/>
        </p:nvPicPr>
        <p:blipFill rotWithShape="1">
          <a:blip r:embed="rId2">
            <a:extLst>
              <a:ext uri="{28A0092B-C50C-407E-A947-70E740481C1C}">
                <a14:useLocalDpi xmlns:a14="http://schemas.microsoft.com/office/drawing/2010/main" val="0"/>
              </a:ext>
            </a:extLst>
          </a:blip>
          <a:srcRect t="37908" r="24630"/>
          <a:stretch/>
        </p:blipFill>
        <p:spPr>
          <a:xfrm>
            <a:off x="1099442" y="1677799"/>
            <a:ext cx="4932242" cy="2013357"/>
          </a:xfrm>
          <a:prstGeom prst="rect">
            <a:avLst/>
          </a:prstGeom>
        </p:spPr>
      </p:pic>
      <p:sp>
        <p:nvSpPr>
          <p:cNvPr id="7" name="TextBox 6">
            <a:extLst>
              <a:ext uri="{FF2B5EF4-FFF2-40B4-BE49-F238E27FC236}">
                <a16:creationId xmlns="" xmlns:a16="http://schemas.microsoft.com/office/drawing/2014/main" id="{73FEC1D7-377B-4B98-A186-58E365D6CD9C}"/>
              </a:ext>
            </a:extLst>
          </p:cNvPr>
          <p:cNvSpPr txBox="1"/>
          <p:nvPr/>
        </p:nvSpPr>
        <p:spPr>
          <a:xfrm>
            <a:off x="6193575" y="1677799"/>
            <a:ext cx="5667375" cy="1477328"/>
          </a:xfrm>
          <a:prstGeom prst="rect">
            <a:avLst/>
          </a:prstGeom>
          <a:noFill/>
        </p:spPr>
        <p:txBody>
          <a:bodyPr wrap="square">
            <a:spAutoFit/>
          </a:bodyPr>
          <a:lstStyle/>
          <a:p>
            <a:pPr algn="just"/>
            <a:r>
              <a:rPr lang="en-US" b="1" i="0" dirty="0">
                <a:effectLst/>
                <a:latin typeface="Times New Roman" panose="02020603050405020304" pitchFamily="18" charset="0"/>
                <a:cs typeface="Times New Roman" panose="02020603050405020304" pitchFamily="18" charset="0"/>
              </a:rPr>
              <a:t>Executing a Standalone Procedure</a:t>
            </a:r>
          </a:p>
          <a:p>
            <a:pPr algn="just"/>
            <a:endParaRPr lang="en-US" b="0" i="0" dirty="0">
              <a:solidFill>
                <a:srgbClr val="000000"/>
              </a:solidFill>
              <a:effectLst/>
              <a:latin typeface="Times New Roman" panose="02020603050405020304" pitchFamily="18" charset="0"/>
              <a:cs typeface="Times New Roman" panose="02020603050405020304" pitchFamily="18" charset="0"/>
            </a:endParaRPr>
          </a:p>
          <a:p>
            <a:pPr algn="just"/>
            <a:r>
              <a:rPr lang="en-US" b="0" i="0" dirty="0">
                <a:solidFill>
                  <a:srgbClr val="000000"/>
                </a:solidFill>
                <a:effectLst/>
                <a:latin typeface="Times New Roman" panose="02020603050405020304" pitchFamily="18" charset="0"/>
                <a:cs typeface="Times New Roman" panose="02020603050405020304" pitchFamily="18" charset="0"/>
              </a:rPr>
              <a:t>A standalone procedure can be called in two ways </a:t>
            </a: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Using the </a:t>
            </a:r>
            <a:r>
              <a:rPr lang="en-US" b="1" i="0" dirty="0">
                <a:solidFill>
                  <a:srgbClr val="000000"/>
                </a:solidFill>
                <a:effectLst/>
                <a:latin typeface="Times New Roman" panose="02020603050405020304" pitchFamily="18" charset="0"/>
                <a:cs typeface="Times New Roman" panose="02020603050405020304" pitchFamily="18" charset="0"/>
              </a:rPr>
              <a:t>EXECUTE</a:t>
            </a:r>
            <a:r>
              <a:rPr lang="en-US" b="0" i="0" dirty="0">
                <a:solidFill>
                  <a:srgbClr val="000000"/>
                </a:solidFill>
                <a:effectLst/>
                <a:latin typeface="Times New Roman" panose="02020603050405020304" pitchFamily="18" charset="0"/>
                <a:cs typeface="Times New Roman" panose="02020603050405020304" pitchFamily="18" charset="0"/>
              </a:rPr>
              <a:t> keyword</a:t>
            </a: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Calling the name of the procedure from a PL/SQL block</a:t>
            </a:r>
          </a:p>
        </p:txBody>
      </p:sp>
      <p:pic>
        <p:nvPicPr>
          <p:cNvPr id="8" name="Picture 7">
            <a:extLst>
              <a:ext uri="{FF2B5EF4-FFF2-40B4-BE49-F238E27FC236}">
                <a16:creationId xmlns="" xmlns:a16="http://schemas.microsoft.com/office/drawing/2014/main" id="{4DC1A89A-6D3B-4E22-AAAA-3C8B320436E9}"/>
              </a:ext>
            </a:extLst>
          </p:cNvPr>
          <p:cNvPicPr/>
          <p:nvPr/>
        </p:nvPicPr>
        <p:blipFill rotWithShape="1">
          <a:blip r:embed="rId3">
            <a:extLst>
              <a:ext uri="{28A0092B-C50C-407E-A947-70E740481C1C}">
                <a14:useLocalDpi xmlns:a14="http://schemas.microsoft.com/office/drawing/2010/main" val="0"/>
              </a:ext>
            </a:extLst>
          </a:blip>
          <a:srcRect t="60834" r="33717" b="18529"/>
          <a:stretch/>
        </p:blipFill>
        <p:spPr>
          <a:xfrm>
            <a:off x="1099441" y="4664279"/>
            <a:ext cx="4512793" cy="1199626"/>
          </a:xfrm>
          <a:prstGeom prst="rect">
            <a:avLst/>
          </a:prstGeom>
        </p:spPr>
      </p:pic>
      <p:sp>
        <p:nvSpPr>
          <p:cNvPr id="9" name="TextBox 8">
            <a:extLst>
              <a:ext uri="{FF2B5EF4-FFF2-40B4-BE49-F238E27FC236}">
                <a16:creationId xmlns="" xmlns:a16="http://schemas.microsoft.com/office/drawing/2014/main" id="{A65FE306-F7DE-4514-8AB2-702F59A9AED5}"/>
              </a:ext>
            </a:extLst>
          </p:cNvPr>
          <p:cNvSpPr txBox="1"/>
          <p:nvPr/>
        </p:nvSpPr>
        <p:spPr>
          <a:xfrm>
            <a:off x="1661020" y="1375794"/>
            <a:ext cx="2121671" cy="338554"/>
          </a:xfrm>
          <a:prstGeom prst="rect">
            <a:avLst/>
          </a:prstGeom>
          <a:noFill/>
        </p:spPr>
        <p:txBody>
          <a:bodyPr wrap="none" rtlCol="0">
            <a:spAutoFit/>
          </a:bodyPr>
          <a:lstStyle/>
          <a:p>
            <a:r>
              <a:rPr lang="en-IN" sz="1600" b="1" dirty="0">
                <a:latin typeface="Times New Roman" panose="02020603050405020304" pitchFamily="18" charset="0"/>
                <a:cs typeface="Times New Roman" panose="02020603050405020304" pitchFamily="18" charset="0"/>
              </a:rPr>
              <a:t>Standalone Procedure</a:t>
            </a:r>
          </a:p>
        </p:txBody>
      </p:sp>
      <p:sp>
        <p:nvSpPr>
          <p:cNvPr id="10" name="TextBox 9">
            <a:extLst>
              <a:ext uri="{FF2B5EF4-FFF2-40B4-BE49-F238E27FC236}">
                <a16:creationId xmlns="" xmlns:a16="http://schemas.microsoft.com/office/drawing/2014/main" id="{A064D8F3-E225-43CB-B6EA-B064CEB29B76}"/>
              </a:ext>
            </a:extLst>
          </p:cNvPr>
          <p:cNvSpPr txBox="1"/>
          <p:nvPr/>
        </p:nvSpPr>
        <p:spPr>
          <a:xfrm>
            <a:off x="1360414" y="4324255"/>
            <a:ext cx="3051413" cy="338554"/>
          </a:xfrm>
          <a:prstGeom prst="rect">
            <a:avLst/>
          </a:prstGeom>
          <a:noFill/>
        </p:spPr>
        <p:txBody>
          <a:bodyPr wrap="none" rtlCol="0">
            <a:spAutoFit/>
          </a:bodyPr>
          <a:lstStyle/>
          <a:p>
            <a:r>
              <a:rPr lang="en-IN" sz="1600" b="1" dirty="0">
                <a:latin typeface="Times New Roman" panose="02020603050405020304" pitchFamily="18" charset="0"/>
                <a:cs typeface="Times New Roman" panose="02020603050405020304" pitchFamily="18" charset="0"/>
              </a:rPr>
              <a:t>Standalone Procedure Execution</a:t>
            </a:r>
          </a:p>
        </p:txBody>
      </p:sp>
    </p:spTree>
    <p:extLst>
      <p:ext uri="{BB962C8B-B14F-4D97-AF65-F5344CB8AC3E}">
        <p14:creationId xmlns:p14="http://schemas.microsoft.com/office/powerpoint/2010/main" val="315605242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BCA5F092-3505-4C19-B22F-4F008995EC3E}"/>
              </a:ext>
            </a:extLst>
          </p:cNvPr>
          <p:cNvSpPr>
            <a:spLocks noGrp="1"/>
          </p:cNvSpPr>
          <p:nvPr>
            <p:ph idx="1"/>
          </p:nvPr>
        </p:nvSpPr>
        <p:spPr>
          <a:xfrm>
            <a:off x="791361" y="1370628"/>
            <a:ext cx="5192784" cy="4077049"/>
          </a:xfrm>
        </p:spPr>
        <p:txBody>
          <a:bodyPr>
            <a:normAutofit/>
          </a:bodyPr>
          <a:lstStyle/>
          <a:p>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serveroutput</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on; </a:t>
            </a:r>
          </a:p>
          <a:p>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CREATE OR REPLACE PROCEDURE Sum(a IN number, b IN number) IS </a:t>
            </a:r>
          </a:p>
          <a:p>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 number; </a:t>
            </a:r>
          </a:p>
          <a:p>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BEGIN</a:t>
            </a:r>
          </a:p>
          <a:p>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 :=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a+b</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dbms_output.put_line</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('Sum of two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nos</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c); </a:t>
            </a:r>
          </a:p>
          <a:p>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END Sum; </a:t>
            </a:r>
          </a:p>
          <a:p>
            <a:r>
              <a:rPr lang="en-US" altLang="en-US" sz="1600" dirty="0">
                <a:solidFill>
                  <a:schemeClr val="tx1"/>
                </a:solidFill>
                <a:latin typeface="Times New Roman" panose="02020603050405020304" pitchFamily="18" charset="0"/>
                <a:cs typeface="Times New Roman" panose="02020603050405020304" pitchFamily="18" charset="0"/>
              </a:rPr>
              <a:t>/</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r>
              <a:rPr lang="en-IN" sz="1600" dirty="0">
                <a:solidFill>
                  <a:schemeClr val="tx1"/>
                </a:solidFill>
                <a:latin typeface="Times New Roman" panose="02020603050405020304" pitchFamily="18" charset="0"/>
                <a:cs typeface="Times New Roman" panose="02020603050405020304" pitchFamily="18" charset="0"/>
              </a:rPr>
              <a:t>Procedure created</a:t>
            </a:r>
          </a:p>
        </p:txBody>
      </p:sp>
      <p:sp>
        <p:nvSpPr>
          <p:cNvPr id="7" name="TextBox 6">
            <a:extLst>
              <a:ext uri="{FF2B5EF4-FFF2-40B4-BE49-F238E27FC236}">
                <a16:creationId xmlns="" xmlns:a16="http://schemas.microsoft.com/office/drawing/2014/main" id="{57C45C65-B106-404A-A530-20014DCBEA49}"/>
              </a:ext>
            </a:extLst>
          </p:cNvPr>
          <p:cNvSpPr txBox="1"/>
          <p:nvPr/>
        </p:nvSpPr>
        <p:spPr>
          <a:xfrm>
            <a:off x="6479095" y="1098958"/>
            <a:ext cx="4921544" cy="252376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set </a:t>
            </a:r>
            <a:r>
              <a:rPr kumimoji="0" lang="en-US" altLang="en-US" sz="1600" b="0" i="0" u="none" strike="noStrike" cap="none" normalizeH="0" baseline="0" dirty="0" err="1">
                <a:ln>
                  <a:noFill/>
                </a:ln>
                <a:effectLst/>
                <a:latin typeface="Times New Roman" panose="02020603050405020304" pitchFamily="18" charset="0"/>
                <a:cs typeface="Times New Roman" panose="02020603050405020304" pitchFamily="18" charset="0"/>
              </a:rPr>
              <a:t>serveroutput</a:t>
            </a: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 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DECLARE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x number;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y number;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BEGIN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x := &amp;x;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y := </a:t>
            </a:r>
            <a:r>
              <a:rPr lang="en-US" altLang="en-US" sz="1600" dirty="0">
                <a:latin typeface="Times New Roman" panose="02020603050405020304" pitchFamily="18" charset="0"/>
                <a:cs typeface="Times New Roman" panose="02020603050405020304" pitchFamily="18" charset="0"/>
              </a:rPr>
              <a:t>&amp;y</a:t>
            </a: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Sum(</a:t>
            </a:r>
            <a:r>
              <a:rPr kumimoji="0" lang="en-US" altLang="en-US" sz="1600" b="0" i="0" u="none" strike="noStrike" cap="none" normalizeH="0" baseline="0" dirty="0" err="1">
                <a:ln>
                  <a:noFill/>
                </a:ln>
                <a:solidFill>
                  <a:srgbClr val="FF0000"/>
                </a:solidFill>
                <a:effectLst/>
                <a:latin typeface="Times New Roman" panose="02020603050405020304" pitchFamily="18" charset="0"/>
                <a:cs typeface="Times New Roman" panose="02020603050405020304" pitchFamily="18" charset="0"/>
              </a:rPr>
              <a:t>x,y</a:t>
            </a:r>
            <a:r>
              <a:rPr kumimoji="0" lang="en-US" altLang="en-US" sz="16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END;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latin typeface="Times New Roman" panose="02020603050405020304" pitchFamily="18" charset="0"/>
                <a:cs typeface="Times New Roman" panose="02020603050405020304" pitchFamily="18" charset="0"/>
              </a:rPr>
              <a:t>/</a:t>
            </a:r>
            <a:endPar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 xmlns:a16="http://schemas.microsoft.com/office/drawing/2014/main" id="{1B925562-4339-41A5-859C-6A541272E236}"/>
              </a:ext>
            </a:extLst>
          </p:cNvPr>
          <p:cNvPicPr/>
          <p:nvPr/>
        </p:nvPicPr>
        <p:blipFill rotWithShape="1">
          <a:blip r:embed="rId2">
            <a:extLst>
              <a:ext uri="{28A0092B-C50C-407E-A947-70E740481C1C}">
                <a14:useLocalDpi xmlns:a14="http://schemas.microsoft.com/office/drawing/2010/main" val="0"/>
              </a:ext>
            </a:extLst>
          </a:blip>
          <a:srcRect t="54390"/>
          <a:stretch/>
        </p:blipFill>
        <p:spPr>
          <a:xfrm>
            <a:off x="6479095" y="3771593"/>
            <a:ext cx="4267202" cy="1840641"/>
          </a:xfrm>
          <a:prstGeom prst="rect">
            <a:avLst/>
          </a:prstGeom>
        </p:spPr>
      </p:pic>
      <p:sp>
        <p:nvSpPr>
          <p:cNvPr id="2" name="TextBox 1">
            <a:extLst>
              <a:ext uri="{FF2B5EF4-FFF2-40B4-BE49-F238E27FC236}">
                <a16:creationId xmlns="" xmlns:a16="http://schemas.microsoft.com/office/drawing/2014/main" id="{62513DDC-B6E6-48E5-B442-370BA98DE089}"/>
              </a:ext>
            </a:extLst>
          </p:cNvPr>
          <p:cNvSpPr txBox="1"/>
          <p:nvPr/>
        </p:nvSpPr>
        <p:spPr>
          <a:xfrm>
            <a:off x="4065240" y="360727"/>
            <a:ext cx="2653290" cy="369332"/>
          </a:xfrm>
          <a:prstGeom prst="rect">
            <a:avLst/>
          </a:prstGeom>
          <a:noFill/>
        </p:spPr>
        <p:txBody>
          <a:bodyPr wrap="none" rtlCol="0">
            <a:spAutoFit/>
          </a:bodyPr>
          <a:lstStyle/>
          <a:p>
            <a:pPr algn="ctr"/>
            <a:r>
              <a:rPr lang="en-IN" b="1" dirty="0">
                <a:latin typeface="Times New Roman" panose="02020603050405020304" pitchFamily="18" charset="0"/>
                <a:cs typeface="Times New Roman" panose="02020603050405020304" pitchFamily="18" charset="0"/>
              </a:rPr>
              <a:t>Addition of two numbers</a:t>
            </a:r>
          </a:p>
        </p:txBody>
      </p:sp>
    </p:spTree>
    <p:extLst>
      <p:ext uri="{BB962C8B-B14F-4D97-AF65-F5344CB8AC3E}">
        <p14:creationId xmlns:p14="http://schemas.microsoft.com/office/powerpoint/2010/main" val="131892847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F27D791-544B-433F-A980-881E1983089F}"/>
              </a:ext>
            </a:extLst>
          </p:cNvPr>
          <p:cNvSpPr>
            <a:spLocks noGrp="1"/>
          </p:cNvSpPr>
          <p:nvPr>
            <p:ph type="title"/>
          </p:nvPr>
        </p:nvSpPr>
        <p:spPr>
          <a:xfrm>
            <a:off x="1920240" y="442220"/>
            <a:ext cx="8770571" cy="530903"/>
          </a:xfrm>
        </p:spPr>
        <p:txBody>
          <a:bodyPr>
            <a:normAutofit fontScale="90000"/>
          </a:bodyPr>
          <a:lstStyle/>
          <a:p>
            <a:pPr algn="ctr"/>
            <a:r>
              <a:rPr lang="en-IN" b="0" dirty="0">
                <a:latin typeface="Times New Roman" panose="02020603050405020304" pitchFamily="18" charset="0"/>
                <a:cs typeface="Times New Roman" panose="02020603050405020304" pitchFamily="18" charset="0"/>
              </a:rPr>
              <a:t>Square of number</a:t>
            </a:r>
          </a:p>
        </p:txBody>
      </p:sp>
      <p:pic>
        <p:nvPicPr>
          <p:cNvPr id="5" name="Picture 4">
            <a:extLst>
              <a:ext uri="{FF2B5EF4-FFF2-40B4-BE49-F238E27FC236}">
                <a16:creationId xmlns="" xmlns:a16="http://schemas.microsoft.com/office/drawing/2014/main" id="{5B3A303A-9EBE-43D0-9391-B15072FACE06}"/>
              </a:ext>
            </a:extLst>
          </p:cNvPr>
          <p:cNvPicPr/>
          <p:nvPr/>
        </p:nvPicPr>
        <p:blipFill rotWithShape="1">
          <a:blip r:embed="rId2">
            <a:extLst>
              <a:ext uri="{28A0092B-C50C-407E-A947-70E740481C1C}">
                <a14:useLocalDpi xmlns:a14="http://schemas.microsoft.com/office/drawing/2010/main" val="0"/>
              </a:ext>
            </a:extLst>
          </a:blip>
          <a:srcRect l="1747" t="8482" r="39414" b="34697"/>
          <a:stretch/>
        </p:blipFill>
        <p:spPr>
          <a:xfrm>
            <a:off x="3059185" y="1317071"/>
            <a:ext cx="6073630" cy="4060271"/>
          </a:xfrm>
          <a:prstGeom prst="rect">
            <a:avLst/>
          </a:prstGeom>
        </p:spPr>
      </p:pic>
    </p:spTree>
    <p:extLst>
      <p:ext uri="{BB962C8B-B14F-4D97-AF65-F5344CB8AC3E}">
        <p14:creationId xmlns:p14="http://schemas.microsoft.com/office/powerpoint/2010/main" val="63570435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BEEBC08-5A94-4007-A89C-71E52A006F18}"/>
              </a:ext>
            </a:extLst>
          </p:cNvPr>
          <p:cNvSpPr>
            <a:spLocks noGrp="1"/>
          </p:cNvSpPr>
          <p:nvPr>
            <p:ph type="title"/>
          </p:nvPr>
        </p:nvSpPr>
        <p:spPr>
          <a:xfrm>
            <a:off x="2029297" y="920393"/>
            <a:ext cx="8770571" cy="874852"/>
          </a:xfrm>
        </p:spPr>
        <p:txBody>
          <a:bodyPr>
            <a:normAutofit fontScale="90000"/>
          </a:bodyPr>
          <a:lstStyle/>
          <a:p>
            <a:pPr algn="ctr"/>
            <a:r>
              <a:rPr lang="en-IN" sz="3600" b="0" i="0" dirty="0">
                <a:solidFill>
                  <a:schemeClr val="tx1"/>
                </a:solidFill>
                <a:effectLst/>
                <a:latin typeface="Times New Roman" panose="02020603050405020304" pitchFamily="18" charset="0"/>
                <a:cs typeface="Times New Roman" panose="02020603050405020304" pitchFamily="18" charset="0"/>
              </a:rPr>
              <a:t>PL/SQL Drop Procedure</a:t>
            </a:r>
            <a:r>
              <a:rPr lang="en-IN" b="0" i="0" dirty="0">
                <a:solidFill>
                  <a:srgbClr val="610B38"/>
                </a:solidFill>
                <a:effectLst/>
                <a:latin typeface="erdana"/>
              </a:rPr>
              <a:t/>
            </a:r>
            <a:br>
              <a:rPr lang="en-IN" b="0" i="0" dirty="0">
                <a:solidFill>
                  <a:srgbClr val="610B38"/>
                </a:solidFill>
                <a:effectLst/>
                <a:latin typeface="erdana"/>
              </a:rPr>
            </a:br>
            <a:endParaRPr lang="en-IN" dirty="0"/>
          </a:p>
        </p:txBody>
      </p:sp>
      <p:pic>
        <p:nvPicPr>
          <p:cNvPr id="5" name="Picture 4">
            <a:extLst>
              <a:ext uri="{FF2B5EF4-FFF2-40B4-BE49-F238E27FC236}">
                <a16:creationId xmlns="" xmlns:a16="http://schemas.microsoft.com/office/drawing/2014/main" id="{5B7E4477-A23E-449E-B8DC-8CA7726984EF}"/>
              </a:ext>
            </a:extLst>
          </p:cNvPr>
          <p:cNvPicPr/>
          <p:nvPr/>
        </p:nvPicPr>
        <p:blipFill rotWithShape="1">
          <a:blip r:embed="rId2">
            <a:extLst>
              <a:ext uri="{28A0092B-C50C-407E-A947-70E740481C1C}">
                <a14:useLocalDpi xmlns:a14="http://schemas.microsoft.com/office/drawing/2010/main" val="0"/>
              </a:ext>
            </a:extLst>
          </a:blip>
          <a:srcRect l="2773" t="11848" r="39559" b="38042"/>
          <a:stretch/>
        </p:blipFill>
        <p:spPr>
          <a:xfrm>
            <a:off x="3699345" y="1700869"/>
            <a:ext cx="5212360" cy="3248635"/>
          </a:xfrm>
          <a:prstGeom prst="rect">
            <a:avLst/>
          </a:prstGeom>
        </p:spPr>
      </p:pic>
    </p:spTree>
    <p:extLst>
      <p:ext uri="{BB962C8B-B14F-4D97-AF65-F5344CB8AC3E}">
        <p14:creationId xmlns:p14="http://schemas.microsoft.com/office/powerpoint/2010/main" val="7678822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11017</TotalTime>
  <Words>3417</Words>
  <Application>Microsoft Office PowerPoint</Application>
  <PresentationFormat>Widescreen</PresentationFormat>
  <Paragraphs>1093</Paragraphs>
  <Slides>106</Slides>
  <Notes>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106</vt:i4>
      </vt:variant>
    </vt:vector>
  </HeadingPairs>
  <TitlesOfParts>
    <vt:vector size="122" baseType="lpstr">
      <vt:lpstr>-apple-system</vt:lpstr>
      <vt:lpstr>Arial</vt:lpstr>
      <vt:lpstr>Calibri</vt:lpstr>
      <vt:lpstr>Calibri Light</vt:lpstr>
      <vt:lpstr>Consolas</vt:lpstr>
      <vt:lpstr>erdana</vt:lpstr>
      <vt:lpstr>helvetica neue</vt:lpstr>
      <vt:lpstr>Meiryo</vt:lpstr>
      <vt:lpstr>Nunito</vt:lpstr>
      <vt:lpstr>sofia-pro</vt:lpstr>
      <vt:lpstr>Times New Roman</vt:lpstr>
      <vt:lpstr>urw-din</vt:lpstr>
      <vt:lpstr>Verdana</vt:lpstr>
      <vt:lpstr>Verdana</vt:lpstr>
      <vt:lpstr>Wingdings</vt:lpstr>
      <vt:lpstr>Office Theme</vt:lpstr>
      <vt:lpstr>Constraints</vt:lpstr>
      <vt:lpstr>PowerPoint Presentation</vt:lpstr>
      <vt:lpstr>PowerPoint Presentation</vt:lpstr>
      <vt:lpstr>SQL Constraints</vt:lpstr>
      <vt:lpstr>PowerPoint Presentation</vt:lpstr>
      <vt:lpstr>NOT NULL</vt:lpstr>
      <vt:lpstr>UNIQUE</vt:lpstr>
      <vt:lpstr>PRIMARY KEY</vt:lpstr>
      <vt:lpstr>FOREIGN KEY</vt:lpstr>
      <vt:lpstr>PowerPoint Presentation</vt:lpstr>
      <vt:lpstr>PowerPoint Presentation</vt:lpstr>
      <vt:lpstr>CHECK Constraint </vt:lpstr>
      <vt:lpstr>DEFAULT</vt:lpstr>
      <vt:lpstr>Primary Key Vs Foreign Key</vt:lpstr>
      <vt:lpstr>Primary Key Vs Unique Key</vt:lpstr>
      <vt:lpstr>Aggregate functions in SQL</vt:lpstr>
      <vt:lpstr>PowerPoint Presentation</vt:lpstr>
      <vt:lpstr>PowerPoint Presentation</vt:lpstr>
      <vt:lpstr>Built in Functions - Numeric Functions in SQL</vt:lpstr>
      <vt:lpstr>Built in Functions - Numeric Functions in SQL</vt:lpstr>
      <vt:lpstr>Built in Functions - Numeric Functions in SQL</vt:lpstr>
      <vt:lpstr>Built in Functions - Numeric Functions in SQL</vt:lpstr>
      <vt:lpstr>Built in Functions - String functions in SQL</vt:lpstr>
      <vt:lpstr>Built in Functions - String functions in SQL</vt:lpstr>
      <vt:lpstr>Built in Functions - String functions in SQL</vt:lpstr>
      <vt:lpstr>Built in Functions - String functions in SQL</vt:lpstr>
      <vt:lpstr>Built in Functions - Date functions in SQL</vt:lpstr>
      <vt:lpstr>Built in Functions - Date functions in SQL</vt:lpstr>
      <vt:lpstr>Built in Functions - Date functions in SQL</vt:lpstr>
      <vt:lpstr>Set Operation functions in SQL</vt:lpstr>
      <vt:lpstr>UNION Operation</vt:lpstr>
      <vt:lpstr>PowerPoint Presentation</vt:lpstr>
      <vt:lpstr>Union All </vt:lpstr>
      <vt:lpstr>Intersect </vt:lpstr>
      <vt:lpstr>Minus </vt:lpstr>
      <vt:lpstr>Subquery</vt:lpstr>
      <vt:lpstr>PowerPoint Presentation</vt:lpstr>
      <vt:lpstr>PowerPoint Presentation</vt:lpstr>
      <vt:lpstr>PowerPoint Presentation</vt:lpstr>
      <vt:lpstr>Subqueries with the DELETE Statement </vt:lpstr>
      <vt:lpstr>PowerPoint Presentation</vt:lpstr>
      <vt:lpstr>SQL Correlated Subqueries</vt:lpstr>
      <vt:lpstr>Nested Subqueries Versus Correlated Subqueries </vt:lpstr>
      <vt:lpstr>PowerPoint Presentation</vt:lpstr>
      <vt:lpstr>Correlated Subqueries with Select Statement</vt:lpstr>
      <vt:lpstr>Using the Exists Operator</vt:lpstr>
      <vt:lpstr>Using the Not Exists Operator</vt:lpstr>
      <vt:lpstr>CORRELATED UPDATE &amp; DELETE </vt:lpstr>
      <vt:lpstr> Processing a correlated subquery Using the Exists Operator - E.g.</vt:lpstr>
      <vt:lpstr>PowerPoint Presentation</vt:lpstr>
      <vt:lpstr>SQL Views</vt:lpstr>
      <vt:lpstr>Creating a View</vt:lpstr>
      <vt:lpstr>PowerPoint Presentation</vt:lpstr>
      <vt:lpstr>DELETING VIEWS</vt:lpstr>
      <vt:lpstr>UPDATING VIEWS</vt:lpstr>
      <vt:lpstr>CREATE OR REPLACE VIEW </vt:lpstr>
      <vt:lpstr>Inserting a row in a view</vt:lpstr>
      <vt:lpstr>Deleting a row from a View</vt:lpstr>
      <vt:lpstr>Uses of a View </vt:lpstr>
      <vt:lpstr>Transaction</vt:lpstr>
      <vt:lpstr>What is PL/SQL </vt:lpstr>
      <vt:lpstr>  Features of PL/SQL  </vt:lpstr>
      <vt:lpstr>Structure of PL/SQL</vt:lpstr>
      <vt:lpstr>PowerPoint Presentation</vt:lpstr>
      <vt:lpstr>PowerPoint Presentation</vt:lpstr>
      <vt:lpstr>How to declare variable in PL/SQL?? </vt:lpstr>
      <vt:lpstr>PL/SQL Constants </vt:lpstr>
      <vt:lpstr>PL/SQL if</vt:lpstr>
      <vt:lpstr>Example of PL/SQL If Statement </vt:lpstr>
      <vt:lpstr>PowerPoint Presentation</vt:lpstr>
      <vt:lpstr>PL/SQL Control Structure</vt:lpstr>
      <vt:lpstr>PL/SQL While Loop</vt:lpstr>
      <vt:lpstr>PL/SQL FOR Loop </vt:lpstr>
      <vt:lpstr>PL/SQL For Loop Example </vt:lpstr>
      <vt:lpstr>PL/SQL For Loop REVERSE </vt:lpstr>
      <vt:lpstr>PL/SQL Cursor</vt:lpstr>
      <vt:lpstr>PL/SQL Implicit Cursors</vt:lpstr>
      <vt:lpstr>PL/SQL Implicit Cursor Example </vt:lpstr>
      <vt:lpstr>PL/SQL Explicit Cursors </vt:lpstr>
      <vt:lpstr>PowerPoint Presentation</vt:lpstr>
      <vt:lpstr>PL/SQL Explicit Cursor Example</vt:lpstr>
      <vt:lpstr>Brain Work!!!</vt:lpstr>
      <vt:lpstr>Triggers</vt:lpstr>
      <vt:lpstr>PowerPoint Presentation</vt:lpstr>
      <vt:lpstr>Creating Triggers </vt:lpstr>
      <vt:lpstr>PowerPoint Presentation</vt:lpstr>
      <vt:lpstr>PowerPoint Presentation</vt:lpstr>
      <vt:lpstr> Query Processing </vt:lpstr>
      <vt:lpstr>PowerPoint Presentation</vt:lpstr>
      <vt:lpstr>PowerPoint Presentation</vt:lpstr>
      <vt:lpstr>PowerPoint Presentation</vt:lpstr>
      <vt:lpstr>Translating SQL Queries into Relational Algebra </vt:lpstr>
      <vt:lpstr>PL/SQL - Procedures </vt:lpstr>
      <vt:lpstr>Difference between Stored procedure and Function </vt:lpstr>
      <vt:lpstr>Syntax for creating Stored Procedure </vt:lpstr>
      <vt:lpstr>Executing Standalone Procedure</vt:lpstr>
      <vt:lpstr>PowerPoint Presentation</vt:lpstr>
      <vt:lpstr>Square of number</vt:lpstr>
      <vt:lpstr>PL/SQL Drop Procedure </vt:lpstr>
      <vt:lpstr>Syntax for creating Functions </vt:lpstr>
      <vt:lpstr>PowerPoint Presentation</vt:lpstr>
      <vt:lpstr>Functions Example</vt:lpstr>
      <vt:lpstr>Maximum of two numbers using functions</vt:lpstr>
      <vt:lpstr>PL/SQL Recursive Functions </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Ida Seraphim</dc:creator>
  <cp:lastModifiedBy>Dell</cp:lastModifiedBy>
  <cp:revision>155</cp:revision>
  <dcterms:created xsi:type="dcterms:W3CDTF">2021-02-22T14:28:26Z</dcterms:created>
  <dcterms:modified xsi:type="dcterms:W3CDTF">2024-03-18T03:37:22Z</dcterms:modified>
</cp:coreProperties>
</file>